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2" r:id="rId2"/>
    <p:sldId id="430" r:id="rId3"/>
    <p:sldId id="412" r:id="rId4"/>
    <p:sldId id="413" r:id="rId5"/>
    <p:sldId id="414" r:id="rId6"/>
    <p:sldId id="416" r:id="rId7"/>
    <p:sldId id="417" r:id="rId8"/>
    <p:sldId id="405" r:id="rId9"/>
    <p:sldId id="386" r:id="rId10"/>
    <p:sldId id="424" r:id="rId11"/>
    <p:sldId id="387" r:id="rId12"/>
    <p:sldId id="388" r:id="rId13"/>
    <p:sldId id="316" r:id="rId14"/>
    <p:sldId id="429" r:id="rId15"/>
    <p:sldId id="408" r:id="rId16"/>
    <p:sldId id="427" r:id="rId17"/>
    <p:sldId id="426" r:id="rId18"/>
    <p:sldId id="319" r:id="rId19"/>
    <p:sldId id="324" r:id="rId20"/>
    <p:sldId id="303" r:id="rId21"/>
    <p:sldId id="304" r:id="rId22"/>
    <p:sldId id="325" r:id="rId23"/>
    <p:sldId id="367" r:id="rId24"/>
    <p:sldId id="406" r:id="rId25"/>
    <p:sldId id="425" r:id="rId26"/>
    <p:sldId id="349" r:id="rId27"/>
    <p:sldId id="350" r:id="rId28"/>
    <p:sldId id="351" r:id="rId29"/>
    <p:sldId id="352" r:id="rId30"/>
    <p:sldId id="353" r:id="rId31"/>
    <p:sldId id="357" r:id="rId32"/>
    <p:sldId id="385" r:id="rId33"/>
    <p:sldId id="428" r:id="rId34"/>
    <p:sldId id="347" r:id="rId35"/>
    <p:sldId id="370" r:id="rId36"/>
    <p:sldId id="342" r:id="rId37"/>
    <p:sldId id="403" r:id="rId38"/>
    <p:sldId id="341" r:id="rId39"/>
    <p:sldId id="348" r:id="rId40"/>
    <p:sldId id="381" r:id="rId41"/>
    <p:sldId id="336" r:id="rId42"/>
    <p:sldId id="389" r:id="rId43"/>
  </p:sldIdLst>
  <p:sldSz cx="9144000" cy="6858000" type="screen4x3"/>
  <p:notesSz cx="6669088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2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  <a:srgbClr val="FF00FF"/>
    <a:srgbClr val="00CC00"/>
    <a:srgbClr val="FF6600"/>
    <a:srgbClr val="33CCFF"/>
    <a:srgbClr val="0286FE"/>
    <a:srgbClr val="FF0000"/>
    <a:srgbClr val="009999"/>
    <a:srgbClr val="023EFE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6" autoAdjust="0"/>
    <p:restoredTop sz="90158" autoAdjust="0"/>
  </p:normalViewPr>
  <p:slideViewPr>
    <p:cSldViewPr snapToGrid="0" showGuides="1">
      <p:cViewPr>
        <p:scale>
          <a:sx n="100" d="100"/>
          <a:sy n="100" d="100"/>
        </p:scale>
        <p:origin x="596" y="48"/>
      </p:cViewPr>
      <p:guideLst>
        <p:guide orient="horz" pos="3430"/>
        <p:guide pos="326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54545454545454"/>
          <c:y val="3.4934497816593885E-2"/>
          <c:w val="0.77272727272727271"/>
          <c:h val="0.84279475982532748"/>
        </c:manualLayout>
      </c:layout>
      <c:scatterChart>
        <c:scatterStyle val="lineMarker"/>
        <c:varyColors val="0"/>
        <c:ser>
          <c:idx val="3"/>
          <c:order val="0"/>
          <c:tx>
            <c:strRef>
              <c:f>Feuil1!$A$48</c:f>
              <c:strCache>
                <c:ptCount val="1"/>
                <c:pt idx="0">
                  <c:v>MCTp x=0.23 (Kinch 05)</c:v>
                </c:pt>
              </c:strCache>
            </c:strRef>
          </c:tx>
          <c:spPr>
            <a:ln w="32544">
              <a:noFill/>
            </a:ln>
          </c:spPr>
          <c:marker>
            <c:symbol val="triangle"/>
            <c:size val="10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xVal>
            <c:numRef>
              <c:f>Feuil1!$A$50:$A$51</c:f>
              <c:numCache>
                <c:formatCode>0.00E+00</c:formatCode>
                <c:ptCount val="2"/>
                <c:pt idx="0">
                  <c:v>6E+16</c:v>
                </c:pt>
                <c:pt idx="1">
                  <c:v>1.6E+16</c:v>
                </c:pt>
              </c:numCache>
            </c:numRef>
          </c:xVal>
          <c:yVal>
            <c:numRef>
              <c:f>Feuil1!$B$50:$B$51</c:f>
              <c:numCache>
                <c:formatCode>0.00E+00</c:formatCode>
                <c:ptCount val="2"/>
                <c:pt idx="0">
                  <c:v>4.9999999999999998E-8</c:v>
                </c:pt>
                <c:pt idx="1">
                  <c:v>4.4000000000000002E-7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07-4675-89D5-05C589424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221720"/>
        <c:axId val="452222896"/>
      </c:scatterChart>
      <c:valAx>
        <c:axId val="452221720"/>
        <c:scaling>
          <c:logBase val="10"/>
          <c:orientation val="minMax"/>
          <c:max val="1E+18"/>
          <c:min val="100000000000000"/>
        </c:scaling>
        <c:delete val="0"/>
        <c:axPos val="b"/>
        <c:majorGridlines>
          <c:spPr>
            <a:ln w="3616">
              <a:solidFill>
                <a:srgbClr val="969696"/>
              </a:solidFill>
              <a:prstDash val="solid"/>
            </a:ln>
          </c:spPr>
        </c:majorGridlines>
        <c:minorGridlines>
          <c:spPr>
            <a:ln w="3616">
              <a:solidFill>
                <a:srgbClr val="C0C0C0"/>
              </a:solidFill>
              <a:prstDash val="solid"/>
            </a:ln>
          </c:spPr>
        </c:minorGridlines>
        <c:numFmt formatCode="0.E+00" sourceLinked="0"/>
        <c:majorTickMark val="out"/>
        <c:minorTickMark val="none"/>
        <c:tickLblPos val="nextTo"/>
        <c:spPr>
          <a:ln w="36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2222896"/>
        <c:crossesAt val="9.9999999999999994E-12"/>
        <c:crossBetween val="midCat"/>
      </c:valAx>
      <c:valAx>
        <c:axId val="452222896"/>
        <c:scaling>
          <c:logBase val="10"/>
          <c:orientation val="minMax"/>
          <c:max val="1E-4"/>
          <c:min val="1E-10"/>
        </c:scaling>
        <c:delete val="0"/>
        <c:axPos val="l"/>
        <c:majorGridlines>
          <c:spPr>
            <a:ln w="3616">
              <a:solidFill>
                <a:srgbClr val="969696"/>
              </a:solidFill>
              <a:prstDash val="solid"/>
            </a:ln>
          </c:spPr>
        </c:majorGridlines>
        <c:minorGridlines>
          <c:spPr>
            <a:ln w="3616">
              <a:solidFill>
                <a:srgbClr val="C0C0C0"/>
              </a:solidFill>
              <a:prstDash val="solid"/>
            </a:ln>
          </c:spPr>
        </c:minorGridlines>
        <c:numFmt formatCode="0.E+00" sourceLinked="0"/>
        <c:majorTickMark val="out"/>
        <c:minorTickMark val="none"/>
        <c:tickLblPos val="nextTo"/>
        <c:spPr>
          <a:ln w="36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2221720"/>
        <c:crossesAt val="100000000000000"/>
        <c:crossBetween val="midCat"/>
      </c:valAx>
      <c:spPr>
        <a:noFill/>
        <a:ln w="28928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2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454545454545454"/>
          <c:y val="3.4934497816593885E-2"/>
          <c:w val="0.77272727272727271"/>
          <c:h val="0.84279475982532748"/>
        </c:manualLayout>
      </c:layout>
      <c:scatterChart>
        <c:scatterStyle val="lineMarker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Auger théo</c:v>
                </c:pt>
              </c:strCache>
            </c:strRef>
          </c:tx>
          <c:spPr>
            <a:ln w="28928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Feuil1!$A$3:$A$9</c:f>
              <c:numCache>
                <c:formatCode>0.00E+00</c:formatCode>
                <c:ptCount val="7"/>
                <c:pt idx="0">
                  <c:v>8.0835E+17</c:v>
                </c:pt>
                <c:pt idx="1">
                  <c:v>4.4552E+17</c:v>
                </c:pt>
                <c:pt idx="2">
                  <c:v>1.9849E+17</c:v>
                </c:pt>
                <c:pt idx="3">
                  <c:v>1.094E+17</c:v>
                </c:pt>
                <c:pt idx="4">
                  <c:v>7.5657E+16</c:v>
                </c:pt>
                <c:pt idx="5">
                  <c:v>5.307E+16</c:v>
                </c:pt>
                <c:pt idx="6">
                  <c:v>3.3232E+16</c:v>
                </c:pt>
              </c:numCache>
            </c:numRef>
          </c:xVal>
          <c:yVal>
            <c:numRef>
              <c:f>Feuil1!$B$3:$B$9</c:f>
              <c:numCache>
                <c:formatCode>0.00E+00</c:formatCode>
                <c:ptCount val="7"/>
                <c:pt idx="0">
                  <c:v>2.8523000000000002E-9</c:v>
                </c:pt>
                <c:pt idx="1">
                  <c:v>5.0041000000000001E-9</c:v>
                </c:pt>
                <c:pt idx="2">
                  <c:v>8.6238000000000008E-9</c:v>
                </c:pt>
                <c:pt idx="3">
                  <c:v>1.4101999999999999E-8</c:v>
                </c:pt>
                <c:pt idx="4">
                  <c:v>2.0038E-8</c:v>
                </c:pt>
                <c:pt idx="5">
                  <c:v>3.0549999999999999E-8</c:v>
                </c:pt>
                <c:pt idx="6">
                  <c:v>6.1705999999999997E-8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B9-42FE-B178-9C28CB075B4E}"/>
            </c:ext>
          </c:extLst>
        </c:ser>
        <c:ser>
          <c:idx val="3"/>
          <c:order val="1"/>
          <c:tx>
            <c:strRef>
              <c:f>Feuil1!$A$48</c:f>
              <c:strCache>
                <c:ptCount val="1"/>
                <c:pt idx="0">
                  <c:v>MCTp x=0.23 (Kinch 05)</c:v>
                </c:pt>
              </c:strCache>
            </c:strRef>
          </c:tx>
          <c:spPr>
            <a:ln w="32544">
              <a:noFill/>
            </a:ln>
          </c:spPr>
          <c:marker>
            <c:symbol val="triangle"/>
            <c:size val="10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xVal>
            <c:numRef>
              <c:f>Feuil1!$A$50:$A$51</c:f>
              <c:numCache>
                <c:formatCode>0.00E+00</c:formatCode>
                <c:ptCount val="2"/>
                <c:pt idx="0">
                  <c:v>6E+16</c:v>
                </c:pt>
                <c:pt idx="1">
                  <c:v>1.6E+16</c:v>
                </c:pt>
              </c:numCache>
            </c:numRef>
          </c:xVal>
          <c:yVal>
            <c:numRef>
              <c:f>Feuil1!$B$50:$B$51</c:f>
              <c:numCache>
                <c:formatCode>0.00E+00</c:formatCode>
                <c:ptCount val="2"/>
                <c:pt idx="0">
                  <c:v>4.9999999999999998E-8</c:v>
                </c:pt>
                <c:pt idx="1">
                  <c:v>4.4000000000000002E-7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B9-42FE-B178-9C28CB075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223288"/>
        <c:axId val="452223680"/>
      </c:scatterChart>
      <c:valAx>
        <c:axId val="452223288"/>
        <c:scaling>
          <c:logBase val="10"/>
          <c:orientation val="minMax"/>
          <c:max val="1E+18"/>
          <c:min val="100000000000000"/>
        </c:scaling>
        <c:delete val="0"/>
        <c:axPos val="b"/>
        <c:majorGridlines>
          <c:spPr>
            <a:ln w="3616">
              <a:solidFill>
                <a:srgbClr val="969696"/>
              </a:solidFill>
              <a:prstDash val="solid"/>
            </a:ln>
          </c:spPr>
        </c:majorGridlines>
        <c:minorGridlines>
          <c:spPr>
            <a:ln w="3616">
              <a:solidFill>
                <a:srgbClr val="C0C0C0"/>
              </a:solidFill>
              <a:prstDash val="solid"/>
            </a:ln>
          </c:spPr>
        </c:minorGridlines>
        <c:numFmt formatCode="0.E+00" sourceLinked="0"/>
        <c:majorTickMark val="out"/>
        <c:minorTickMark val="none"/>
        <c:tickLblPos val="nextTo"/>
        <c:spPr>
          <a:ln w="36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2223680"/>
        <c:crossesAt val="9.9999999999999994E-12"/>
        <c:crossBetween val="midCat"/>
      </c:valAx>
      <c:valAx>
        <c:axId val="452223680"/>
        <c:scaling>
          <c:logBase val="10"/>
          <c:orientation val="minMax"/>
          <c:max val="1E-4"/>
          <c:min val="1E-10"/>
        </c:scaling>
        <c:delete val="0"/>
        <c:axPos val="l"/>
        <c:majorGridlines>
          <c:spPr>
            <a:ln w="3616">
              <a:solidFill>
                <a:srgbClr val="969696"/>
              </a:solidFill>
              <a:prstDash val="solid"/>
            </a:ln>
          </c:spPr>
        </c:majorGridlines>
        <c:minorGridlines>
          <c:spPr>
            <a:ln w="3616">
              <a:solidFill>
                <a:srgbClr val="C0C0C0"/>
              </a:solidFill>
              <a:prstDash val="solid"/>
            </a:ln>
          </c:spPr>
        </c:minorGridlines>
        <c:numFmt formatCode="0.E+00" sourceLinked="0"/>
        <c:majorTickMark val="out"/>
        <c:minorTickMark val="none"/>
        <c:tickLblPos val="nextTo"/>
        <c:spPr>
          <a:ln w="36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2223288"/>
        <c:crossesAt val="100000000000000"/>
        <c:crossBetween val="midCat"/>
      </c:valAx>
      <c:spPr>
        <a:noFill/>
        <a:ln w="28928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2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454545454545454"/>
          <c:y val="3.4934497816593885E-2"/>
          <c:w val="0.77272727272727271"/>
          <c:h val="0.8427947598253274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Feuil1!$B$13</c:f>
              <c:strCache>
                <c:ptCount val="1"/>
                <c:pt idx="0">
                  <c:v>Exp</c:v>
                </c:pt>
              </c:strCache>
            </c:strRef>
          </c:tx>
          <c:spPr>
            <a:ln w="32544">
              <a:noFill/>
            </a:ln>
          </c:spPr>
          <c:marker>
            <c:symbol val="star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Feuil1!$A$15:$A$31</c:f>
              <c:numCache>
                <c:formatCode>0.00E+00</c:formatCode>
                <c:ptCount val="17"/>
                <c:pt idx="0">
                  <c:v>1.0523E+17</c:v>
                </c:pt>
                <c:pt idx="1">
                  <c:v>1.8948E+17</c:v>
                </c:pt>
                <c:pt idx="2">
                  <c:v>2.3186E+17</c:v>
                </c:pt>
                <c:pt idx="3">
                  <c:v>3.569E+17</c:v>
                </c:pt>
                <c:pt idx="4">
                  <c:v>5.1736E+17</c:v>
                </c:pt>
                <c:pt idx="5">
                  <c:v>6.5083E+17</c:v>
                </c:pt>
                <c:pt idx="6">
                  <c:v>8.2783E+17</c:v>
                </c:pt>
                <c:pt idx="7">
                  <c:v>1.5979E+16</c:v>
                </c:pt>
                <c:pt idx="8">
                  <c:v>1.2971E+16</c:v>
                </c:pt>
                <c:pt idx="9">
                  <c:v>1.1789E+16</c:v>
                </c:pt>
                <c:pt idx="10">
                  <c:v>1.0556E+16</c:v>
                </c:pt>
                <c:pt idx="11">
                  <c:v>8491300000000000</c:v>
                </c:pt>
                <c:pt idx="12">
                  <c:v>8223900000000000</c:v>
                </c:pt>
                <c:pt idx="13">
                  <c:v>7136500000000000</c:v>
                </c:pt>
                <c:pt idx="14">
                  <c:v>6616600000000000</c:v>
                </c:pt>
                <c:pt idx="15">
                  <c:v>7448100000000000</c:v>
                </c:pt>
                <c:pt idx="16">
                  <c:v>5992600000000000</c:v>
                </c:pt>
              </c:numCache>
            </c:numRef>
          </c:xVal>
          <c:yVal>
            <c:numRef>
              <c:f>Feuil1!$B$15:$B$31</c:f>
              <c:numCache>
                <c:formatCode>0.00E+00</c:formatCode>
                <c:ptCount val="17"/>
                <c:pt idx="0">
                  <c:v>4.3197000000000003E-9</c:v>
                </c:pt>
                <c:pt idx="1">
                  <c:v>4.3348000000000004E-9</c:v>
                </c:pt>
                <c:pt idx="2">
                  <c:v>3.7942E-9</c:v>
                </c:pt>
                <c:pt idx="3">
                  <c:v>2.504E-9</c:v>
                </c:pt>
                <c:pt idx="4">
                  <c:v>1.7275999999999999E-9</c:v>
                </c:pt>
                <c:pt idx="5">
                  <c:v>1.2832999999999999E-9</c:v>
                </c:pt>
                <c:pt idx="6">
                  <c:v>8.9805000000000002E-10</c:v>
                </c:pt>
                <c:pt idx="7">
                  <c:v>5.6729999999999997E-9</c:v>
                </c:pt>
                <c:pt idx="8">
                  <c:v>1.0452E-8</c:v>
                </c:pt>
                <c:pt idx="9">
                  <c:v>4.2005999999999997E-9</c:v>
                </c:pt>
                <c:pt idx="10">
                  <c:v>7.5156999999999996E-9</c:v>
                </c:pt>
                <c:pt idx="11">
                  <c:v>6.9658999999999997E-9</c:v>
                </c:pt>
                <c:pt idx="12">
                  <c:v>5.4031000000000001E-9</c:v>
                </c:pt>
                <c:pt idx="13">
                  <c:v>5.9045E-9</c:v>
                </c:pt>
                <c:pt idx="14">
                  <c:v>4.7174999999999999E-9</c:v>
                </c:pt>
                <c:pt idx="15">
                  <c:v>8.0816000000000007E-9</c:v>
                </c:pt>
                <c:pt idx="16">
                  <c:v>6.9515000000000002E-9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25-47F6-8E50-61BF82919AA9}"/>
            </c:ext>
          </c:extLst>
        </c:ser>
        <c:ser>
          <c:idx val="1"/>
          <c:order val="1"/>
          <c:tx>
            <c:strRef>
              <c:f>Feuil1!$B$1</c:f>
              <c:strCache>
                <c:ptCount val="1"/>
                <c:pt idx="0">
                  <c:v>Auger théo</c:v>
                </c:pt>
              </c:strCache>
            </c:strRef>
          </c:tx>
          <c:spPr>
            <a:ln w="28928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Feuil1!$A$3:$A$9</c:f>
              <c:numCache>
                <c:formatCode>0.00E+00</c:formatCode>
                <c:ptCount val="7"/>
                <c:pt idx="0">
                  <c:v>8.0835E+17</c:v>
                </c:pt>
                <c:pt idx="1">
                  <c:v>4.4552E+17</c:v>
                </c:pt>
                <c:pt idx="2">
                  <c:v>1.9849E+17</c:v>
                </c:pt>
                <c:pt idx="3">
                  <c:v>1.094E+17</c:v>
                </c:pt>
                <c:pt idx="4">
                  <c:v>7.5657E+16</c:v>
                </c:pt>
                <c:pt idx="5">
                  <c:v>5.307E+16</c:v>
                </c:pt>
                <c:pt idx="6">
                  <c:v>3.3232E+16</c:v>
                </c:pt>
              </c:numCache>
            </c:numRef>
          </c:xVal>
          <c:yVal>
            <c:numRef>
              <c:f>Feuil1!$B$3:$B$9</c:f>
              <c:numCache>
                <c:formatCode>0.00E+00</c:formatCode>
                <c:ptCount val="7"/>
                <c:pt idx="0">
                  <c:v>2.8523000000000002E-9</c:v>
                </c:pt>
                <c:pt idx="1">
                  <c:v>5.0041000000000001E-9</c:v>
                </c:pt>
                <c:pt idx="2">
                  <c:v>8.6238000000000008E-9</c:v>
                </c:pt>
                <c:pt idx="3">
                  <c:v>1.4101999999999999E-8</c:v>
                </c:pt>
                <c:pt idx="4">
                  <c:v>2.0038E-8</c:v>
                </c:pt>
                <c:pt idx="5">
                  <c:v>3.0549999999999999E-8</c:v>
                </c:pt>
                <c:pt idx="6">
                  <c:v>6.1705999999999997E-8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725-47F6-8E50-61BF82919AA9}"/>
            </c:ext>
          </c:extLst>
        </c:ser>
        <c:ser>
          <c:idx val="3"/>
          <c:order val="2"/>
          <c:tx>
            <c:strRef>
              <c:f>Feuil1!$A$48</c:f>
              <c:strCache>
                <c:ptCount val="1"/>
                <c:pt idx="0">
                  <c:v>MCTp x=0.23 (Kinch 05)</c:v>
                </c:pt>
              </c:strCache>
            </c:strRef>
          </c:tx>
          <c:spPr>
            <a:ln w="32544">
              <a:noFill/>
            </a:ln>
          </c:spPr>
          <c:marker>
            <c:symbol val="triangle"/>
            <c:size val="10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xVal>
            <c:numRef>
              <c:f>Feuil1!$A$50:$A$51</c:f>
              <c:numCache>
                <c:formatCode>0.00E+00</c:formatCode>
                <c:ptCount val="2"/>
                <c:pt idx="0">
                  <c:v>6E+16</c:v>
                </c:pt>
                <c:pt idx="1">
                  <c:v>1.6E+16</c:v>
                </c:pt>
              </c:numCache>
            </c:numRef>
          </c:xVal>
          <c:yVal>
            <c:numRef>
              <c:f>Feuil1!$B$50:$B$51</c:f>
              <c:numCache>
                <c:formatCode>0.00E+00</c:formatCode>
                <c:ptCount val="2"/>
                <c:pt idx="0">
                  <c:v>4.9999999999999998E-8</c:v>
                </c:pt>
                <c:pt idx="1">
                  <c:v>4.4000000000000002E-7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725-47F6-8E50-61BF82919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221328"/>
        <c:axId val="452220936"/>
      </c:scatterChart>
      <c:valAx>
        <c:axId val="452221328"/>
        <c:scaling>
          <c:logBase val="10"/>
          <c:orientation val="minMax"/>
          <c:max val="1E+18"/>
          <c:min val="100000000000000"/>
        </c:scaling>
        <c:delete val="0"/>
        <c:axPos val="b"/>
        <c:majorGridlines>
          <c:spPr>
            <a:ln w="3616">
              <a:solidFill>
                <a:srgbClr val="969696"/>
              </a:solidFill>
              <a:prstDash val="solid"/>
            </a:ln>
          </c:spPr>
        </c:majorGridlines>
        <c:minorGridlines>
          <c:spPr>
            <a:ln w="3616">
              <a:solidFill>
                <a:srgbClr val="C0C0C0"/>
              </a:solidFill>
              <a:prstDash val="solid"/>
            </a:ln>
          </c:spPr>
        </c:minorGridlines>
        <c:numFmt formatCode="0.E+00" sourceLinked="0"/>
        <c:majorTickMark val="out"/>
        <c:minorTickMark val="none"/>
        <c:tickLblPos val="nextTo"/>
        <c:spPr>
          <a:ln w="36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2220936"/>
        <c:crossesAt val="9.9999999999999994E-12"/>
        <c:crossBetween val="midCat"/>
      </c:valAx>
      <c:valAx>
        <c:axId val="452220936"/>
        <c:scaling>
          <c:logBase val="10"/>
          <c:orientation val="minMax"/>
          <c:max val="1E-4"/>
          <c:min val="1E-10"/>
        </c:scaling>
        <c:delete val="0"/>
        <c:axPos val="l"/>
        <c:majorGridlines>
          <c:spPr>
            <a:ln w="3616">
              <a:solidFill>
                <a:srgbClr val="969696"/>
              </a:solidFill>
              <a:prstDash val="solid"/>
            </a:ln>
          </c:spPr>
        </c:majorGridlines>
        <c:minorGridlines>
          <c:spPr>
            <a:ln w="3616">
              <a:solidFill>
                <a:srgbClr val="C0C0C0"/>
              </a:solidFill>
              <a:prstDash val="solid"/>
            </a:ln>
          </c:spPr>
        </c:minorGridlines>
        <c:numFmt formatCode="0.E+00" sourceLinked="0"/>
        <c:majorTickMark val="out"/>
        <c:minorTickMark val="none"/>
        <c:tickLblPos val="nextTo"/>
        <c:spPr>
          <a:ln w="36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2221328"/>
        <c:crossesAt val="100000000000000"/>
        <c:crossBetween val="midCat"/>
      </c:valAx>
      <c:spPr>
        <a:noFill/>
        <a:ln w="28928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2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7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137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9" tIns="45410" rIns="90819" bIns="45410" numCol="1" anchor="t" anchorCtr="0" compatLnSpc="1">
            <a:prstTxWarp prst="textNoShape">
              <a:avLst/>
            </a:prstTxWarp>
          </a:bodyPr>
          <a:lstStyle>
            <a:lvl1pPr defTabSz="908407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952" y="1"/>
            <a:ext cx="2890137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9" tIns="45410" rIns="90819" bIns="45410" numCol="1" anchor="t" anchorCtr="0" compatLnSpc="1">
            <a:prstTxWarp prst="textNoShape">
              <a:avLst/>
            </a:prstTxWarp>
          </a:bodyPr>
          <a:lstStyle>
            <a:lvl1pPr algn="r" defTabSz="908407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035"/>
            <a:ext cx="2890137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9" tIns="45410" rIns="90819" bIns="45410" numCol="1" anchor="b" anchorCtr="0" compatLnSpc="1">
            <a:prstTxWarp prst="textNoShape">
              <a:avLst/>
            </a:prstTxWarp>
          </a:bodyPr>
          <a:lstStyle>
            <a:lvl1pPr defTabSz="908407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952" y="9378035"/>
            <a:ext cx="2890137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9" tIns="45410" rIns="90819" bIns="45410" numCol="1" anchor="b" anchorCtr="0" compatLnSpc="1">
            <a:prstTxWarp prst="textNoShape">
              <a:avLst/>
            </a:prstTxWarp>
          </a:bodyPr>
          <a:lstStyle>
            <a:lvl1pPr algn="r" defTabSz="908407">
              <a:defRPr sz="1200">
                <a:latin typeface="Times New Roman" pitchFamily="18" charset="0"/>
              </a:defRPr>
            </a:lvl1pPr>
          </a:lstStyle>
          <a:p>
            <a:fld id="{B04B8682-222A-4D16-836F-9D498F18C4A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386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137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9" tIns="45410" rIns="90819" bIns="45410" numCol="1" anchor="t" anchorCtr="0" compatLnSpc="1">
            <a:prstTxWarp prst="textNoShape">
              <a:avLst/>
            </a:prstTxWarp>
          </a:bodyPr>
          <a:lstStyle>
            <a:lvl1pPr defTabSz="908407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952" y="1"/>
            <a:ext cx="2890137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9" tIns="45410" rIns="90819" bIns="45410" numCol="1" anchor="t" anchorCtr="0" compatLnSpc="1">
            <a:prstTxWarp prst="textNoShape">
              <a:avLst/>
            </a:prstTxWarp>
          </a:bodyPr>
          <a:lstStyle>
            <a:lvl1pPr algn="r" defTabSz="908407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814" y="4689018"/>
            <a:ext cx="4891460" cy="444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9" tIns="45410" rIns="90819" bIns="4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035"/>
            <a:ext cx="2890137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9" tIns="45410" rIns="90819" bIns="45410" numCol="1" anchor="b" anchorCtr="0" compatLnSpc="1">
            <a:prstTxWarp prst="textNoShape">
              <a:avLst/>
            </a:prstTxWarp>
          </a:bodyPr>
          <a:lstStyle>
            <a:lvl1pPr defTabSz="908407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952" y="9378035"/>
            <a:ext cx="2890137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9" tIns="45410" rIns="90819" bIns="45410" numCol="1" anchor="b" anchorCtr="0" compatLnSpc="1">
            <a:prstTxWarp prst="textNoShape">
              <a:avLst/>
            </a:prstTxWarp>
          </a:bodyPr>
          <a:lstStyle>
            <a:lvl1pPr algn="r" defTabSz="908407">
              <a:defRPr sz="1200">
                <a:latin typeface="Times New Roman" pitchFamily="18" charset="0"/>
              </a:defRPr>
            </a:lvl1pPr>
          </a:lstStyle>
          <a:p>
            <a:fld id="{569F3229-75CD-462A-9904-0F84F28F04C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221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Apollinaire:</a:t>
            </a:r>
            <a:r>
              <a:rPr lang="fr-FR" baseline="0" dirty="0"/>
              <a:t> « il est grand temps de rallumer les étoiles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56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66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5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Coupure</a:t>
            </a:r>
            <a:r>
              <a:rPr lang="fr-FR" baseline="0" dirty="0"/>
              <a:t> </a:t>
            </a:r>
            <a:r>
              <a:rPr lang="fr-FR" baseline="0" dirty="0" err="1"/>
              <a:t>psn</a:t>
            </a:r>
            <a:r>
              <a:rPr lang="fr-FR" baseline="0" dirty="0"/>
              <a:t> jusqu’à 20µm à 50K</a:t>
            </a:r>
          </a:p>
          <a:p>
            <a:r>
              <a:rPr lang="fr-FR" baseline="0" dirty="0"/>
              <a:t>? A refaire avec les points </a:t>
            </a:r>
            <a:r>
              <a:rPr lang="fr-FR" baseline="0" dirty="0" err="1"/>
              <a:t>psn</a:t>
            </a:r>
            <a:r>
              <a:rPr lang="fr-FR" baseline="0" dirty="0"/>
              <a:t> en orange?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4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6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39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Faire une bonne diode c’est bien…Faire un plan focal, c’est plus dur…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185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159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Limite absolue</a:t>
            </a:r>
            <a:r>
              <a:rPr lang="fr-FR" baseline="0" dirty="0"/>
              <a:t> de SNR : pour une diode parfaite en N²/s où s=N.</a:t>
            </a:r>
          </a:p>
          <a:p>
            <a:r>
              <a:rPr lang="fr-FR" baseline="0" dirty="0"/>
              <a:t>Ajoute le bruit de lecture du CL : plus le flux est faible, moins on fait ressortir le signal. Ex cas sténopé.</a:t>
            </a:r>
          </a:p>
          <a:p>
            <a:endParaRPr lang="fr-FR" baseline="0" dirty="0"/>
          </a:p>
          <a:p>
            <a:r>
              <a:rPr lang="fr-FR" baseline="0" dirty="0"/>
              <a:t>Cas des APD à F&gt;1 </a:t>
            </a:r>
            <a:r>
              <a:rPr lang="fr-FR" baseline="0" dirty="0">
                <a:sym typeface="Wingdings" panose="05000000000000000000" pitchFamily="2" charset="2"/>
              </a:rPr>
              <a:t> dans des applications fort flux, à cause de l’excès de bruit, on perd de l’information ! Tous les APD ne sont pas bons pour toutes les applications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72F9-3E0C-4A19-9FA7-CC561BDB39BA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Graphique</a:t>
            </a:r>
            <a:r>
              <a:rPr lang="fr-FR" baseline="0" dirty="0"/>
              <a:t> </a:t>
            </a:r>
            <a:r>
              <a:rPr lang="fr-FR" baseline="0" dirty="0" err="1"/>
              <a:t>Arhenius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67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98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20414-9E0C-4A6D-9750-D1E698DDB830}" type="slidenum">
              <a:rPr lang="fr-FR"/>
              <a:pPr/>
              <a:t>3</a:t>
            </a:fld>
            <a:endParaRPr lang="fr-FR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kT@300K=26meV </a:t>
            </a:r>
          </a:p>
          <a:p>
            <a:r>
              <a:rPr lang="fr-FR"/>
              <a:t>kT@77K~9meV</a:t>
            </a:r>
          </a:p>
        </p:txBody>
      </p:sp>
    </p:spTree>
    <p:extLst>
      <p:ext uri="{BB962C8B-B14F-4D97-AF65-F5344CB8AC3E}">
        <p14:creationId xmlns:p14="http://schemas.microsoft.com/office/powerpoint/2010/main" val="427320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556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97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2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660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58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286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Tblip</a:t>
            </a:r>
            <a:r>
              <a:rPr lang="fr-FR" dirty="0"/>
              <a:t> </a:t>
            </a:r>
            <a:r>
              <a:rPr lang="fr-FR" dirty="0" err="1"/>
              <a:t>red</a:t>
            </a:r>
            <a:r>
              <a:rPr lang="fr-FR" baseline="0" dirty="0"/>
              <a:t> 201K – </a:t>
            </a:r>
            <a:r>
              <a:rPr lang="fr-FR" baseline="0" dirty="0" err="1"/>
              <a:t>blue</a:t>
            </a:r>
            <a:r>
              <a:rPr lang="fr-FR" baseline="0" dirty="0"/>
              <a:t> 195K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12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42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231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03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peut examiner</a:t>
            </a:r>
            <a:r>
              <a:rPr lang="fr-FR" baseline="0" dirty="0"/>
              <a:t> ces différentes bandes spectrales en regard des matériaux </a:t>
            </a:r>
            <a:r>
              <a:rPr lang="fr-FR" baseline="0" dirty="0" err="1"/>
              <a:t>semiconducteurs</a:t>
            </a:r>
            <a:r>
              <a:rPr lang="fr-FR" baseline="0" dirty="0"/>
              <a:t> absorbants </a:t>
            </a:r>
            <a:r>
              <a:rPr lang="fr-FR" baseline="0" dirty="0" err="1"/>
              <a:t>bulk</a:t>
            </a:r>
            <a:endParaRPr lang="fr-FR" baseline="0" dirty="0"/>
          </a:p>
          <a:p>
            <a:r>
              <a:rPr lang="fr-FR" baseline="0" dirty="0"/>
              <a:t>Commentaire SL2 </a:t>
            </a:r>
            <a:r>
              <a:rPr lang="fr-FR" baseline="0" dirty="0" err="1"/>
              <a:t>InAs-GaSb</a:t>
            </a:r>
            <a:r>
              <a:rPr lang="fr-FR" baseline="0" dirty="0"/>
              <a:t>: matériaux synthétiques avec alternances de couches grand gap pour générer des </a:t>
            </a:r>
            <a:r>
              <a:rPr lang="fr-FR" baseline="0" dirty="0" err="1"/>
              <a:t>minibandes</a:t>
            </a:r>
            <a:r>
              <a:rPr lang="fr-FR" baseline="0" dirty="0"/>
              <a:t> autour d’un petit gap…</a:t>
            </a:r>
          </a:p>
          <a:p>
            <a:r>
              <a:rPr lang="fr-FR" baseline="0" dirty="0"/>
              <a:t>…</a:t>
            </a:r>
            <a:endParaRPr lang="fr-FR" dirty="0"/>
          </a:p>
          <a:p>
            <a:r>
              <a:rPr lang="fr-FR" dirty="0"/>
              <a:t>Pendant mon travail au </a:t>
            </a:r>
            <a:r>
              <a:rPr lang="fr-FR" dirty="0" err="1"/>
              <a:t>leti</a:t>
            </a:r>
            <a:r>
              <a:rPr lang="fr-FR" dirty="0"/>
              <a:t>, j’ai eu la chance</a:t>
            </a:r>
            <a:r>
              <a:rPr lang="fr-FR" baseline="0" dirty="0"/>
              <a:t> de pouvoir travailler sur la quasi-totalité des filières IR existantes  </a:t>
            </a:r>
          </a:p>
          <a:p>
            <a:r>
              <a:rPr lang="fr-FR" baseline="0" dirty="0" err="1"/>
              <a:t>InGaAs</a:t>
            </a:r>
            <a:r>
              <a:rPr lang="fr-FR" baseline="0" dirty="0"/>
              <a:t>, </a:t>
            </a:r>
            <a:r>
              <a:rPr lang="fr-FR" baseline="0" dirty="0" err="1"/>
              <a:t>InSb</a:t>
            </a:r>
            <a:r>
              <a:rPr lang="fr-FR" baseline="0" dirty="0"/>
              <a:t>, </a:t>
            </a:r>
            <a:r>
              <a:rPr lang="fr-FR" baseline="0" dirty="0" err="1"/>
              <a:t>InAsSb</a:t>
            </a:r>
            <a:r>
              <a:rPr lang="fr-FR" baseline="0" dirty="0"/>
              <a:t>, </a:t>
            </a:r>
            <a:r>
              <a:rPr lang="fr-FR" baseline="0" dirty="0" err="1"/>
              <a:t>HgCdTe</a:t>
            </a:r>
            <a:r>
              <a:rPr lang="fr-FR" baseline="0" dirty="0"/>
              <a:t>, SLS…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719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697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276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111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67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99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9E4C8-F841-4D3A-8069-438EC753712A}" type="slidenum">
              <a:rPr lang="fr-FR"/>
              <a:pPr/>
              <a:t>10</a:t>
            </a:fld>
            <a:endParaRPr lang="fr-FR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35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22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3229-75CD-462A-9904-0F84F28F04C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132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D6061-F69C-4FF6-A07D-17CF8ABCD5BE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3020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2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2843809" y="4051822"/>
            <a:ext cx="6300190" cy="2124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Visuel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3059833" y="1556792"/>
            <a:ext cx="5904655" cy="201622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38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" y="0"/>
            <a:ext cx="2843808" cy="6885384"/>
          </a:xfrm>
          <a:prstGeom prst="rect">
            <a:avLst/>
          </a:prstGeom>
          <a:gradFill flip="none" rotWithShape="1">
            <a:gsLst>
              <a:gs pos="0">
                <a:srgbClr val="E60019"/>
              </a:gs>
              <a:gs pos="100000">
                <a:srgbClr val="87000A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843809" y="6741368"/>
            <a:ext cx="6300188" cy="144016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8" y="1020795"/>
            <a:ext cx="2394226" cy="634134"/>
          </a:xfrm>
          <a:prstGeom prst="rect">
            <a:avLst/>
          </a:prstGeom>
        </p:spPr>
      </p:pic>
      <p:sp>
        <p:nvSpPr>
          <p:cNvPr id="27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3059832" y="3573016"/>
            <a:ext cx="5904656" cy="288032"/>
          </a:xfrm>
          <a:prstGeom prst="rect">
            <a:avLst/>
          </a:prstGeom>
        </p:spPr>
        <p:txBody>
          <a:bodyPr/>
          <a:lstStyle>
            <a:lvl1pPr algn="l">
              <a:defRPr sz="140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Nom événement | Nom Prénom</a:t>
            </a:r>
            <a:endParaRPr lang="fr-FR" dirty="0"/>
          </a:p>
        </p:txBody>
      </p:sp>
      <p:pic>
        <p:nvPicPr>
          <p:cNvPr id="14" name="Picture 2" descr="C:\Users\mp222957\Desktop\LOGO perso\LOGOS 2\Leti\Leti_vectori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4" y="5113822"/>
            <a:ext cx="113113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605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680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241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672000" y="260648"/>
            <a:ext cx="5364496" cy="640871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000" b="1" cap="all"/>
            </a:lvl1pPr>
          </a:lstStyle>
          <a:p>
            <a:r>
              <a:rPr lang="fr-FR" dirty="0"/>
              <a:t>Modifiez le style DE L’INTERCALAIRE</a:t>
            </a:r>
          </a:p>
        </p:txBody>
      </p:sp>
    </p:spTree>
    <p:extLst>
      <p:ext uri="{BB962C8B-B14F-4D97-AF65-F5344CB8AC3E}">
        <p14:creationId xmlns:p14="http://schemas.microsoft.com/office/powerpoint/2010/main" val="290522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in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28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sp>
        <p:nvSpPr>
          <p:cNvPr id="4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/>
              <a:t> Graphique</a:t>
            </a:r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967"/>
            <a:ext cx="8676455" cy="291153"/>
          </a:xfrm>
          <a:prstGeom prst="rect">
            <a:avLst/>
          </a:prstGeom>
        </p:spPr>
        <p:txBody>
          <a:bodyPr/>
          <a:lstStyle>
            <a:lvl1pPr algn="r">
              <a:defRPr sz="110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Nom événement | Nom Prénom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1908175" y="44624"/>
            <a:ext cx="4895850" cy="649287"/>
          </a:xfrm>
          <a:prstGeom prst="rect">
            <a:avLst/>
          </a:prstGeom>
        </p:spPr>
        <p:txBody>
          <a:bodyPr anchor="ctr"/>
          <a:lstStyle>
            <a:lvl1pPr>
              <a:defRPr lang="fr-FR" sz="20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Espace pour un titre long nécessitant deux lignes</a:t>
            </a:r>
          </a:p>
        </p:txBody>
      </p:sp>
    </p:spTree>
    <p:extLst>
      <p:ext uri="{BB962C8B-B14F-4D97-AF65-F5344CB8AC3E}">
        <p14:creationId xmlns:p14="http://schemas.microsoft.com/office/powerpoint/2010/main" val="428072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3059833" y="1556792"/>
            <a:ext cx="5904655" cy="201622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38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" y="0"/>
            <a:ext cx="2843808" cy="6885384"/>
          </a:xfrm>
          <a:prstGeom prst="rect">
            <a:avLst/>
          </a:prstGeom>
          <a:gradFill flip="none" rotWithShape="1">
            <a:gsLst>
              <a:gs pos="0">
                <a:srgbClr val="E60019"/>
              </a:gs>
              <a:gs pos="100000">
                <a:srgbClr val="87000A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843809" y="6741368"/>
            <a:ext cx="6300188" cy="144016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8" y="1020795"/>
            <a:ext cx="2394226" cy="634134"/>
          </a:xfrm>
          <a:prstGeom prst="rect">
            <a:avLst/>
          </a:prstGeom>
        </p:spPr>
      </p:pic>
      <p:sp>
        <p:nvSpPr>
          <p:cNvPr id="27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3059832" y="3573016"/>
            <a:ext cx="5904656" cy="288032"/>
          </a:xfrm>
          <a:prstGeom prst="rect">
            <a:avLst/>
          </a:prstGeom>
        </p:spPr>
        <p:txBody>
          <a:bodyPr/>
          <a:lstStyle>
            <a:lvl1pPr algn="l">
              <a:defRPr sz="140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Nom événement | Nom Prénom</a:t>
            </a:r>
            <a:endParaRPr lang="fr-FR" dirty="0"/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2843808" y="4051822"/>
            <a:ext cx="2098800" cy="2124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Visuel</a:t>
            </a:r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23" hasCustomPrompt="1"/>
          </p:nvPr>
        </p:nvSpPr>
        <p:spPr>
          <a:xfrm>
            <a:off x="4941319" y="4051822"/>
            <a:ext cx="2098800" cy="2124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Visuel</a:t>
            </a:r>
          </a:p>
        </p:txBody>
      </p:sp>
      <p:sp>
        <p:nvSpPr>
          <p:cNvPr id="16" name="Espace réservé pour une image  11"/>
          <p:cNvSpPr>
            <a:spLocks noGrp="1"/>
          </p:cNvSpPr>
          <p:nvPr>
            <p:ph type="pic" sz="quarter" idx="24" hasCustomPrompt="1"/>
          </p:nvPr>
        </p:nvSpPr>
        <p:spPr>
          <a:xfrm>
            <a:off x="7047301" y="4051822"/>
            <a:ext cx="2098800" cy="2124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Visuel</a:t>
            </a:r>
          </a:p>
        </p:txBody>
      </p:sp>
      <p:pic>
        <p:nvPicPr>
          <p:cNvPr id="18" name="Picture 2" descr="C:\Users\mp222957\Desktop\LOGO perso\LOGOS 2\Leti\Leti_vectori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4" y="5113822"/>
            <a:ext cx="113113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8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1828800" y="6400800"/>
            <a:ext cx="457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3267741" y="3994527"/>
            <a:ext cx="1371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B6FAE4-E85B-4FC8-A2E1-31C7209EC9E5}" type="datetime1">
              <a:rPr lang="fr-FR"/>
              <a:pPr/>
              <a:t>02/09/2016</a:t>
            </a:fld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8229600" y="6400800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E4E64150-4CE0-4C52-9454-8ABB4A97A5F4}" type="slidenum">
              <a:rPr lang="fr-FR" sz="1400"/>
              <a:pPr algn="r"/>
              <a:t>‹#›</a:t>
            </a:fld>
            <a:endParaRPr lang="fr-FR" sz="1400">
              <a:latin typeface="Times New Roman" pitchFamily="18" charset="0"/>
            </a:endParaRP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2861341" y="836990"/>
            <a:ext cx="5807075" cy="2995612"/>
          </a:xfrm>
        </p:spPr>
        <p:txBody>
          <a:bodyPr lIns="0" tIns="0" rIns="0" bIns="0"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066800" y="889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2843808" cy="6885384"/>
          </a:xfrm>
          <a:prstGeom prst="rect">
            <a:avLst/>
          </a:prstGeom>
          <a:gradFill flip="none" rotWithShape="1">
            <a:gsLst>
              <a:gs pos="0">
                <a:srgbClr val="E60019"/>
              </a:gs>
              <a:gs pos="100000">
                <a:srgbClr val="87000A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2843809" y="6741368"/>
            <a:ext cx="6300188" cy="144016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8" y="1020795"/>
            <a:ext cx="2394226" cy="634134"/>
          </a:xfrm>
          <a:prstGeom prst="rect">
            <a:avLst/>
          </a:prstGeom>
        </p:spPr>
      </p:pic>
      <p:pic>
        <p:nvPicPr>
          <p:cNvPr id="11" name="Picture 2" descr="C:\Users\mp222957\Desktop\LOGO perso\LOGOS 2\Leti\Leti_vectori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4" y="5113822"/>
            <a:ext cx="113113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65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638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3949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1700" y="762000"/>
            <a:ext cx="3949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26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357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5899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1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E60019"/>
              </a:gs>
              <a:gs pos="100000">
                <a:srgbClr val="87000A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609600" y="6651546"/>
            <a:ext cx="457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fr-FR" sz="1100" dirty="0">
                <a:solidFill>
                  <a:schemeClr val="bg2"/>
                </a:solidFill>
              </a:rPr>
              <a:t>O. Gravrand 2016</a:t>
            </a:r>
            <a:r>
              <a:rPr lang="fr-FR" sz="1100" baseline="0" dirty="0">
                <a:solidFill>
                  <a:schemeClr val="bg2"/>
                </a:solidFill>
              </a:rPr>
              <a:t> – A Wide introduction to quantum IR detectors </a:t>
            </a:r>
            <a:endParaRPr lang="fr-FR" sz="11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62000"/>
            <a:ext cx="8051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866698" y="203200"/>
            <a:ext cx="606312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pic>
        <p:nvPicPr>
          <p:cNvPr id="10" name="Picture 2" descr="C:\Users\mp222957\Desktop\LOGO perso\LOGOS 2\Leti\Leti_vectoriel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69" y="223110"/>
            <a:ext cx="915682" cy="3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4" y="188640"/>
            <a:ext cx="1421410" cy="37647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807121"/>
            <a:ext cx="9143997" cy="54000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612956" y="6570911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fld id="{9F4C77A8-BF13-4C1A-832C-4C59536FD7B2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2" r:id="rId13"/>
    <p:sldLayoutId id="2147483664" r:id="rId14"/>
    <p:sldLayoutId id="2147483663" r:id="rId15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86FE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86FE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86FE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86FE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86FE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86FE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86FE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86FE"/>
          </a:solidFill>
          <a:latin typeface="Calibri" pitchFamily="34" charset="0"/>
        </a:defRPr>
      </a:lvl9pPr>
    </p:titleStyle>
    <p:bodyStyle>
      <a:lvl1pPr indent="1905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667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049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24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81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38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956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52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8.w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6.bin"/><Relationship Id="rId2" Type="http://schemas.openxmlformats.org/officeDocument/2006/relationships/tags" Target="../tags/tag5.xml"/><Relationship Id="rId16" Type="http://schemas.openxmlformats.org/officeDocument/2006/relationships/image" Target="../media/image6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7.wmf"/><Relationship Id="rId5" Type="http://schemas.openxmlformats.org/officeDocument/2006/relationships/image" Target="../media/image68.png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70.png"/><Relationship Id="rId11" Type="http://schemas.openxmlformats.org/officeDocument/2006/relationships/image" Target="../media/image83.png"/><Relationship Id="rId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56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11.bin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6.png"/><Relationship Id="rId11" Type="http://schemas.openxmlformats.org/officeDocument/2006/relationships/image" Target="../media/image74.wmf"/><Relationship Id="rId5" Type="http://schemas.openxmlformats.org/officeDocument/2006/relationships/image" Target="../media/image75.png"/><Relationship Id="rId10" Type="http://schemas.openxmlformats.org/officeDocument/2006/relationships/oleObject" Target="../embeddings/oleObject10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89.png"/><Relationship Id="rId1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4.w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9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95.png"/><Relationship Id="rId5" Type="http://schemas.openxmlformats.org/officeDocument/2006/relationships/image" Target="../media/image83.emf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8.wmf"/><Relationship Id="rId12" Type="http://schemas.openxmlformats.org/officeDocument/2006/relationships/image" Target="../media/image91.png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7.wmf"/><Relationship Id="rId11" Type="http://schemas.openxmlformats.org/officeDocument/2006/relationships/image" Target="../media/image85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9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8.w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9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wmf"/><Relationship Id="rId4" Type="http://schemas.openxmlformats.org/officeDocument/2006/relationships/hyperlink" Target="http://upload.wikimedia.org/wikipedia/commons/f/f1/EM_spectrum.svg" TargetMode="External"/><Relationship Id="rId9" Type="http://schemas.openxmlformats.org/officeDocument/2006/relationships/image" Target="../media/image11.emf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8.w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9.png"/><Relationship Id="rId18" Type="http://schemas.openxmlformats.org/officeDocument/2006/relationships/image" Target="../media/image112.png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15.png"/><Relationship Id="rId7" Type="http://schemas.openxmlformats.org/officeDocument/2006/relationships/image" Target="../media/image105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25.png"/><Relationship Id="rId20" Type="http://schemas.openxmlformats.org/officeDocument/2006/relationships/image" Target="../media/image114.png"/><Relationship Id="rId1" Type="http://schemas.openxmlformats.org/officeDocument/2006/relationships/tags" Target="../tags/tag17.xml"/><Relationship Id="rId6" Type="http://schemas.openxmlformats.org/officeDocument/2006/relationships/image" Target="../media/image104.png"/><Relationship Id="rId11" Type="http://schemas.openxmlformats.org/officeDocument/2006/relationships/image" Target="../media/image120.png"/><Relationship Id="rId5" Type="http://schemas.openxmlformats.org/officeDocument/2006/relationships/image" Target="../media/image103.png"/><Relationship Id="rId15" Type="http://schemas.openxmlformats.org/officeDocument/2006/relationships/image" Target="../media/image111.png"/><Relationship Id="rId10" Type="http://schemas.openxmlformats.org/officeDocument/2006/relationships/image" Target="../media/image108.png"/><Relationship Id="rId19" Type="http://schemas.openxmlformats.org/officeDocument/2006/relationships/image" Target="../media/image11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3.png"/><Relationship Id="rId12" Type="http://schemas.openxmlformats.org/officeDocument/2006/relationships/image" Target="../media/image13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122.png"/><Relationship Id="rId11" Type="http://schemas.openxmlformats.org/officeDocument/2006/relationships/image" Target="../media/image129.png"/><Relationship Id="rId5" Type="http://schemas.openxmlformats.org/officeDocument/2006/relationships/image" Target="../media/image119.png"/><Relationship Id="rId10" Type="http://schemas.openxmlformats.org/officeDocument/2006/relationships/image" Target="../media/image128.png"/><Relationship Id="rId4" Type="http://schemas.openxmlformats.org/officeDocument/2006/relationships/image" Target="../media/image118.png"/><Relationship Id="rId9" Type="http://schemas.openxmlformats.org/officeDocument/2006/relationships/image" Target="../media/image1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32.png"/><Relationship Id="rId4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136.png"/><Relationship Id="rId11" Type="http://schemas.openxmlformats.org/officeDocument/2006/relationships/image" Target="../media/image49.png"/><Relationship Id="rId5" Type="http://schemas.openxmlformats.org/officeDocument/2006/relationships/image" Target="../media/image135.wmf"/><Relationship Id="rId10" Type="http://schemas.openxmlformats.org/officeDocument/2006/relationships/image" Target="../media/image140.png"/><Relationship Id="rId4" Type="http://schemas.openxmlformats.org/officeDocument/2006/relationships/image" Target="../media/image134.emf"/><Relationship Id="rId9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6" Type="http://schemas.openxmlformats.org/officeDocument/2006/relationships/image" Target="../media/image143.png"/><Relationship Id="rId11" Type="http://schemas.openxmlformats.org/officeDocument/2006/relationships/image" Target="../media/image147.png"/><Relationship Id="rId5" Type="http://schemas.openxmlformats.org/officeDocument/2006/relationships/image" Target="../media/image142.png"/><Relationship Id="rId10" Type="http://schemas.openxmlformats.org/officeDocument/2006/relationships/image" Target="../media/image1500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149.png"/><Relationship Id="rId4" Type="http://schemas.openxmlformats.org/officeDocument/2006/relationships/image" Target="../media/image1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6.png"/><Relationship Id="rId5" Type="http://schemas.openxmlformats.org/officeDocument/2006/relationships/image" Target="../media/image155.jpeg"/><Relationship Id="rId4" Type="http://schemas.openxmlformats.org/officeDocument/2006/relationships/image" Target="../media/image1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10.png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861341" y="292044"/>
            <a:ext cx="5807075" cy="2995612"/>
          </a:xfrm>
        </p:spPr>
        <p:txBody>
          <a:bodyPr/>
          <a:lstStyle/>
          <a:p>
            <a:r>
              <a:rPr lang="fr-FR" sz="3200" b="1" dirty="0"/>
              <a:t>A </a:t>
            </a:r>
            <a:r>
              <a:rPr lang="fr-FR" sz="3200" b="1" dirty="0" err="1"/>
              <a:t>wide</a:t>
            </a:r>
            <a:r>
              <a:rPr lang="fr-FR" sz="3200" b="1" dirty="0"/>
              <a:t> introduction to </a:t>
            </a:r>
            <a:br>
              <a:rPr lang="fr-FR" sz="3200" b="1" dirty="0"/>
            </a:br>
            <a:r>
              <a:rPr lang="fr-FR" sz="3200" b="1" dirty="0"/>
              <a:t>IR </a:t>
            </a:r>
            <a:r>
              <a:rPr lang="fr-FR" sz="3200" b="1" dirty="0" err="1"/>
              <a:t>imaging</a:t>
            </a:r>
            <a:r>
              <a:rPr lang="fr-FR" sz="3200" b="1" dirty="0"/>
              <a:t> detectors</a:t>
            </a:r>
            <a:br>
              <a:rPr lang="fr-FR" sz="3200" b="1" dirty="0"/>
            </a:br>
            <a:br>
              <a:rPr lang="fr-FR" b="1" dirty="0"/>
            </a:br>
            <a:r>
              <a:rPr lang="fr-FR" b="1" u="sng" dirty="0"/>
              <a:t>Olivier Gravrand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CEA-LETI Grenoble</a:t>
            </a:r>
            <a:r>
              <a:rPr lang="fr-FR" sz="2000" i="1" dirty="0"/>
              <a:t> </a:t>
            </a:r>
            <a:endParaRPr lang="fr-FR" i="1" dirty="0"/>
          </a:p>
        </p:txBody>
      </p:sp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4038600"/>
            <a:ext cx="2602578" cy="2406977"/>
          </a:xfrm>
          <a:prstGeom prst="rect">
            <a:avLst/>
          </a:prstGeom>
        </p:spPr>
      </p:pic>
      <p:pic>
        <p:nvPicPr>
          <p:cNvPr id="6" name="Picture 4" descr="ys_ven1126_IR2_soustraction_niv2_8bits_zoom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6" r="1" b="1578"/>
          <a:stretch/>
        </p:blipFill>
        <p:spPr bwMode="auto">
          <a:xfrm>
            <a:off x="6058218" y="4036727"/>
            <a:ext cx="2610198" cy="2408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hlink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05634" y="6438444"/>
            <a:ext cx="2060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CIRS Cassini detector (LW LETI)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57647" y="6438444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TP2 detector (MW LETI)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2610" y="3207145"/>
            <a:ext cx="260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+mj-lt"/>
              </a:rPr>
              <a:t>olivier.gravrand@cea.fr</a:t>
            </a:r>
          </a:p>
        </p:txBody>
      </p:sp>
    </p:spTree>
    <p:extLst>
      <p:ext uri="{BB962C8B-B14F-4D97-AF65-F5344CB8AC3E}">
        <p14:creationId xmlns:p14="http://schemas.microsoft.com/office/powerpoint/2010/main" val="27801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2"/>
    </mc:Choice>
    <mc:Fallback xmlns="">
      <p:transition spd="slow" advTm="64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Photocurrents in pn junctions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Collected photocurrent limited by minority carriers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N side: holes h+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 side: electrons e-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Space charge region (SCR)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352260" name="Group 4"/>
          <p:cNvGrpSpPr>
            <a:grpSpLocks/>
          </p:cNvGrpSpPr>
          <p:nvPr/>
        </p:nvGrpSpPr>
        <p:grpSpPr bwMode="auto">
          <a:xfrm>
            <a:off x="5791200" y="3933825"/>
            <a:ext cx="3389313" cy="2305050"/>
            <a:chOff x="3648" y="2478"/>
            <a:chExt cx="2135" cy="1452"/>
          </a:xfrm>
        </p:grpSpPr>
        <p:sp>
          <p:nvSpPr>
            <p:cNvPr id="352261" name="Rectangle 5"/>
            <p:cNvSpPr>
              <a:spLocks noChangeArrowheads="1"/>
            </p:cNvSpPr>
            <p:nvPr/>
          </p:nvSpPr>
          <p:spPr bwMode="auto">
            <a:xfrm>
              <a:off x="3944" y="2749"/>
              <a:ext cx="1543" cy="38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62" name="Rectangle 6"/>
            <p:cNvSpPr>
              <a:spLocks noChangeArrowheads="1"/>
            </p:cNvSpPr>
            <p:nvPr/>
          </p:nvSpPr>
          <p:spPr bwMode="auto">
            <a:xfrm>
              <a:off x="3944" y="3135"/>
              <a:ext cx="1543" cy="6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52263" name="AutoShape 7"/>
            <p:cNvSpPr>
              <a:spLocks noChangeArrowheads="1"/>
            </p:cNvSpPr>
            <p:nvPr/>
          </p:nvSpPr>
          <p:spPr bwMode="auto">
            <a:xfrm>
              <a:off x="4455" y="3657"/>
              <a:ext cx="521" cy="27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600"/>
                <a:t>IR</a:t>
              </a:r>
            </a:p>
          </p:txBody>
        </p:sp>
        <p:sp>
          <p:nvSpPr>
            <p:cNvPr id="352264" name="Rectangle 8"/>
            <p:cNvSpPr>
              <a:spLocks noChangeArrowheads="1"/>
            </p:cNvSpPr>
            <p:nvPr/>
          </p:nvSpPr>
          <p:spPr bwMode="auto">
            <a:xfrm>
              <a:off x="3944" y="2478"/>
              <a:ext cx="154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65" name="Rectangle 9"/>
            <p:cNvSpPr>
              <a:spLocks noChangeArrowheads="1"/>
            </p:cNvSpPr>
            <p:nvPr/>
          </p:nvSpPr>
          <p:spPr bwMode="auto">
            <a:xfrm>
              <a:off x="3944" y="2704"/>
              <a:ext cx="1543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66" name="Rectangle 10"/>
            <p:cNvSpPr>
              <a:spLocks noChangeArrowheads="1"/>
            </p:cNvSpPr>
            <p:nvPr/>
          </p:nvSpPr>
          <p:spPr bwMode="auto">
            <a:xfrm>
              <a:off x="4262" y="2659"/>
              <a:ext cx="907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67" name="Rectangle 11"/>
            <p:cNvSpPr>
              <a:spLocks noChangeArrowheads="1"/>
            </p:cNvSpPr>
            <p:nvPr/>
          </p:nvSpPr>
          <p:spPr bwMode="auto">
            <a:xfrm>
              <a:off x="4648" y="2704"/>
              <a:ext cx="136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68" name="Rectangle 12" descr="Diagonales larges vers le haut"/>
            <p:cNvSpPr>
              <a:spLocks noChangeArrowheads="1"/>
            </p:cNvSpPr>
            <p:nvPr/>
          </p:nvSpPr>
          <p:spPr bwMode="auto">
            <a:xfrm>
              <a:off x="3944" y="2749"/>
              <a:ext cx="1539" cy="45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69" name="Rectangle 13"/>
            <p:cNvSpPr>
              <a:spLocks noChangeArrowheads="1"/>
            </p:cNvSpPr>
            <p:nvPr/>
          </p:nvSpPr>
          <p:spPr bwMode="auto">
            <a:xfrm>
              <a:off x="3978" y="2794"/>
              <a:ext cx="1473" cy="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52270" name="Group 14"/>
            <p:cNvGrpSpPr>
              <a:grpSpLocks/>
            </p:cNvGrpSpPr>
            <p:nvPr/>
          </p:nvGrpSpPr>
          <p:grpSpPr bwMode="auto">
            <a:xfrm>
              <a:off x="3648" y="2650"/>
              <a:ext cx="578" cy="370"/>
              <a:chOff x="3472" y="2650"/>
              <a:chExt cx="578" cy="370"/>
            </a:xfrm>
          </p:grpSpPr>
          <p:sp>
            <p:nvSpPr>
              <p:cNvPr id="352271" name="AutoShape 15"/>
              <p:cNvSpPr>
                <a:spLocks noChangeArrowheads="1"/>
              </p:cNvSpPr>
              <p:nvPr/>
            </p:nvSpPr>
            <p:spPr bwMode="auto">
              <a:xfrm flipV="1">
                <a:off x="3485" y="2708"/>
                <a:ext cx="565" cy="2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2272" name="AutoShape 16"/>
              <p:cNvSpPr>
                <a:spLocks noChangeArrowheads="1"/>
              </p:cNvSpPr>
              <p:nvPr/>
            </p:nvSpPr>
            <p:spPr bwMode="auto">
              <a:xfrm flipV="1">
                <a:off x="3485" y="2650"/>
                <a:ext cx="565" cy="2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52273" name="Group 17"/>
              <p:cNvGrpSpPr>
                <a:grpSpLocks/>
              </p:cNvGrpSpPr>
              <p:nvPr/>
            </p:nvGrpSpPr>
            <p:grpSpPr bwMode="auto">
              <a:xfrm>
                <a:off x="3472" y="2656"/>
                <a:ext cx="538" cy="364"/>
                <a:chOff x="3472" y="2656"/>
                <a:chExt cx="538" cy="364"/>
              </a:xfrm>
            </p:grpSpPr>
            <p:sp>
              <p:nvSpPr>
                <p:cNvPr id="35227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68" y="2748"/>
                  <a:ext cx="242" cy="2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227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770" y="2704"/>
                  <a:ext cx="226" cy="2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2276" name="Rectangle 20"/>
                <p:cNvSpPr>
                  <a:spLocks noChangeArrowheads="1"/>
                </p:cNvSpPr>
                <p:nvPr/>
              </p:nvSpPr>
              <p:spPr bwMode="auto">
                <a:xfrm>
                  <a:off x="3472" y="2656"/>
                  <a:ext cx="292" cy="3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2277" name="Group 21"/>
            <p:cNvGrpSpPr>
              <a:grpSpLocks/>
            </p:cNvGrpSpPr>
            <p:nvPr/>
          </p:nvGrpSpPr>
          <p:grpSpPr bwMode="auto">
            <a:xfrm flipH="1">
              <a:off x="5205" y="2651"/>
              <a:ext cx="578" cy="370"/>
              <a:chOff x="3472" y="2650"/>
              <a:chExt cx="578" cy="370"/>
            </a:xfrm>
          </p:grpSpPr>
          <p:sp>
            <p:nvSpPr>
              <p:cNvPr id="352278" name="AutoShape 22"/>
              <p:cNvSpPr>
                <a:spLocks noChangeArrowheads="1"/>
              </p:cNvSpPr>
              <p:nvPr/>
            </p:nvSpPr>
            <p:spPr bwMode="auto">
              <a:xfrm flipV="1">
                <a:off x="3485" y="2708"/>
                <a:ext cx="565" cy="2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2279" name="AutoShape 23"/>
              <p:cNvSpPr>
                <a:spLocks noChangeArrowheads="1"/>
              </p:cNvSpPr>
              <p:nvPr/>
            </p:nvSpPr>
            <p:spPr bwMode="auto">
              <a:xfrm flipV="1">
                <a:off x="3485" y="2650"/>
                <a:ext cx="565" cy="2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52280" name="Group 24"/>
              <p:cNvGrpSpPr>
                <a:grpSpLocks/>
              </p:cNvGrpSpPr>
              <p:nvPr/>
            </p:nvGrpSpPr>
            <p:grpSpPr bwMode="auto">
              <a:xfrm>
                <a:off x="3472" y="2656"/>
                <a:ext cx="538" cy="364"/>
                <a:chOff x="3472" y="2656"/>
                <a:chExt cx="538" cy="364"/>
              </a:xfrm>
            </p:grpSpPr>
            <p:sp>
              <p:nvSpPr>
                <p:cNvPr id="35228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768" y="2748"/>
                  <a:ext cx="242" cy="2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228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770" y="2704"/>
                  <a:ext cx="226" cy="2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2283" name="Rectangle 27"/>
                <p:cNvSpPr>
                  <a:spLocks noChangeArrowheads="1"/>
                </p:cNvSpPr>
                <p:nvPr/>
              </p:nvSpPr>
              <p:spPr bwMode="auto">
                <a:xfrm>
                  <a:off x="3472" y="2656"/>
                  <a:ext cx="292" cy="3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52284" name="Group 28"/>
          <p:cNvGrpSpPr>
            <a:grpSpLocks/>
          </p:cNvGrpSpPr>
          <p:nvPr/>
        </p:nvGrpSpPr>
        <p:grpSpPr bwMode="auto">
          <a:xfrm>
            <a:off x="900113" y="3932238"/>
            <a:ext cx="2449512" cy="2305050"/>
            <a:chOff x="567" y="2477"/>
            <a:chExt cx="1543" cy="1452"/>
          </a:xfrm>
        </p:grpSpPr>
        <p:sp>
          <p:nvSpPr>
            <p:cNvPr id="352285" name="Rectangle 29"/>
            <p:cNvSpPr>
              <a:spLocks noChangeArrowheads="1"/>
            </p:cNvSpPr>
            <p:nvPr/>
          </p:nvSpPr>
          <p:spPr bwMode="auto">
            <a:xfrm>
              <a:off x="567" y="2748"/>
              <a:ext cx="1543" cy="38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86" name="Rectangle 30"/>
            <p:cNvSpPr>
              <a:spLocks noChangeArrowheads="1"/>
            </p:cNvSpPr>
            <p:nvPr/>
          </p:nvSpPr>
          <p:spPr bwMode="auto">
            <a:xfrm>
              <a:off x="567" y="3134"/>
              <a:ext cx="1543" cy="6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52287" name="AutoShape 31"/>
            <p:cNvSpPr>
              <a:spLocks noChangeArrowheads="1"/>
            </p:cNvSpPr>
            <p:nvPr/>
          </p:nvSpPr>
          <p:spPr bwMode="auto">
            <a:xfrm>
              <a:off x="1078" y="3656"/>
              <a:ext cx="521" cy="27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600"/>
                <a:t>IR</a:t>
              </a:r>
            </a:p>
          </p:txBody>
        </p:sp>
        <p:sp>
          <p:nvSpPr>
            <p:cNvPr id="352288" name="Rectangle 32"/>
            <p:cNvSpPr>
              <a:spLocks noChangeArrowheads="1"/>
            </p:cNvSpPr>
            <p:nvPr/>
          </p:nvSpPr>
          <p:spPr bwMode="auto">
            <a:xfrm>
              <a:off x="567" y="2477"/>
              <a:ext cx="154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89" name="Rectangle 33"/>
            <p:cNvSpPr>
              <a:spLocks noChangeArrowheads="1"/>
            </p:cNvSpPr>
            <p:nvPr/>
          </p:nvSpPr>
          <p:spPr bwMode="auto">
            <a:xfrm>
              <a:off x="567" y="2703"/>
              <a:ext cx="1543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90" name="Rectangle 34"/>
            <p:cNvSpPr>
              <a:spLocks noChangeArrowheads="1"/>
            </p:cNvSpPr>
            <p:nvPr/>
          </p:nvSpPr>
          <p:spPr bwMode="auto">
            <a:xfrm>
              <a:off x="885" y="2658"/>
              <a:ext cx="907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91" name="Rectangle 35"/>
            <p:cNvSpPr>
              <a:spLocks noChangeArrowheads="1"/>
            </p:cNvSpPr>
            <p:nvPr/>
          </p:nvSpPr>
          <p:spPr bwMode="auto">
            <a:xfrm>
              <a:off x="1271" y="2703"/>
              <a:ext cx="136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92" name="Rectangle 36"/>
            <p:cNvSpPr>
              <a:spLocks noChangeArrowheads="1"/>
            </p:cNvSpPr>
            <p:nvPr/>
          </p:nvSpPr>
          <p:spPr bwMode="auto">
            <a:xfrm>
              <a:off x="901" y="2753"/>
              <a:ext cx="873" cy="9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93" name="Rectangle 37" descr="Diagonales larges vers le haut"/>
            <p:cNvSpPr>
              <a:spLocks noChangeArrowheads="1"/>
            </p:cNvSpPr>
            <p:nvPr/>
          </p:nvSpPr>
          <p:spPr bwMode="auto">
            <a:xfrm>
              <a:off x="998" y="2748"/>
              <a:ext cx="681" cy="46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2294" name="Text Box 38"/>
          <p:cNvSpPr txBox="1">
            <a:spLocks noChangeArrowheads="1"/>
          </p:cNvSpPr>
          <p:nvPr/>
        </p:nvSpPr>
        <p:spPr bwMode="auto">
          <a:xfrm>
            <a:off x="1422400" y="3605213"/>
            <a:ext cx="1435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Planar structure</a:t>
            </a:r>
          </a:p>
        </p:txBody>
      </p:sp>
      <p:sp>
        <p:nvSpPr>
          <p:cNvPr id="352295" name="Text Box 39"/>
          <p:cNvSpPr txBox="1">
            <a:spLocks noChangeArrowheads="1"/>
          </p:cNvSpPr>
          <p:nvPr/>
        </p:nvSpPr>
        <p:spPr bwMode="auto">
          <a:xfrm>
            <a:off x="6821488" y="3606800"/>
            <a:ext cx="1355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Mesa structure</a:t>
            </a:r>
          </a:p>
        </p:txBody>
      </p:sp>
      <p:sp>
        <p:nvSpPr>
          <p:cNvPr id="352296" name="Text Box 40"/>
          <p:cNvSpPr txBox="1">
            <a:spLocks noChangeArrowheads="1"/>
          </p:cNvSpPr>
          <p:nvPr/>
        </p:nvSpPr>
        <p:spPr bwMode="auto">
          <a:xfrm>
            <a:off x="3546475" y="12065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Diffusion</a:t>
            </a:r>
          </a:p>
        </p:txBody>
      </p:sp>
      <p:sp>
        <p:nvSpPr>
          <p:cNvPr id="352297" name="AutoShape 41"/>
          <p:cNvSpPr>
            <a:spLocks/>
          </p:cNvSpPr>
          <p:nvPr/>
        </p:nvSpPr>
        <p:spPr bwMode="auto">
          <a:xfrm>
            <a:off x="3457575" y="1206500"/>
            <a:ext cx="88900" cy="366713"/>
          </a:xfrm>
          <a:prstGeom prst="rightBrace">
            <a:avLst>
              <a:gd name="adj1" fmla="val 34375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>
            <a:off x="2489200" y="2643188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299" name="Line 43"/>
          <p:cNvSpPr>
            <a:spLocks noChangeShapeType="1"/>
          </p:cNvSpPr>
          <p:nvPr/>
        </p:nvSpPr>
        <p:spPr bwMode="auto">
          <a:xfrm>
            <a:off x="2489200" y="3327400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00" name="Line 44"/>
          <p:cNvSpPr>
            <a:spLocks noChangeShapeType="1"/>
          </p:cNvSpPr>
          <p:nvPr/>
        </p:nvSpPr>
        <p:spPr bwMode="auto">
          <a:xfrm>
            <a:off x="4973638" y="2211388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4973638" y="2895600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 flipV="1">
            <a:off x="4073525" y="2211388"/>
            <a:ext cx="90011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03" name="Line 47"/>
          <p:cNvSpPr>
            <a:spLocks noChangeShapeType="1"/>
          </p:cNvSpPr>
          <p:nvPr/>
        </p:nvSpPr>
        <p:spPr bwMode="auto">
          <a:xfrm flipV="1">
            <a:off x="4073525" y="2895600"/>
            <a:ext cx="90011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04" name="Line 48"/>
          <p:cNvSpPr>
            <a:spLocks noChangeShapeType="1"/>
          </p:cNvSpPr>
          <p:nvPr/>
        </p:nvSpPr>
        <p:spPr bwMode="auto">
          <a:xfrm>
            <a:off x="4973638" y="2751138"/>
            <a:ext cx="158432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05" name="Line 49"/>
          <p:cNvSpPr>
            <a:spLocks noChangeShapeType="1"/>
          </p:cNvSpPr>
          <p:nvPr/>
        </p:nvSpPr>
        <p:spPr bwMode="auto">
          <a:xfrm>
            <a:off x="2489200" y="2744788"/>
            <a:ext cx="158432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06" name="Line 50"/>
          <p:cNvSpPr>
            <a:spLocks noChangeShapeType="1"/>
          </p:cNvSpPr>
          <p:nvPr/>
        </p:nvSpPr>
        <p:spPr bwMode="auto">
          <a:xfrm>
            <a:off x="4073525" y="2744788"/>
            <a:ext cx="90011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07" name="Text Box 51"/>
          <p:cNvSpPr txBox="1">
            <a:spLocks noChangeArrowheads="1"/>
          </p:cNvSpPr>
          <p:nvPr/>
        </p:nvSpPr>
        <p:spPr bwMode="auto">
          <a:xfrm>
            <a:off x="2397125" y="3338513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BV</a:t>
            </a:r>
          </a:p>
        </p:txBody>
      </p:sp>
      <p:sp>
        <p:nvSpPr>
          <p:cNvPr id="352308" name="Text Box 52"/>
          <p:cNvSpPr txBox="1">
            <a:spLocks noChangeArrowheads="1"/>
          </p:cNvSpPr>
          <p:nvPr/>
        </p:nvSpPr>
        <p:spPr bwMode="auto">
          <a:xfrm>
            <a:off x="2397125" y="2398713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BC</a:t>
            </a:r>
          </a:p>
        </p:txBody>
      </p:sp>
      <p:sp>
        <p:nvSpPr>
          <p:cNvPr id="352309" name="Text Box 53"/>
          <p:cNvSpPr txBox="1">
            <a:spLocks noChangeArrowheads="1"/>
          </p:cNvSpPr>
          <p:nvPr/>
        </p:nvSpPr>
        <p:spPr bwMode="auto">
          <a:xfrm>
            <a:off x="2166938" y="2644775"/>
            <a:ext cx="315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1">
                <a:solidFill>
                  <a:srgbClr val="00CC00"/>
                </a:solidFill>
                <a:latin typeface="Times New Roman" pitchFamily="18" charset="0"/>
              </a:rPr>
              <a:t>E</a:t>
            </a:r>
            <a:r>
              <a:rPr lang="fr-FR" i="1" baseline="-25000">
                <a:solidFill>
                  <a:srgbClr val="00CC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52310" name="Line 54"/>
          <p:cNvSpPr>
            <a:spLocks noChangeShapeType="1"/>
          </p:cNvSpPr>
          <p:nvPr/>
        </p:nvSpPr>
        <p:spPr bwMode="auto">
          <a:xfrm>
            <a:off x="3749675" y="2211388"/>
            <a:ext cx="0" cy="4318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3400425" y="221138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rgbClr val="00CC00"/>
                </a:solidFill>
                <a:latin typeface="Times New Roman" pitchFamily="18" charset="0"/>
              </a:rPr>
              <a:t>V</a:t>
            </a:r>
            <a:r>
              <a:rPr lang="fr-FR" sz="1400" i="1" baseline="-25000">
                <a:solidFill>
                  <a:srgbClr val="00CC00"/>
                </a:solidFill>
                <a:latin typeface="Times New Roman" pitchFamily="18" charset="0"/>
              </a:rPr>
              <a:t>bi</a:t>
            </a:r>
          </a:p>
        </p:txBody>
      </p:sp>
      <p:sp>
        <p:nvSpPr>
          <p:cNvPr id="352312" name="Line 56"/>
          <p:cNvSpPr>
            <a:spLocks noChangeShapeType="1"/>
          </p:cNvSpPr>
          <p:nvPr/>
        </p:nvSpPr>
        <p:spPr bwMode="auto">
          <a:xfrm flipH="1">
            <a:off x="3389313" y="2211388"/>
            <a:ext cx="1584325" cy="0"/>
          </a:xfrm>
          <a:prstGeom prst="line">
            <a:avLst/>
          </a:prstGeom>
          <a:noFill/>
          <a:ln w="9525" cap="rnd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13" name="Text Box 57"/>
          <p:cNvSpPr txBox="1">
            <a:spLocks noChangeArrowheads="1"/>
          </p:cNvSpPr>
          <p:nvPr/>
        </p:nvSpPr>
        <p:spPr bwMode="auto">
          <a:xfrm>
            <a:off x="2828925" y="3686175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/>
              <a:t>N: </a:t>
            </a:r>
            <a:r>
              <a:rPr lang="fr-FR" sz="1400" i="1">
                <a:latin typeface="Times New Roman" pitchFamily="18" charset="0"/>
              </a:rPr>
              <a:t>N</a:t>
            </a:r>
            <a:r>
              <a:rPr lang="fr-FR" sz="1400" i="1" baseline="-25000">
                <a:latin typeface="Times New Roman" pitchFamily="18" charset="0"/>
              </a:rPr>
              <a:t>D</a:t>
            </a:r>
          </a:p>
        </p:txBody>
      </p:sp>
      <p:sp>
        <p:nvSpPr>
          <p:cNvPr id="352314" name="Text Box 58"/>
          <p:cNvSpPr txBox="1">
            <a:spLocks noChangeArrowheads="1"/>
          </p:cNvSpPr>
          <p:nvPr/>
        </p:nvSpPr>
        <p:spPr bwMode="auto">
          <a:xfrm>
            <a:off x="5765800" y="3186113"/>
            <a:ext cx="60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/>
              <a:t>P: </a:t>
            </a:r>
            <a:r>
              <a:rPr lang="fr-FR" sz="1400" i="1">
                <a:latin typeface="Times New Roman" pitchFamily="18" charset="0"/>
              </a:rPr>
              <a:t>N</a:t>
            </a:r>
            <a:r>
              <a:rPr lang="fr-FR" sz="1400" i="1" baseline="-25000">
                <a:latin typeface="Times New Roman" pitchFamily="18" charset="0"/>
              </a:rPr>
              <a:t>A</a:t>
            </a:r>
          </a:p>
        </p:txBody>
      </p:sp>
      <p:sp>
        <p:nvSpPr>
          <p:cNvPr id="352315" name="Text Box 59"/>
          <p:cNvSpPr txBox="1">
            <a:spLocks noChangeArrowheads="1"/>
          </p:cNvSpPr>
          <p:nvPr/>
        </p:nvSpPr>
        <p:spPr bwMode="auto">
          <a:xfrm>
            <a:off x="4235450" y="3686175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/>
              <a:t>SCR</a:t>
            </a:r>
          </a:p>
        </p:txBody>
      </p:sp>
      <p:sp>
        <p:nvSpPr>
          <p:cNvPr id="352316" name="Line 60"/>
          <p:cNvSpPr>
            <a:spLocks noChangeShapeType="1"/>
          </p:cNvSpPr>
          <p:nvPr/>
        </p:nvSpPr>
        <p:spPr bwMode="auto">
          <a:xfrm>
            <a:off x="4073525" y="2549525"/>
            <a:ext cx="0" cy="1441450"/>
          </a:xfrm>
          <a:prstGeom prst="line">
            <a:avLst/>
          </a:prstGeom>
          <a:noFill/>
          <a:ln w="9525" cap="rnd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17" name="Line 61"/>
          <p:cNvSpPr>
            <a:spLocks noChangeShapeType="1"/>
          </p:cNvSpPr>
          <p:nvPr/>
        </p:nvSpPr>
        <p:spPr bwMode="auto">
          <a:xfrm>
            <a:off x="4973638" y="2141538"/>
            <a:ext cx="0" cy="1849437"/>
          </a:xfrm>
          <a:prstGeom prst="line">
            <a:avLst/>
          </a:prstGeom>
          <a:noFill/>
          <a:ln w="9525" cap="rnd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18" name="Line 62"/>
          <p:cNvSpPr>
            <a:spLocks noChangeShapeType="1"/>
          </p:cNvSpPr>
          <p:nvPr/>
        </p:nvSpPr>
        <p:spPr bwMode="auto">
          <a:xfrm>
            <a:off x="4073525" y="3582988"/>
            <a:ext cx="900113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2319" name="Text Box 63"/>
          <p:cNvSpPr txBox="1">
            <a:spLocks noChangeArrowheads="1"/>
          </p:cNvSpPr>
          <p:nvPr/>
        </p:nvSpPr>
        <p:spPr bwMode="auto">
          <a:xfrm>
            <a:off x="4314825" y="3278188"/>
            <a:ext cx="47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i="1" dirty="0" err="1">
                <a:solidFill>
                  <a:srgbClr val="00CC00"/>
                </a:solidFill>
                <a:latin typeface="Times New Roman" pitchFamily="18" charset="0"/>
              </a:rPr>
              <a:t>W</a:t>
            </a:r>
            <a:r>
              <a:rPr lang="fr-FR" sz="1400" i="1" baseline="-25000" dirty="0" err="1">
                <a:solidFill>
                  <a:srgbClr val="00CC00"/>
                </a:solidFill>
                <a:latin typeface="Times New Roman" pitchFamily="18" charset="0"/>
              </a:rPr>
              <a:t>zce</a:t>
            </a:r>
            <a:endParaRPr lang="fr-FR" sz="1400" i="1" baseline="-25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grpSp>
        <p:nvGrpSpPr>
          <p:cNvPr id="352320" name="Group 64"/>
          <p:cNvGrpSpPr>
            <a:grpSpLocks/>
          </p:cNvGrpSpPr>
          <p:nvPr/>
        </p:nvGrpSpPr>
        <p:grpSpPr bwMode="auto">
          <a:xfrm>
            <a:off x="3422650" y="2606675"/>
            <a:ext cx="71438" cy="768350"/>
            <a:chOff x="1973" y="2182"/>
            <a:chExt cx="45" cy="484"/>
          </a:xfrm>
        </p:grpSpPr>
        <p:sp>
          <p:nvSpPr>
            <p:cNvPr id="352321" name="Oval 65"/>
            <p:cNvSpPr>
              <a:spLocks noChangeArrowheads="1"/>
            </p:cNvSpPr>
            <p:nvPr/>
          </p:nvSpPr>
          <p:spPr bwMode="auto">
            <a:xfrm>
              <a:off x="1973" y="2182"/>
              <a:ext cx="45" cy="4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352322" name="Oval 66"/>
            <p:cNvSpPr>
              <a:spLocks noChangeArrowheads="1"/>
            </p:cNvSpPr>
            <p:nvPr/>
          </p:nvSpPr>
          <p:spPr bwMode="auto">
            <a:xfrm>
              <a:off x="1973" y="2620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352323" name="Line 67"/>
            <p:cNvSpPr>
              <a:spLocks noChangeShapeType="1"/>
            </p:cNvSpPr>
            <p:nvPr/>
          </p:nvSpPr>
          <p:spPr bwMode="auto">
            <a:xfrm flipV="1">
              <a:off x="1995" y="2251"/>
              <a:ext cx="0" cy="3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</p:grpSp>
      <p:grpSp>
        <p:nvGrpSpPr>
          <p:cNvPr id="352324" name="Group 68"/>
          <p:cNvGrpSpPr>
            <a:grpSpLocks/>
          </p:cNvGrpSpPr>
          <p:nvPr/>
        </p:nvGrpSpPr>
        <p:grpSpPr bwMode="auto">
          <a:xfrm>
            <a:off x="4502150" y="2398713"/>
            <a:ext cx="71438" cy="768350"/>
            <a:chOff x="1973" y="2182"/>
            <a:chExt cx="45" cy="484"/>
          </a:xfrm>
        </p:grpSpPr>
        <p:sp>
          <p:nvSpPr>
            <p:cNvPr id="352325" name="Oval 69"/>
            <p:cNvSpPr>
              <a:spLocks noChangeArrowheads="1"/>
            </p:cNvSpPr>
            <p:nvPr/>
          </p:nvSpPr>
          <p:spPr bwMode="auto">
            <a:xfrm>
              <a:off x="1973" y="2182"/>
              <a:ext cx="45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326" name="Oval 70"/>
            <p:cNvSpPr>
              <a:spLocks noChangeArrowheads="1"/>
            </p:cNvSpPr>
            <p:nvPr/>
          </p:nvSpPr>
          <p:spPr bwMode="auto">
            <a:xfrm>
              <a:off x="1973" y="2620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327" name="Line 71"/>
            <p:cNvSpPr>
              <a:spLocks noChangeShapeType="1"/>
            </p:cNvSpPr>
            <p:nvPr/>
          </p:nvSpPr>
          <p:spPr bwMode="auto">
            <a:xfrm flipV="1">
              <a:off x="1995" y="2251"/>
              <a:ext cx="0" cy="3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2328" name="Group 72"/>
          <p:cNvGrpSpPr>
            <a:grpSpLocks/>
          </p:cNvGrpSpPr>
          <p:nvPr/>
        </p:nvGrpSpPr>
        <p:grpSpPr bwMode="auto">
          <a:xfrm>
            <a:off x="5510213" y="2198688"/>
            <a:ext cx="71437" cy="698500"/>
            <a:chOff x="1973" y="2182"/>
            <a:chExt cx="45" cy="484"/>
          </a:xfrm>
        </p:grpSpPr>
        <p:sp>
          <p:nvSpPr>
            <p:cNvPr id="352329" name="Oval 73"/>
            <p:cNvSpPr>
              <a:spLocks noChangeArrowheads="1"/>
            </p:cNvSpPr>
            <p:nvPr/>
          </p:nvSpPr>
          <p:spPr bwMode="auto">
            <a:xfrm>
              <a:off x="1973" y="2182"/>
              <a:ext cx="45" cy="4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352330" name="Oval 74"/>
            <p:cNvSpPr>
              <a:spLocks noChangeArrowheads="1"/>
            </p:cNvSpPr>
            <p:nvPr/>
          </p:nvSpPr>
          <p:spPr bwMode="auto">
            <a:xfrm>
              <a:off x="1973" y="2620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352331" name="Line 75"/>
            <p:cNvSpPr>
              <a:spLocks noChangeShapeType="1"/>
            </p:cNvSpPr>
            <p:nvPr/>
          </p:nvSpPr>
          <p:spPr bwMode="auto">
            <a:xfrm flipV="1">
              <a:off x="1995" y="2251"/>
              <a:ext cx="0" cy="3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</p:grpSp>
      <p:grpSp>
        <p:nvGrpSpPr>
          <p:cNvPr id="352332" name="Group 76"/>
          <p:cNvGrpSpPr>
            <a:grpSpLocks/>
          </p:cNvGrpSpPr>
          <p:nvPr/>
        </p:nvGrpSpPr>
        <p:grpSpPr bwMode="auto">
          <a:xfrm>
            <a:off x="3494088" y="3094038"/>
            <a:ext cx="1298575" cy="341312"/>
            <a:chOff x="2313" y="2489"/>
            <a:chExt cx="818" cy="215"/>
          </a:xfrm>
        </p:grpSpPr>
        <p:sp>
          <p:nvSpPr>
            <p:cNvPr id="352333" name="Line 77"/>
            <p:cNvSpPr>
              <a:spLocks noChangeShapeType="1"/>
            </p:cNvSpPr>
            <p:nvPr/>
          </p:nvSpPr>
          <p:spPr bwMode="auto">
            <a:xfrm>
              <a:off x="2313" y="2704"/>
              <a:ext cx="42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334" name="Line 78"/>
            <p:cNvSpPr>
              <a:spLocks noChangeShapeType="1"/>
            </p:cNvSpPr>
            <p:nvPr/>
          </p:nvSpPr>
          <p:spPr bwMode="auto">
            <a:xfrm flipV="1">
              <a:off x="2735" y="2489"/>
              <a:ext cx="396" cy="21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2335" name="Group 79"/>
          <p:cNvGrpSpPr>
            <a:grpSpLocks/>
          </p:cNvGrpSpPr>
          <p:nvPr/>
        </p:nvGrpSpPr>
        <p:grpSpPr bwMode="auto">
          <a:xfrm>
            <a:off x="4233863" y="2103438"/>
            <a:ext cx="1298575" cy="341312"/>
            <a:chOff x="2779" y="1865"/>
            <a:chExt cx="818" cy="215"/>
          </a:xfrm>
        </p:grpSpPr>
        <p:sp>
          <p:nvSpPr>
            <p:cNvPr id="352336" name="Line 80"/>
            <p:cNvSpPr>
              <a:spLocks noChangeShapeType="1"/>
            </p:cNvSpPr>
            <p:nvPr/>
          </p:nvSpPr>
          <p:spPr bwMode="auto">
            <a:xfrm>
              <a:off x="3175" y="1865"/>
              <a:ext cx="42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337" name="Line 81"/>
            <p:cNvSpPr>
              <a:spLocks noChangeShapeType="1"/>
            </p:cNvSpPr>
            <p:nvPr/>
          </p:nvSpPr>
          <p:spPr bwMode="auto">
            <a:xfrm flipV="1">
              <a:off x="2779" y="1865"/>
              <a:ext cx="396" cy="21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2338" name="Group 82"/>
          <p:cNvGrpSpPr>
            <a:grpSpLocks/>
          </p:cNvGrpSpPr>
          <p:nvPr/>
        </p:nvGrpSpPr>
        <p:grpSpPr bwMode="auto">
          <a:xfrm>
            <a:off x="3241675" y="3721100"/>
            <a:ext cx="479425" cy="903288"/>
            <a:chOff x="1171" y="2916"/>
            <a:chExt cx="128" cy="281"/>
          </a:xfrm>
        </p:grpSpPr>
        <p:sp>
          <p:nvSpPr>
            <p:cNvPr id="352339" name="Line 83"/>
            <p:cNvSpPr>
              <a:spLocks noChangeShapeType="1"/>
            </p:cNvSpPr>
            <p:nvPr/>
          </p:nvSpPr>
          <p:spPr bwMode="auto">
            <a:xfrm flipV="1">
              <a:off x="1231" y="2916"/>
              <a:ext cx="0" cy="7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352340" name="Freeform 84"/>
            <p:cNvSpPr>
              <a:spLocks/>
            </p:cNvSpPr>
            <p:nvPr/>
          </p:nvSpPr>
          <p:spPr bwMode="auto">
            <a:xfrm>
              <a:off x="1171" y="2996"/>
              <a:ext cx="128" cy="201"/>
            </a:xfrm>
            <a:custGeom>
              <a:avLst/>
              <a:gdLst>
                <a:gd name="T0" fmla="*/ 96 w 205"/>
                <a:gd name="T1" fmla="*/ 0 h 378"/>
                <a:gd name="T2" fmla="*/ 189 w 205"/>
                <a:gd name="T3" fmla="*/ 42 h 378"/>
                <a:gd name="T4" fmla="*/ 0 w 205"/>
                <a:gd name="T5" fmla="*/ 90 h 378"/>
                <a:gd name="T6" fmla="*/ 189 w 205"/>
                <a:gd name="T7" fmla="*/ 138 h 378"/>
                <a:gd name="T8" fmla="*/ 0 w 205"/>
                <a:gd name="T9" fmla="*/ 186 h 378"/>
                <a:gd name="T10" fmla="*/ 189 w 205"/>
                <a:gd name="T11" fmla="*/ 234 h 378"/>
                <a:gd name="T12" fmla="*/ 0 w 205"/>
                <a:gd name="T13" fmla="*/ 282 h 378"/>
                <a:gd name="T14" fmla="*/ 189 w 205"/>
                <a:gd name="T15" fmla="*/ 330 h 378"/>
                <a:gd name="T16" fmla="*/ 0 w 20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</p:grpSp>
      <p:grpSp>
        <p:nvGrpSpPr>
          <p:cNvPr id="352341" name="Group 85"/>
          <p:cNvGrpSpPr>
            <a:grpSpLocks/>
          </p:cNvGrpSpPr>
          <p:nvPr/>
        </p:nvGrpSpPr>
        <p:grpSpPr bwMode="auto">
          <a:xfrm>
            <a:off x="5341938" y="3243263"/>
            <a:ext cx="479425" cy="903287"/>
            <a:chOff x="1171" y="2916"/>
            <a:chExt cx="128" cy="281"/>
          </a:xfrm>
        </p:grpSpPr>
        <p:sp>
          <p:nvSpPr>
            <p:cNvPr id="352342" name="Line 86"/>
            <p:cNvSpPr>
              <a:spLocks noChangeShapeType="1"/>
            </p:cNvSpPr>
            <p:nvPr/>
          </p:nvSpPr>
          <p:spPr bwMode="auto">
            <a:xfrm flipV="1">
              <a:off x="1231" y="2916"/>
              <a:ext cx="0" cy="7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352343" name="Freeform 87"/>
            <p:cNvSpPr>
              <a:spLocks/>
            </p:cNvSpPr>
            <p:nvPr/>
          </p:nvSpPr>
          <p:spPr bwMode="auto">
            <a:xfrm>
              <a:off x="1171" y="2996"/>
              <a:ext cx="128" cy="201"/>
            </a:xfrm>
            <a:custGeom>
              <a:avLst/>
              <a:gdLst>
                <a:gd name="T0" fmla="*/ 96 w 205"/>
                <a:gd name="T1" fmla="*/ 0 h 378"/>
                <a:gd name="T2" fmla="*/ 189 w 205"/>
                <a:gd name="T3" fmla="*/ 42 h 378"/>
                <a:gd name="T4" fmla="*/ 0 w 205"/>
                <a:gd name="T5" fmla="*/ 90 h 378"/>
                <a:gd name="T6" fmla="*/ 189 w 205"/>
                <a:gd name="T7" fmla="*/ 138 h 378"/>
                <a:gd name="T8" fmla="*/ 0 w 205"/>
                <a:gd name="T9" fmla="*/ 186 h 378"/>
                <a:gd name="T10" fmla="*/ 189 w 205"/>
                <a:gd name="T11" fmla="*/ 234 h 378"/>
                <a:gd name="T12" fmla="*/ 0 w 205"/>
                <a:gd name="T13" fmla="*/ 282 h 378"/>
                <a:gd name="T14" fmla="*/ 189 w 205"/>
                <a:gd name="T15" fmla="*/ 330 h 378"/>
                <a:gd name="T16" fmla="*/ 0 w 20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</p:grpSp>
      <p:grpSp>
        <p:nvGrpSpPr>
          <p:cNvPr id="352344" name="Group 88"/>
          <p:cNvGrpSpPr>
            <a:grpSpLocks/>
          </p:cNvGrpSpPr>
          <p:nvPr/>
        </p:nvGrpSpPr>
        <p:grpSpPr bwMode="auto">
          <a:xfrm>
            <a:off x="4295775" y="4148138"/>
            <a:ext cx="479425" cy="903287"/>
            <a:chOff x="1171" y="2916"/>
            <a:chExt cx="128" cy="281"/>
          </a:xfrm>
        </p:grpSpPr>
        <p:sp>
          <p:nvSpPr>
            <p:cNvPr id="352345" name="Line 89"/>
            <p:cNvSpPr>
              <a:spLocks noChangeShapeType="1"/>
            </p:cNvSpPr>
            <p:nvPr/>
          </p:nvSpPr>
          <p:spPr bwMode="auto">
            <a:xfrm flipV="1">
              <a:off x="1231" y="2916"/>
              <a:ext cx="0" cy="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346" name="Freeform 90"/>
            <p:cNvSpPr>
              <a:spLocks/>
            </p:cNvSpPr>
            <p:nvPr/>
          </p:nvSpPr>
          <p:spPr bwMode="auto">
            <a:xfrm>
              <a:off x="1171" y="2996"/>
              <a:ext cx="128" cy="201"/>
            </a:xfrm>
            <a:custGeom>
              <a:avLst/>
              <a:gdLst>
                <a:gd name="T0" fmla="*/ 96 w 205"/>
                <a:gd name="T1" fmla="*/ 0 h 378"/>
                <a:gd name="T2" fmla="*/ 189 w 205"/>
                <a:gd name="T3" fmla="*/ 42 h 378"/>
                <a:gd name="T4" fmla="*/ 0 w 205"/>
                <a:gd name="T5" fmla="*/ 90 h 378"/>
                <a:gd name="T6" fmla="*/ 189 w 205"/>
                <a:gd name="T7" fmla="*/ 138 h 378"/>
                <a:gd name="T8" fmla="*/ 0 w 205"/>
                <a:gd name="T9" fmla="*/ 186 h 378"/>
                <a:gd name="T10" fmla="*/ 189 w 205"/>
                <a:gd name="T11" fmla="*/ 234 h 378"/>
                <a:gd name="T12" fmla="*/ 0 w 205"/>
                <a:gd name="T13" fmla="*/ 282 h 378"/>
                <a:gd name="T14" fmla="*/ 189 w 205"/>
                <a:gd name="T15" fmla="*/ 330 h 378"/>
                <a:gd name="T16" fmla="*/ 0 w 20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842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96" grpId="0"/>
      <p:bldP spid="352297" grpId="0" animBg="1"/>
      <p:bldP spid="352316" grpId="0" animBg="1"/>
      <p:bldP spid="352317" grpId="0" animBg="1"/>
      <p:bldP spid="352318" grpId="0" animBg="1"/>
      <p:bldP spid="352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Spectral QE for Diffusion </a:t>
            </a:r>
            <a:r>
              <a:rPr lang="fr-FR" dirty="0" err="1"/>
              <a:t>extracted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Narrow gap photodiode (ex MCT)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960" y="780681"/>
            <a:ext cx="4572396" cy="27495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960" y="780681"/>
            <a:ext cx="4572396" cy="27495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960" y="780681"/>
            <a:ext cx="4572396" cy="274953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80008" y="1023572"/>
            <a:ext cx="1979226" cy="2152210"/>
            <a:chOff x="180008" y="1023572"/>
            <a:chExt cx="1979226" cy="2152210"/>
          </a:xfrm>
        </p:grpSpPr>
        <p:sp>
          <p:nvSpPr>
            <p:cNvPr id="11" name="Ellipse 10"/>
            <p:cNvSpPr/>
            <p:nvPr/>
          </p:nvSpPr>
          <p:spPr>
            <a:xfrm>
              <a:off x="556236" y="1626200"/>
              <a:ext cx="1228030" cy="11228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181267" y="2551681"/>
              <a:ext cx="1977967" cy="62410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181267" y="2478923"/>
              <a:ext cx="1977967" cy="727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588910" y="2406165"/>
              <a:ext cx="1162681" cy="7275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1083722" y="2478923"/>
              <a:ext cx="174338" cy="7275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609421" y="2559765"/>
              <a:ext cx="1119096" cy="15198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7" name="Rectangle 37" descr="Diagonales larges vers le haut"/>
            <p:cNvSpPr>
              <a:spLocks noChangeArrowheads="1"/>
            </p:cNvSpPr>
            <p:nvPr/>
          </p:nvSpPr>
          <p:spPr bwMode="auto">
            <a:xfrm>
              <a:off x="733765" y="2551681"/>
              <a:ext cx="872972" cy="7437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08" y="1023572"/>
              <a:ext cx="1963963" cy="6746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73810" y="1884033"/>
              <a:ext cx="976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interconnect</a:t>
              </a:r>
              <a:endParaRPr lang="en-US" sz="12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14524" y="1034859"/>
              <a:ext cx="489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ROIC</a:t>
              </a:r>
              <a:endParaRPr lang="en-US" sz="1200" dirty="0"/>
            </a:p>
          </p:txBody>
        </p:sp>
      </p:grpSp>
      <p:sp>
        <p:nvSpPr>
          <p:cNvPr id="21" name="Espace réservé du contenu 26"/>
          <p:cNvSpPr txBox="1">
            <a:spLocks/>
          </p:cNvSpPr>
          <p:nvPr/>
        </p:nvSpPr>
        <p:spPr>
          <a:xfrm>
            <a:off x="609599" y="3933824"/>
            <a:ext cx="8409709" cy="2563957"/>
          </a:xfrm>
          <a:prstGeom prst="rect">
            <a:avLst/>
          </a:prstGeom>
        </p:spPr>
        <p:txBody>
          <a:bodyPr/>
          <a:lstStyle>
            <a:lvl1pPr indent="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04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24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81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38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95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52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kern="0" dirty="0" err="1">
                <a:solidFill>
                  <a:schemeClr val="bg2"/>
                </a:solidFill>
              </a:rPr>
              <a:t>Without</a:t>
            </a:r>
            <a:r>
              <a:rPr lang="fr-FR" sz="1800" kern="0" dirty="0">
                <a:solidFill>
                  <a:schemeClr val="bg2"/>
                </a:solidFill>
              </a:rPr>
              <a:t> CZT </a:t>
            </a:r>
            <a:r>
              <a:rPr lang="fr-FR" sz="1800" kern="0" dirty="0" err="1">
                <a:solidFill>
                  <a:schemeClr val="bg2"/>
                </a:solidFill>
              </a:rPr>
              <a:t>substrate</a:t>
            </a:r>
            <a:r>
              <a:rPr lang="fr-FR" sz="1800" kern="0" dirty="0">
                <a:solidFill>
                  <a:schemeClr val="bg2"/>
                </a:solidFill>
              </a:rPr>
              <a:t>: </a:t>
            </a:r>
          </a:p>
          <a:p>
            <a:pPr lvl="1"/>
            <a:r>
              <a:rPr lang="fr-FR" sz="1800" kern="0" dirty="0">
                <a:solidFill>
                  <a:schemeClr val="bg2"/>
                </a:solidFill>
                <a:sym typeface="Wingdings" panose="05000000000000000000" pitchFamily="2" charset="2"/>
              </a:rPr>
              <a:t>Flat QE on a </a:t>
            </a:r>
            <a:r>
              <a:rPr lang="fr-FR" sz="1800" kern="0" dirty="0" err="1">
                <a:solidFill>
                  <a:schemeClr val="bg2"/>
                </a:solidFill>
                <a:sym typeface="Wingdings" panose="05000000000000000000" pitchFamily="2" charset="2"/>
              </a:rPr>
              <a:t>very</a:t>
            </a:r>
            <a:r>
              <a:rPr lang="fr-FR" sz="1800" kern="0" dirty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fr-FR" sz="1800" kern="0" dirty="0" err="1">
                <a:solidFill>
                  <a:schemeClr val="bg2"/>
                </a:solidFill>
                <a:sym typeface="Wingdings" panose="05000000000000000000" pitchFamily="2" charset="2"/>
              </a:rPr>
              <a:t>wide</a:t>
            </a:r>
            <a:r>
              <a:rPr lang="fr-FR" sz="1800" kern="0" dirty="0">
                <a:solidFill>
                  <a:schemeClr val="bg2"/>
                </a:solidFill>
                <a:sym typeface="Wingdings" panose="05000000000000000000" pitchFamily="2" charset="2"/>
              </a:rPr>
              <a:t> spectral band</a:t>
            </a:r>
          </a:p>
          <a:p>
            <a:pPr lvl="1"/>
            <a:r>
              <a:rPr lang="fr-FR" sz="1800" kern="0" dirty="0" err="1">
                <a:solidFill>
                  <a:srgbClr val="C00000"/>
                </a:solidFill>
                <a:sym typeface="Wingdings" panose="05000000000000000000" pitchFamily="2" charset="2"/>
              </a:rPr>
              <a:t>From</a:t>
            </a:r>
            <a:r>
              <a:rPr lang="fr-FR" sz="1800" kern="0" dirty="0">
                <a:solidFill>
                  <a:srgbClr val="C00000"/>
                </a:solidFill>
                <a:sym typeface="Wingdings" panose="05000000000000000000" pitchFamily="2" charset="2"/>
              </a:rPr>
              <a:t> IR up to visible… and UV!</a:t>
            </a:r>
            <a:endParaRPr lang="fr-FR" sz="1800" kern="0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48263" y="938995"/>
            <a:ext cx="24569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O. Gravrand, JEM 40(8) p. 1781, 2011</a:t>
            </a:r>
            <a:endParaRPr lang="fr-FR" dirty="0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828055" y="3297411"/>
            <a:ext cx="667868" cy="44139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25322" y="2926072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5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"/>
    </mc:Choice>
    <mc:Fallback xmlns="">
      <p:transition spd="slow" advTm="1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73942"/>
            <a:ext cx="4578493" cy="288365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773942"/>
            <a:ext cx="4578493" cy="28836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Spectral QE for Diffusion </a:t>
            </a:r>
            <a:r>
              <a:rPr lang="fr-FR" dirty="0" err="1"/>
              <a:t>extracted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Narrow gap photodiode (ex MCT)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space réservé du contenu 26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3867978"/>
                <a:ext cx="8409709" cy="2629804"/>
              </a:xfrm>
            </p:spPr>
            <p:txBody>
              <a:bodyPr/>
              <a:lstStyle/>
              <a:p>
                <a:r>
                  <a:rPr lang="fr-F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=3.4</m:t>
                    </m:r>
                  </m:oMath>
                </a14:m>
                <a:r>
                  <a:rPr lang="fr-F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fr-F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fr-FR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fr-FR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fr-FR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~30%</m:t>
                    </m:r>
                  </m:oMath>
                </a14:m>
                <a:r>
                  <a:rPr lang="fr-F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without AR </a:t>
                </a:r>
                <a:r>
                  <a:rPr lang="fr-F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𝑄𝐸</m:t>
                    </m:r>
                    <m:r>
                      <a:rPr lang="fr-FR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fr-F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70%</m:t>
                    </m:r>
                  </m:oMath>
                </a14:m>
                <a:endPara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fr-FR" dirty="0">
                    <a:solidFill>
                      <a:srgbClr val="C00000"/>
                    </a:solidFill>
                  </a:rPr>
                  <a:t> single layer AR </a:t>
                </a:r>
                <a:r>
                  <a:rPr lang="fr-FR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(ex </a:t>
                </a:r>
                <a:r>
                  <a:rPr lang="fr-FR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ZnS</a:t>
                </a:r>
                <a:r>
                  <a:rPr lang="fr-FR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fr-FR" dirty="0" err="1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Multilayer</a:t>
                </a:r>
                <a:r>
                  <a:rPr lang="fr-FR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 AR …</a:t>
                </a:r>
              </a:p>
              <a:p>
                <a:r>
                  <a:rPr lang="fr-FR" dirty="0">
                    <a:sym typeface="Wingdings" panose="05000000000000000000" pitchFamily="2" charset="2"/>
                  </a:rPr>
                  <a:t>Layer </a:t>
                </a:r>
                <a:r>
                  <a:rPr lang="fr-FR" dirty="0" err="1">
                    <a:sym typeface="Wingdings" panose="05000000000000000000" pitchFamily="2" charset="2"/>
                  </a:rPr>
                  <a:t>thickness</a:t>
                </a:r>
                <a:endParaRPr lang="fr-FR" dirty="0">
                  <a:sym typeface="Wingdings" panose="05000000000000000000" pitchFamily="2" charset="2"/>
                </a:endParaRPr>
              </a:p>
              <a:p>
                <a:pPr lvl="1"/>
                <a:r>
                  <a:rPr lang="fr-FR" dirty="0" err="1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e</a:t>
                </a:r>
                <a:r>
                  <a:rPr lang="fr-FR" baseline="-25000" dirty="0" err="1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MCT</a:t>
                </a:r>
                <a:r>
                  <a:rPr lang="fr-FR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 = 8µm</a:t>
                </a:r>
              </a:p>
              <a:p>
                <a:pPr lvl="1"/>
                <a:r>
                  <a:rPr lang="fr-FR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e</a:t>
                </a:r>
                <a:r>
                  <a:rPr lang="fr-FR" baseline="-25000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MCT</a:t>
                </a:r>
                <a:r>
                  <a:rPr lang="fr-FR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= 1µm</a:t>
                </a:r>
                <a:endParaRPr lang="fr-FR" dirty="0">
                  <a:solidFill>
                    <a:srgbClr val="C00000"/>
                  </a:solidFill>
                </a:endParaRPr>
              </a:p>
              <a:p>
                <a:pPr lvl="1"/>
                <a:endParaRPr lang="fr-FR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Espace réservé du contenu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3867978"/>
                <a:ext cx="8409709" cy="2629804"/>
              </a:xfrm>
              <a:blipFill rotWithShape="0">
                <a:blip r:embed="rId6"/>
                <a:stretch>
                  <a:fillRect l="-5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81267" y="3181228"/>
            <a:ext cx="1977967" cy="582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80008" y="1023572"/>
            <a:ext cx="1979226" cy="2152210"/>
            <a:chOff x="180008" y="1023572"/>
            <a:chExt cx="1979226" cy="2152210"/>
          </a:xfrm>
        </p:grpSpPr>
        <p:sp>
          <p:nvSpPr>
            <p:cNvPr id="3" name="Ellipse 2"/>
            <p:cNvSpPr/>
            <p:nvPr/>
          </p:nvSpPr>
          <p:spPr>
            <a:xfrm>
              <a:off x="556236" y="1626200"/>
              <a:ext cx="1228030" cy="11228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181267" y="2551681"/>
              <a:ext cx="1977967" cy="62410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181267" y="2478923"/>
              <a:ext cx="1977967" cy="727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588910" y="2406165"/>
              <a:ext cx="1162681" cy="7275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1083722" y="2478923"/>
              <a:ext cx="174338" cy="7275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609421" y="2559765"/>
              <a:ext cx="1119096" cy="15198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2" name="Rectangle 37" descr="Diagonales larges vers le haut"/>
            <p:cNvSpPr>
              <a:spLocks noChangeArrowheads="1"/>
            </p:cNvSpPr>
            <p:nvPr/>
          </p:nvSpPr>
          <p:spPr bwMode="auto">
            <a:xfrm>
              <a:off x="733765" y="2551681"/>
              <a:ext cx="872972" cy="7437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08" y="1023572"/>
              <a:ext cx="1963963" cy="6746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73810" y="1884033"/>
              <a:ext cx="976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interconnect</a:t>
              </a:r>
              <a:endParaRPr lang="en-US" sz="12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14524" y="1034859"/>
              <a:ext cx="489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ROIC</a:t>
              </a:r>
              <a:endParaRPr lang="en-US" sz="1200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25322" y="2926072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MCT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181267" y="3246084"/>
            <a:ext cx="1977967" cy="188382"/>
            <a:chOff x="181267" y="3265132"/>
            <a:chExt cx="1977967" cy="188382"/>
          </a:xfrm>
        </p:grpSpPr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181267" y="3265132"/>
              <a:ext cx="1977967" cy="582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181267" y="3330452"/>
              <a:ext cx="1977967" cy="5820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81267" y="3395308"/>
              <a:ext cx="1977967" cy="582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828055" y="3297411"/>
            <a:ext cx="667868" cy="44139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03263" y="4397163"/>
            <a:ext cx="3854481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eaLnBrk="1" hangingPunct="1">
              <a:spcBef>
                <a:spcPct val="20000"/>
              </a:spcBef>
              <a:buFontTx/>
              <a:buChar char="•"/>
            </a:pPr>
            <a:r>
              <a:rPr lang="fr-FR" sz="1800" kern="0" dirty="0" err="1">
                <a:latin typeface="Arial"/>
                <a:sym typeface="Wingdings" panose="05000000000000000000" pitchFamily="2" charset="2"/>
              </a:rPr>
              <a:t>Electrical</a:t>
            </a:r>
            <a:r>
              <a:rPr lang="fr-FR" sz="1800" kern="0" dirty="0">
                <a:latin typeface="Arial"/>
                <a:sym typeface="Wingdings" panose="05000000000000000000" pitchFamily="2" charset="2"/>
              </a:rPr>
              <a:t> collection </a:t>
            </a:r>
            <a:r>
              <a:rPr lang="fr-FR" sz="1800" kern="0" dirty="0" err="1">
                <a:latin typeface="Arial"/>
                <a:sym typeface="Wingdings" panose="05000000000000000000" pitchFamily="2" charset="2"/>
              </a:rPr>
              <a:t>efficiency</a:t>
            </a:r>
            <a:endParaRPr lang="fr-FR" sz="1800" kern="0" dirty="0">
              <a:latin typeface="Arial"/>
              <a:sym typeface="Wingdings" panose="05000000000000000000" pitchFamily="2" charset="2"/>
            </a:endParaRPr>
          </a:p>
          <a:p>
            <a:pPr marL="6667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kern="0" dirty="0" err="1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L</a:t>
            </a:r>
            <a:r>
              <a:rPr lang="fr-FR" sz="1800" kern="0" baseline="-25000" dirty="0" err="1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d</a:t>
            </a:r>
            <a:r>
              <a:rPr lang="fr-FR" sz="1800" kern="0" dirty="0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 = 20µm	</a:t>
            </a:r>
            <a:r>
              <a:rPr lang="fr-FR" sz="1800" kern="0" dirty="0">
                <a:latin typeface="Arial"/>
                <a:sym typeface="Wingdings" panose="05000000000000000000" pitchFamily="2" charset="2"/>
              </a:rPr>
              <a:t>(</a:t>
            </a:r>
            <a:r>
              <a:rPr lang="fr-FR" sz="1800" kern="0" dirty="0" err="1">
                <a:latin typeface="Arial"/>
                <a:sym typeface="Wingdings" panose="05000000000000000000" pitchFamily="2" charset="2"/>
              </a:rPr>
              <a:t>e</a:t>
            </a:r>
            <a:r>
              <a:rPr lang="fr-FR" sz="1800" kern="0" baseline="-25000" dirty="0" err="1">
                <a:latin typeface="Arial"/>
                <a:sym typeface="Wingdings" panose="05000000000000000000" pitchFamily="2" charset="2"/>
              </a:rPr>
              <a:t>MCT</a:t>
            </a:r>
            <a:r>
              <a:rPr lang="fr-FR" sz="1800" kern="0" dirty="0">
                <a:latin typeface="Arial"/>
                <a:sym typeface="Wingdings" panose="05000000000000000000" pitchFamily="2" charset="2"/>
              </a:rPr>
              <a:t>=20µm)</a:t>
            </a:r>
          </a:p>
          <a:p>
            <a:pPr marL="6667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kern="0" dirty="0" err="1">
                <a:solidFill>
                  <a:schemeClr val="accent2"/>
                </a:solidFill>
                <a:latin typeface="Arial"/>
                <a:sym typeface="Wingdings" panose="05000000000000000000" pitchFamily="2" charset="2"/>
              </a:rPr>
              <a:t>L</a:t>
            </a:r>
            <a:r>
              <a:rPr lang="fr-FR" sz="1800" kern="0" baseline="-25000" dirty="0" err="1">
                <a:solidFill>
                  <a:schemeClr val="accent2"/>
                </a:solidFill>
                <a:latin typeface="Arial"/>
                <a:sym typeface="Wingdings" panose="05000000000000000000" pitchFamily="2" charset="2"/>
              </a:rPr>
              <a:t>d</a:t>
            </a:r>
            <a:r>
              <a:rPr lang="fr-FR" sz="1800" kern="0" dirty="0">
                <a:solidFill>
                  <a:schemeClr val="accent2"/>
                </a:solidFill>
                <a:latin typeface="Arial"/>
                <a:sym typeface="Wingdings" panose="05000000000000000000" pitchFamily="2" charset="2"/>
              </a:rPr>
              <a:t> = 6µm</a:t>
            </a:r>
          </a:p>
          <a:p>
            <a:pPr marL="209550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dirty="0"/>
              <a:t>Pixel </a:t>
            </a:r>
            <a:r>
              <a:rPr lang="fr-FR" sz="1800" dirty="0" err="1"/>
              <a:t>optical</a:t>
            </a:r>
            <a:r>
              <a:rPr lang="fr-FR" sz="1800" dirty="0"/>
              <a:t> area</a:t>
            </a:r>
            <a:br>
              <a:rPr lang="fr-FR" sz="1800" dirty="0"/>
            </a:br>
            <a:r>
              <a:rPr lang="fr-FR" sz="1800" dirty="0">
                <a:solidFill>
                  <a:srgbClr val="7030A0"/>
                </a:solidFill>
                <a:sym typeface="Wingdings" panose="05000000000000000000" pitchFamily="2" charset="2"/>
              </a:rPr>
              <a:t> pixel </a:t>
            </a:r>
            <a:r>
              <a:rPr lang="fr-FR" sz="1800" dirty="0" err="1">
                <a:solidFill>
                  <a:srgbClr val="7030A0"/>
                </a:solidFill>
                <a:sym typeface="Wingdings" panose="05000000000000000000" pitchFamily="2" charset="2"/>
              </a:rPr>
              <a:t>fill</a:t>
            </a:r>
            <a:r>
              <a:rPr lang="fr-FR" sz="1800" dirty="0">
                <a:solidFill>
                  <a:srgbClr val="7030A0"/>
                </a:solidFill>
                <a:sym typeface="Wingdings" panose="05000000000000000000" pitchFamily="2" charset="2"/>
              </a:rPr>
              <a:t>-factor</a:t>
            </a:r>
            <a:br>
              <a:rPr lang="fr-FR" sz="1800" dirty="0">
                <a:solidFill>
                  <a:srgbClr val="7030A0"/>
                </a:solidFill>
                <a:sym typeface="Wingdings" panose="05000000000000000000" pitchFamily="2" charset="2"/>
              </a:rPr>
            </a:br>
            <a:r>
              <a:rPr lang="fr-FR" sz="1800" dirty="0">
                <a:solidFill>
                  <a:srgbClr val="7030A0"/>
                </a:solidFill>
                <a:sym typeface="Wingdings" panose="05000000000000000000" pitchFamily="2" charset="2"/>
              </a:rPr>
              <a:t>= QE net </a:t>
            </a:r>
            <a:r>
              <a:rPr lang="fr-FR" sz="1800" dirty="0" err="1">
                <a:solidFill>
                  <a:srgbClr val="7030A0"/>
                </a:solidFill>
                <a:sym typeface="Wingdings" panose="05000000000000000000" pitchFamily="2" charset="2"/>
              </a:rPr>
              <a:t>loss</a:t>
            </a:r>
            <a:endParaRPr lang="fr-FR" sz="1800" kern="0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773942"/>
            <a:ext cx="4578493" cy="2883658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7544882" y="854459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Projet </a:t>
            </a:r>
            <a:r>
              <a:rPr lang="fr-FR" dirty="0" err="1"/>
              <a:t>Vermisel</a:t>
            </a:r>
            <a:r>
              <a:rPr lang="fr-FR" dirty="0"/>
              <a:t> 2005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773942"/>
            <a:ext cx="4578493" cy="293852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773942"/>
            <a:ext cx="4572396" cy="293852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7314654" y="881893"/>
            <a:ext cx="1508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 Gravrand QSIP 2012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773942"/>
            <a:ext cx="4572396" cy="29385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773942"/>
            <a:ext cx="4572396" cy="2938527"/>
          </a:xfrm>
          <a:prstGeom prst="rect">
            <a:avLst/>
          </a:prstGeom>
        </p:spPr>
      </p:pic>
      <p:grpSp>
        <p:nvGrpSpPr>
          <p:cNvPr id="42" name="Groupe 41"/>
          <p:cNvGrpSpPr/>
          <p:nvPr/>
        </p:nvGrpSpPr>
        <p:grpSpPr>
          <a:xfrm>
            <a:off x="2692400" y="2461073"/>
            <a:ext cx="609600" cy="766128"/>
            <a:chOff x="2692400" y="2406165"/>
            <a:chExt cx="609600" cy="766128"/>
          </a:xfrm>
        </p:grpSpPr>
        <p:cxnSp>
          <p:nvCxnSpPr>
            <p:cNvPr id="38" name="Connecteur droit avec flèche 37"/>
            <p:cNvCxnSpPr/>
            <p:nvPr/>
          </p:nvCxnSpPr>
          <p:spPr bwMode="auto">
            <a:xfrm flipV="1">
              <a:off x="2692400" y="2406165"/>
              <a:ext cx="0" cy="7661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Connecteur droit avec flèche 39"/>
            <p:cNvCxnSpPr/>
            <p:nvPr/>
          </p:nvCxnSpPr>
          <p:spPr bwMode="auto">
            <a:xfrm>
              <a:off x="2692400" y="3172293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Forme libre 42"/>
          <p:cNvSpPr/>
          <p:nvPr/>
        </p:nvSpPr>
        <p:spPr bwMode="auto">
          <a:xfrm>
            <a:off x="2753196" y="2558395"/>
            <a:ext cx="502767" cy="604837"/>
          </a:xfrm>
          <a:custGeom>
            <a:avLst/>
            <a:gdLst>
              <a:gd name="connsiteX0" fmla="*/ 241300 w 241300"/>
              <a:gd name="connsiteY0" fmla="*/ 647700 h 647700"/>
              <a:gd name="connsiteX1" fmla="*/ 76200 w 241300"/>
              <a:gd name="connsiteY1" fmla="*/ 419100 h 647700"/>
              <a:gd name="connsiteX2" fmla="*/ 0 w 241300"/>
              <a:gd name="connsiteY2" fmla="*/ 0 h 647700"/>
              <a:gd name="connsiteX0" fmla="*/ 259754 w 259754"/>
              <a:gd name="connsiteY0" fmla="*/ 647700 h 647700"/>
              <a:gd name="connsiteX1" fmla="*/ 13692 w 259754"/>
              <a:gd name="connsiteY1" fmla="*/ 438150 h 647700"/>
              <a:gd name="connsiteX2" fmla="*/ 18454 w 259754"/>
              <a:gd name="connsiteY2" fmla="*/ 0 h 647700"/>
              <a:gd name="connsiteX0" fmla="*/ 303212 w 303212"/>
              <a:gd name="connsiteY0" fmla="*/ 633412 h 633412"/>
              <a:gd name="connsiteX1" fmla="*/ 57150 w 303212"/>
              <a:gd name="connsiteY1" fmla="*/ 423862 h 633412"/>
              <a:gd name="connsiteX2" fmla="*/ 0 w 303212"/>
              <a:gd name="connsiteY2" fmla="*/ 0 h 633412"/>
              <a:gd name="connsiteX0" fmla="*/ 393700 w 393700"/>
              <a:gd name="connsiteY0" fmla="*/ 585787 h 585787"/>
              <a:gd name="connsiteX1" fmla="*/ 57150 w 393700"/>
              <a:gd name="connsiteY1" fmla="*/ 423862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57150 w 393700"/>
              <a:gd name="connsiteY1" fmla="*/ 423862 h 585787"/>
              <a:gd name="connsiteX2" fmla="*/ 0 w 393700"/>
              <a:gd name="connsiteY2" fmla="*/ 0 h 585787"/>
              <a:gd name="connsiteX0" fmla="*/ 498475 w 498475"/>
              <a:gd name="connsiteY0" fmla="*/ 604837 h 604837"/>
              <a:gd name="connsiteX1" fmla="*/ 57150 w 498475"/>
              <a:gd name="connsiteY1" fmla="*/ 423862 h 604837"/>
              <a:gd name="connsiteX2" fmla="*/ 0 w 498475"/>
              <a:gd name="connsiteY2" fmla="*/ 0 h 604837"/>
              <a:gd name="connsiteX0" fmla="*/ 498475 w 498475"/>
              <a:gd name="connsiteY0" fmla="*/ 604837 h 604837"/>
              <a:gd name="connsiteX1" fmla="*/ 57150 w 498475"/>
              <a:gd name="connsiteY1" fmla="*/ 423862 h 604837"/>
              <a:gd name="connsiteX2" fmla="*/ 0 w 498475"/>
              <a:gd name="connsiteY2" fmla="*/ 0 h 604837"/>
              <a:gd name="connsiteX0" fmla="*/ 502767 w 502767"/>
              <a:gd name="connsiteY0" fmla="*/ 604837 h 604837"/>
              <a:gd name="connsiteX1" fmla="*/ 61442 w 502767"/>
              <a:gd name="connsiteY1" fmla="*/ 423862 h 604837"/>
              <a:gd name="connsiteX2" fmla="*/ 4292 w 502767"/>
              <a:gd name="connsiteY2" fmla="*/ 0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767" h="604837">
                <a:moveTo>
                  <a:pt x="502767" y="604837"/>
                </a:moveTo>
                <a:cubicBezTo>
                  <a:pt x="387938" y="573086"/>
                  <a:pt x="144521" y="524668"/>
                  <a:pt x="61442" y="423862"/>
                </a:cubicBezTo>
                <a:cubicBezTo>
                  <a:pt x="-21637" y="323056"/>
                  <a:pt x="3233" y="160337"/>
                  <a:pt x="4292" y="0"/>
                </a:cubicBez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44" name="Forme libre 43"/>
          <p:cNvSpPr/>
          <p:nvPr/>
        </p:nvSpPr>
        <p:spPr bwMode="auto">
          <a:xfrm>
            <a:off x="2800350" y="2518303"/>
            <a:ext cx="393700" cy="585787"/>
          </a:xfrm>
          <a:custGeom>
            <a:avLst/>
            <a:gdLst>
              <a:gd name="connsiteX0" fmla="*/ 241300 w 241300"/>
              <a:gd name="connsiteY0" fmla="*/ 647700 h 647700"/>
              <a:gd name="connsiteX1" fmla="*/ 76200 w 241300"/>
              <a:gd name="connsiteY1" fmla="*/ 419100 h 647700"/>
              <a:gd name="connsiteX2" fmla="*/ 0 w 241300"/>
              <a:gd name="connsiteY2" fmla="*/ 0 h 647700"/>
              <a:gd name="connsiteX0" fmla="*/ 259754 w 259754"/>
              <a:gd name="connsiteY0" fmla="*/ 647700 h 647700"/>
              <a:gd name="connsiteX1" fmla="*/ 13692 w 259754"/>
              <a:gd name="connsiteY1" fmla="*/ 438150 h 647700"/>
              <a:gd name="connsiteX2" fmla="*/ 18454 w 259754"/>
              <a:gd name="connsiteY2" fmla="*/ 0 h 647700"/>
              <a:gd name="connsiteX0" fmla="*/ 303212 w 303212"/>
              <a:gd name="connsiteY0" fmla="*/ 633412 h 633412"/>
              <a:gd name="connsiteX1" fmla="*/ 57150 w 303212"/>
              <a:gd name="connsiteY1" fmla="*/ 423862 h 633412"/>
              <a:gd name="connsiteX2" fmla="*/ 0 w 303212"/>
              <a:gd name="connsiteY2" fmla="*/ 0 h 633412"/>
              <a:gd name="connsiteX0" fmla="*/ 393700 w 393700"/>
              <a:gd name="connsiteY0" fmla="*/ 585787 h 585787"/>
              <a:gd name="connsiteX1" fmla="*/ 57150 w 393700"/>
              <a:gd name="connsiteY1" fmla="*/ 423862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57150 w 393700"/>
              <a:gd name="connsiteY1" fmla="*/ 423862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142875 w 393700"/>
              <a:gd name="connsiteY1" fmla="*/ 314324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142875 w 393700"/>
              <a:gd name="connsiteY1" fmla="*/ 314324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142875 w 393700"/>
              <a:gd name="connsiteY1" fmla="*/ 314324 h 585787"/>
              <a:gd name="connsiteX2" fmla="*/ 0 w 393700"/>
              <a:gd name="connsiteY2" fmla="*/ 0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700" h="585787">
                <a:moveTo>
                  <a:pt x="393700" y="585787"/>
                </a:moveTo>
                <a:cubicBezTo>
                  <a:pt x="307446" y="511174"/>
                  <a:pt x="208492" y="411955"/>
                  <a:pt x="142875" y="314324"/>
                </a:cubicBezTo>
                <a:cubicBezTo>
                  <a:pt x="77258" y="216693"/>
                  <a:pt x="65616" y="169862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473622" y="2155448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Beer</a:t>
            </a:r>
            <a:r>
              <a:rPr lang="fr-FR" dirty="0"/>
              <a:t> </a:t>
            </a:r>
            <a:r>
              <a:rPr lang="fr-FR" dirty="0" err="1"/>
              <a:t>Lamber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529767" y="2155448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Diffusion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3556497" y="2454933"/>
            <a:ext cx="609600" cy="772780"/>
            <a:chOff x="2685364" y="2399513"/>
            <a:chExt cx="609600" cy="772780"/>
          </a:xfrm>
        </p:grpSpPr>
        <p:cxnSp>
          <p:nvCxnSpPr>
            <p:cNvPr id="48" name="Connecteur droit avec flèche 47"/>
            <p:cNvCxnSpPr/>
            <p:nvPr/>
          </p:nvCxnSpPr>
          <p:spPr bwMode="auto">
            <a:xfrm flipV="1">
              <a:off x="2692400" y="2406165"/>
              <a:ext cx="0" cy="7661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Connecteur droit avec flèche 48"/>
            <p:cNvCxnSpPr/>
            <p:nvPr/>
          </p:nvCxnSpPr>
          <p:spPr bwMode="auto">
            <a:xfrm>
              <a:off x="2685364" y="2399513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" name="Forme libre 49"/>
          <p:cNvSpPr/>
          <p:nvPr/>
        </p:nvSpPr>
        <p:spPr bwMode="auto">
          <a:xfrm flipV="1">
            <a:off x="3605151" y="2508777"/>
            <a:ext cx="502767" cy="604837"/>
          </a:xfrm>
          <a:custGeom>
            <a:avLst/>
            <a:gdLst>
              <a:gd name="connsiteX0" fmla="*/ 241300 w 241300"/>
              <a:gd name="connsiteY0" fmla="*/ 647700 h 647700"/>
              <a:gd name="connsiteX1" fmla="*/ 76200 w 241300"/>
              <a:gd name="connsiteY1" fmla="*/ 419100 h 647700"/>
              <a:gd name="connsiteX2" fmla="*/ 0 w 241300"/>
              <a:gd name="connsiteY2" fmla="*/ 0 h 647700"/>
              <a:gd name="connsiteX0" fmla="*/ 259754 w 259754"/>
              <a:gd name="connsiteY0" fmla="*/ 647700 h 647700"/>
              <a:gd name="connsiteX1" fmla="*/ 13692 w 259754"/>
              <a:gd name="connsiteY1" fmla="*/ 438150 h 647700"/>
              <a:gd name="connsiteX2" fmla="*/ 18454 w 259754"/>
              <a:gd name="connsiteY2" fmla="*/ 0 h 647700"/>
              <a:gd name="connsiteX0" fmla="*/ 303212 w 303212"/>
              <a:gd name="connsiteY0" fmla="*/ 633412 h 633412"/>
              <a:gd name="connsiteX1" fmla="*/ 57150 w 303212"/>
              <a:gd name="connsiteY1" fmla="*/ 423862 h 633412"/>
              <a:gd name="connsiteX2" fmla="*/ 0 w 303212"/>
              <a:gd name="connsiteY2" fmla="*/ 0 h 633412"/>
              <a:gd name="connsiteX0" fmla="*/ 393700 w 393700"/>
              <a:gd name="connsiteY0" fmla="*/ 585787 h 585787"/>
              <a:gd name="connsiteX1" fmla="*/ 57150 w 393700"/>
              <a:gd name="connsiteY1" fmla="*/ 423862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57150 w 393700"/>
              <a:gd name="connsiteY1" fmla="*/ 423862 h 585787"/>
              <a:gd name="connsiteX2" fmla="*/ 0 w 393700"/>
              <a:gd name="connsiteY2" fmla="*/ 0 h 585787"/>
              <a:gd name="connsiteX0" fmla="*/ 498475 w 498475"/>
              <a:gd name="connsiteY0" fmla="*/ 604837 h 604837"/>
              <a:gd name="connsiteX1" fmla="*/ 57150 w 498475"/>
              <a:gd name="connsiteY1" fmla="*/ 423862 h 604837"/>
              <a:gd name="connsiteX2" fmla="*/ 0 w 498475"/>
              <a:gd name="connsiteY2" fmla="*/ 0 h 604837"/>
              <a:gd name="connsiteX0" fmla="*/ 498475 w 498475"/>
              <a:gd name="connsiteY0" fmla="*/ 604837 h 604837"/>
              <a:gd name="connsiteX1" fmla="*/ 57150 w 498475"/>
              <a:gd name="connsiteY1" fmla="*/ 423862 h 604837"/>
              <a:gd name="connsiteX2" fmla="*/ 0 w 498475"/>
              <a:gd name="connsiteY2" fmla="*/ 0 h 604837"/>
              <a:gd name="connsiteX0" fmla="*/ 502767 w 502767"/>
              <a:gd name="connsiteY0" fmla="*/ 604837 h 604837"/>
              <a:gd name="connsiteX1" fmla="*/ 61442 w 502767"/>
              <a:gd name="connsiteY1" fmla="*/ 423862 h 604837"/>
              <a:gd name="connsiteX2" fmla="*/ 4292 w 502767"/>
              <a:gd name="connsiteY2" fmla="*/ 0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767" h="604837">
                <a:moveTo>
                  <a:pt x="502767" y="604837"/>
                </a:moveTo>
                <a:cubicBezTo>
                  <a:pt x="387938" y="573086"/>
                  <a:pt x="144521" y="524668"/>
                  <a:pt x="61442" y="423862"/>
                </a:cubicBezTo>
                <a:cubicBezTo>
                  <a:pt x="-21637" y="323056"/>
                  <a:pt x="3233" y="160337"/>
                  <a:pt x="4292" y="0"/>
                </a:cubicBez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51" name="Forme libre 50"/>
          <p:cNvSpPr/>
          <p:nvPr/>
        </p:nvSpPr>
        <p:spPr bwMode="auto">
          <a:xfrm flipV="1">
            <a:off x="3686089" y="2558394"/>
            <a:ext cx="393700" cy="742597"/>
          </a:xfrm>
          <a:custGeom>
            <a:avLst/>
            <a:gdLst>
              <a:gd name="connsiteX0" fmla="*/ 241300 w 241300"/>
              <a:gd name="connsiteY0" fmla="*/ 647700 h 647700"/>
              <a:gd name="connsiteX1" fmla="*/ 76200 w 241300"/>
              <a:gd name="connsiteY1" fmla="*/ 419100 h 647700"/>
              <a:gd name="connsiteX2" fmla="*/ 0 w 241300"/>
              <a:gd name="connsiteY2" fmla="*/ 0 h 647700"/>
              <a:gd name="connsiteX0" fmla="*/ 259754 w 259754"/>
              <a:gd name="connsiteY0" fmla="*/ 647700 h 647700"/>
              <a:gd name="connsiteX1" fmla="*/ 13692 w 259754"/>
              <a:gd name="connsiteY1" fmla="*/ 438150 h 647700"/>
              <a:gd name="connsiteX2" fmla="*/ 18454 w 259754"/>
              <a:gd name="connsiteY2" fmla="*/ 0 h 647700"/>
              <a:gd name="connsiteX0" fmla="*/ 303212 w 303212"/>
              <a:gd name="connsiteY0" fmla="*/ 633412 h 633412"/>
              <a:gd name="connsiteX1" fmla="*/ 57150 w 303212"/>
              <a:gd name="connsiteY1" fmla="*/ 423862 h 633412"/>
              <a:gd name="connsiteX2" fmla="*/ 0 w 303212"/>
              <a:gd name="connsiteY2" fmla="*/ 0 h 633412"/>
              <a:gd name="connsiteX0" fmla="*/ 393700 w 393700"/>
              <a:gd name="connsiteY0" fmla="*/ 585787 h 585787"/>
              <a:gd name="connsiteX1" fmla="*/ 57150 w 393700"/>
              <a:gd name="connsiteY1" fmla="*/ 423862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57150 w 393700"/>
              <a:gd name="connsiteY1" fmla="*/ 423862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142875 w 393700"/>
              <a:gd name="connsiteY1" fmla="*/ 314324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142875 w 393700"/>
              <a:gd name="connsiteY1" fmla="*/ 314324 h 585787"/>
              <a:gd name="connsiteX2" fmla="*/ 0 w 393700"/>
              <a:gd name="connsiteY2" fmla="*/ 0 h 585787"/>
              <a:gd name="connsiteX0" fmla="*/ 393700 w 393700"/>
              <a:gd name="connsiteY0" fmla="*/ 585787 h 585787"/>
              <a:gd name="connsiteX1" fmla="*/ 142875 w 393700"/>
              <a:gd name="connsiteY1" fmla="*/ 314324 h 585787"/>
              <a:gd name="connsiteX2" fmla="*/ 0 w 393700"/>
              <a:gd name="connsiteY2" fmla="*/ 0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700" h="585787">
                <a:moveTo>
                  <a:pt x="393700" y="585787"/>
                </a:moveTo>
                <a:cubicBezTo>
                  <a:pt x="307446" y="511174"/>
                  <a:pt x="208492" y="411955"/>
                  <a:pt x="142875" y="314324"/>
                </a:cubicBezTo>
                <a:cubicBezTo>
                  <a:pt x="77258" y="216693"/>
                  <a:pt x="65616" y="169862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4416015" y="773941"/>
            <a:ext cx="4709795" cy="2809240"/>
            <a:chOff x="4369873" y="794146"/>
            <a:chExt cx="4709795" cy="2809240"/>
          </a:xfrm>
        </p:grpSpPr>
        <p:pic>
          <p:nvPicPr>
            <p:cNvPr id="52" name="Image 5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4369873" y="794146"/>
              <a:ext cx="4709795" cy="2809240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 bwMode="auto">
            <a:xfrm>
              <a:off x="8229524" y="1034859"/>
              <a:ext cx="540000" cy="540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 bwMode="auto">
            <a:xfrm>
              <a:off x="8319524" y="1124859"/>
              <a:ext cx="360000" cy="36000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2872692" y="725098"/>
            <a:ext cx="1227137" cy="1209637"/>
            <a:chOff x="7490554" y="888461"/>
            <a:chExt cx="1227137" cy="1209637"/>
          </a:xfrm>
        </p:grpSpPr>
        <p:pic>
          <p:nvPicPr>
            <p:cNvPr id="57" name="Picture 2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554" y="1136073"/>
              <a:ext cx="1227137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7535003" y="888461"/>
              <a:ext cx="104227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PhD J. </a:t>
              </a:r>
              <a:r>
                <a:rPr lang="fr-FR" altLang="fr-FR" dirty="0" err="1"/>
                <a:t>Berthoz</a:t>
              </a:r>
              <a:endParaRPr lang="fr-FR" altLang="fr-F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70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5"/>
    </mc:Choice>
    <mc:Fallback xmlns="">
      <p:transition spd="slow" advTm="2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/>
      <p:bldP spid="35" grpId="0"/>
      <p:bldP spid="43" grpId="0" animBg="1"/>
      <p:bldP spid="44" grpId="0" animBg="1"/>
      <p:bldP spid="45" grpId="0"/>
      <p:bldP spid="46" grpId="0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Pixel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filtering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744" y="762000"/>
            <a:ext cx="8271656" cy="5410200"/>
          </a:xfrm>
        </p:spPr>
        <p:txBody>
          <a:bodyPr/>
          <a:lstStyle/>
          <a:p>
            <a:r>
              <a:rPr lang="fr-FR" dirty="0"/>
              <a:t>Incident interface </a:t>
            </a:r>
            <a:r>
              <a:rPr lang="fr-FR" dirty="0" err="1"/>
              <a:t>metaljic</a:t>
            </a:r>
            <a:r>
              <a:rPr lang="fr-FR" dirty="0"/>
              <a:t> </a:t>
            </a:r>
            <a:r>
              <a:rPr lang="fr-FR" dirty="0" err="1"/>
              <a:t>filters</a:t>
            </a:r>
            <a:r>
              <a:rPr lang="fr-FR" dirty="0"/>
              <a:t> (IDEP 2012)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endParaRPr lang="fr-FR" dirty="0"/>
          </a:p>
          <a:p>
            <a:r>
              <a:rPr lang="fr-FR" dirty="0"/>
              <a:t>Diode contact nano texturation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tailor</a:t>
            </a:r>
            <a:r>
              <a:rPr lang="fr-FR" dirty="0"/>
              <a:t> the spectral </a:t>
            </a:r>
            <a:r>
              <a:rPr lang="fr-FR" dirty="0" err="1"/>
              <a:t>shape</a:t>
            </a:r>
            <a:r>
              <a:rPr lang="fr-FR" dirty="0"/>
              <a:t> </a:t>
            </a:r>
          </a:p>
          <a:p>
            <a:r>
              <a:rPr lang="fr-FR" dirty="0"/>
              <a:t>and optimise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current</a:t>
            </a:r>
            <a:br>
              <a:rPr lang="fr-FR" dirty="0"/>
            </a:br>
            <a:endParaRPr lang="fr-FR" dirty="0"/>
          </a:p>
          <a:p>
            <a:pPr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32" y="1523727"/>
            <a:ext cx="2995015" cy="186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52742" y="1897686"/>
            <a:ext cx="1897062" cy="777875"/>
            <a:chOff x="2015" y="1520"/>
            <a:chExt cx="2113" cy="976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015" y="1620"/>
              <a:ext cx="2113" cy="876"/>
              <a:chOff x="2015" y="1620"/>
              <a:chExt cx="2113" cy="876"/>
            </a:xfrm>
          </p:grpSpPr>
          <p:sp>
            <p:nvSpPr>
              <p:cNvPr id="91" name="AutoShape 23"/>
              <p:cNvSpPr>
                <a:spLocks noChangeArrowheads="1"/>
              </p:cNvSpPr>
              <p:nvPr/>
            </p:nvSpPr>
            <p:spPr bwMode="auto">
              <a:xfrm flipH="1">
                <a:off x="2015" y="1784"/>
                <a:ext cx="2113" cy="712"/>
              </a:xfrm>
              <a:prstGeom prst="cube">
                <a:avLst>
                  <a:gd name="adj" fmla="val 83088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grpSp>
            <p:nvGrpSpPr>
              <p:cNvPr id="92" name="Group 24"/>
              <p:cNvGrpSpPr>
                <a:grpSpLocks/>
              </p:cNvGrpSpPr>
              <p:nvPr/>
            </p:nvGrpSpPr>
            <p:grpSpPr bwMode="auto">
              <a:xfrm>
                <a:off x="2191" y="1840"/>
                <a:ext cx="1788" cy="452"/>
                <a:chOff x="2191" y="1840"/>
                <a:chExt cx="1788" cy="452"/>
              </a:xfrm>
            </p:grpSpPr>
            <p:sp>
              <p:nvSpPr>
                <p:cNvPr id="127" name="AutoShape 25"/>
                <p:cNvSpPr>
                  <a:spLocks noChangeArrowheads="1"/>
                </p:cNvSpPr>
                <p:nvPr/>
              </p:nvSpPr>
              <p:spPr bwMode="auto">
                <a:xfrm flipH="1">
                  <a:off x="3363" y="1840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28" name="AutoShape 26"/>
                <p:cNvSpPr>
                  <a:spLocks noChangeArrowheads="1"/>
                </p:cNvSpPr>
                <p:nvPr/>
              </p:nvSpPr>
              <p:spPr bwMode="auto">
                <a:xfrm flipH="1">
                  <a:off x="3459" y="1936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29" name="AutoShape 27"/>
                <p:cNvSpPr>
                  <a:spLocks noChangeArrowheads="1"/>
                </p:cNvSpPr>
                <p:nvPr/>
              </p:nvSpPr>
              <p:spPr bwMode="auto">
                <a:xfrm flipH="1">
                  <a:off x="3555" y="2032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0" name="AutoShape 28"/>
                <p:cNvSpPr>
                  <a:spLocks noChangeArrowheads="1"/>
                </p:cNvSpPr>
                <p:nvPr/>
              </p:nvSpPr>
              <p:spPr bwMode="auto">
                <a:xfrm flipH="1">
                  <a:off x="3651" y="2128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1" name="AutoShape 29"/>
                <p:cNvSpPr>
                  <a:spLocks noChangeArrowheads="1"/>
                </p:cNvSpPr>
                <p:nvPr/>
              </p:nvSpPr>
              <p:spPr bwMode="auto">
                <a:xfrm flipH="1">
                  <a:off x="3747" y="2224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2" name="AutoShape 30"/>
                <p:cNvSpPr>
                  <a:spLocks noChangeArrowheads="1"/>
                </p:cNvSpPr>
                <p:nvPr/>
              </p:nvSpPr>
              <p:spPr bwMode="auto">
                <a:xfrm flipH="1">
                  <a:off x="3129" y="1840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3" name="AutoShape 31"/>
                <p:cNvSpPr>
                  <a:spLocks noChangeArrowheads="1"/>
                </p:cNvSpPr>
                <p:nvPr/>
              </p:nvSpPr>
              <p:spPr bwMode="auto">
                <a:xfrm flipH="1">
                  <a:off x="3225" y="1936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4" name="AutoShape 32"/>
                <p:cNvSpPr>
                  <a:spLocks noChangeArrowheads="1"/>
                </p:cNvSpPr>
                <p:nvPr/>
              </p:nvSpPr>
              <p:spPr bwMode="auto">
                <a:xfrm flipH="1">
                  <a:off x="3321" y="2032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5" name="AutoShape 33"/>
                <p:cNvSpPr>
                  <a:spLocks noChangeArrowheads="1"/>
                </p:cNvSpPr>
                <p:nvPr/>
              </p:nvSpPr>
              <p:spPr bwMode="auto">
                <a:xfrm flipH="1">
                  <a:off x="3417" y="2128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6" name="AutoShape 34"/>
                <p:cNvSpPr>
                  <a:spLocks noChangeArrowheads="1"/>
                </p:cNvSpPr>
                <p:nvPr/>
              </p:nvSpPr>
              <p:spPr bwMode="auto">
                <a:xfrm flipH="1">
                  <a:off x="3513" y="2224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7" name="AutoShape 35"/>
                <p:cNvSpPr>
                  <a:spLocks noChangeArrowheads="1"/>
                </p:cNvSpPr>
                <p:nvPr/>
              </p:nvSpPr>
              <p:spPr bwMode="auto">
                <a:xfrm flipH="1">
                  <a:off x="2895" y="1840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8" name="AutoShape 36"/>
                <p:cNvSpPr>
                  <a:spLocks noChangeArrowheads="1"/>
                </p:cNvSpPr>
                <p:nvPr/>
              </p:nvSpPr>
              <p:spPr bwMode="auto">
                <a:xfrm flipH="1">
                  <a:off x="2991" y="1936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39" name="AutoShape 37"/>
                <p:cNvSpPr>
                  <a:spLocks noChangeArrowheads="1"/>
                </p:cNvSpPr>
                <p:nvPr/>
              </p:nvSpPr>
              <p:spPr bwMode="auto">
                <a:xfrm flipH="1">
                  <a:off x="3087" y="2032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0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3183" y="2128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1" name="AutoShape 39"/>
                <p:cNvSpPr>
                  <a:spLocks noChangeArrowheads="1"/>
                </p:cNvSpPr>
                <p:nvPr/>
              </p:nvSpPr>
              <p:spPr bwMode="auto">
                <a:xfrm flipH="1">
                  <a:off x="3279" y="2224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2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2660" y="1840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3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2756" y="1936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4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2852" y="2032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5" name="AutoShape 43"/>
                <p:cNvSpPr>
                  <a:spLocks noChangeArrowheads="1"/>
                </p:cNvSpPr>
                <p:nvPr/>
              </p:nvSpPr>
              <p:spPr bwMode="auto">
                <a:xfrm flipH="1">
                  <a:off x="2948" y="2128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6" name="AutoShape 44"/>
                <p:cNvSpPr>
                  <a:spLocks noChangeArrowheads="1"/>
                </p:cNvSpPr>
                <p:nvPr/>
              </p:nvSpPr>
              <p:spPr bwMode="auto">
                <a:xfrm flipH="1">
                  <a:off x="3044" y="2224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7" name="AutoShape 45"/>
                <p:cNvSpPr>
                  <a:spLocks noChangeArrowheads="1"/>
                </p:cNvSpPr>
                <p:nvPr/>
              </p:nvSpPr>
              <p:spPr bwMode="auto">
                <a:xfrm flipH="1">
                  <a:off x="2426" y="1840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8" name="AutoShape 46"/>
                <p:cNvSpPr>
                  <a:spLocks noChangeArrowheads="1"/>
                </p:cNvSpPr>
                <p:nvPr/>
              </p:nvSpPr>
              <p:spPr bwMode="auto">
                <a:xfrm flipH="1">
                  <a:off x="2522" y="1936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49" name="AutoShape 47"/>
                <p:cNvSpPr>
                  <a:spLocks noChangeArrowheads="1"/>
                </p:cNvSpPr>
                <p:nvPr/>
              </p:nvSpPr>
              <p:spPr bwMode="auto">
                <a:xfrm flipH="1">
                  <a:off x="2618" y="2032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50" name="AutoShape 48"/>
                <p:cNvSpPr>
                  <a:spLocks noChangeArrowheads="1"/>
                </p:cNvSpPr>
                <p:nvPr/>
              </p:nvSpPr>
              <p:spPr bwMode="auto">
                <a:xfrm flipH="1">
                  <a:off x="2714" y="2128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51" name="AutoShape 49"/>
                <p:cNvSpPr>
                  <a:spLocks noChangeArrowheads="1"/>
                </p:cNvSpPr>
                <p:nvPr/>
              </p:nvSpPr>
              <p:spPr bwMode="auto">
                <a:xfrm flipH="1">
                  <a:off x="2810" y="2224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52" name="AutoShape 50"/>
                <p:cNvSpPr>
                  <a:spLocks noChangeArrowheads="1"/>
                </p:cNvSpPr>
                <p:nvPr/>
              </p:nvSpPr>
              <p:spPr bwMode="auto">
                <a:xfrm flipH="1">
                  <a:off x="2191" y="1840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53" name="AutoShape 51"/>
                <p:cNvSpPr>
                  <a:spLocks noChangeArrowheads="1"/>
                </p:cNvSpPr>
                <p:nvPr/>
              </p:nvSpPr>
              <p:spPr bwMode="auto">
                <a:xfrm flipH="1">
                  <a:off x="2287" y="1936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54" name="AutoShape 52"/>
                <p:cNvSpPr>
                  <a:spLocks noChangeArrowheads="1"/>
                </p:cNvSpPr>
                <p:nvPr/>
              </p:nvSpPr>
              <p:spPr bwMode="auto">
                <a:xfrm flipH="1">
                  <a:off x="2383" y="2032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55" name="AutoShape 53"/>
                <p:cNvSpPr>
                  <a:spLocks noChangeArrowheads="1"/>
                </p:cNvSpPr>
                <p:nvPr/>
              </p:nvSpPr>
              <p:spPr bwMode="auto">
                <a:xfrm flipH="1">
                  <a:off x="2479" y="2128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56" name="AutoShape 54"/>
                <p:cNvSpPr>
                  <a:spLocks noChangeArrowheads="1"/>
                </p:cNvSpPr>
                <p:nvPr/>
              </p:nvSpPr>
              <p:spPr bwMode="auto">
                <a:xfrm flipH="1">
                  <a:off x="2575" y="2224"/>
                  <a:ext cx="232" cy="68"/>
                </a:xfrm>
                <a:prstGeom prst="parallelogram">
                  <a:avLst>
                    <a:gd name="adj" fmla="val 107344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3" name="Group 55"/>
              <p:cNvGrpSpPr>
                <a:grpSpLocks/>
              </p:cNvGrpSpPr>
              <p:nvPr/>
            </p:nvGrpSpPr>
            <p:grpSpPr bwMode="auto">
              <a:xfrm>
                <a:off x="2244" y="1736"/>
                <a:ext cx="1692" cy="520"/>
                <a:chOff x="2239" y="1744"/>
                <a:chExt cx="1692" cy="520"/>
              </a:xfrm>
            </p:grpSpPr>
            <p:sp>
              <p:nvSpPr>
                <p:cNvPr id="97" name="Oval 56"/>
                <p:cNvSpPr>
                  <a:spLocks noChangeArrowheads="1"/>
                </p:cNvSpPr>
                <p:nvPr/>
              </p:nvSpPr>
              <p:spPr bwMode="auto">
                <a:xfrm>
                  <a:off x="3411" y="1744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98" name="Oval 57"/>
                <p:cNvSpPr>
                  <a:spLocks noChangeArrowheads="1"/>
                </p:cNvSpPr>
                <p:nvPr/>
              </p:nvSpPr>
              <p:spPr bwMode="auto">
                <a:xfrm>
                  <a:off x="3507" y="1840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99" name="Oval 58"/>
                <p:cNvSpPr>
                  <a:spLocks noChangeArrowheads="1"/>
                </p:cNvSpPr>
                <p:nvPr/>
              </p:nvSpPr>
              <p:spPr bwMode="auto">
                <a:xfrm>
                  <a:off x="3603" y="1936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0" name="Oval 59"/>
                <p:cNvSpPr>
                  <a:spLocks noChangeArrowheads="1"/>
                </p:cNvSpPr>
                <p:nvPr/>
              </p:nvSpPr>
              <p:spPr bwMode="auto">
                <a:xfrm>
                  <a:off x="3699" y="2032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1" name="Oval 60"/>
                <p:cNvSpPr>
                  <a:spLocks noChangeArrowheads="1"/>
                </p:cNvSpPr>
                <p:nvPr/>
              </p:nvSpPr>
              <p:spPr bwMode="auto">
                <a:xfrm>
                  <a:off x="3795" y="2128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2" name="Oval 61"/>
                <p:cNvSpPr>
                  <a:spLocks noChangeArrowheads="1"/>
                </p:cNvSpPr>
                <p:nvPr/>
              </p:nvSpPr>
              <p:spPr bwMode="auto">
                <a:xfrm>
                  <a:off x="3177" y="1744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3" name="Oval 62"/>
                <p:cNvSpPr>
                  <a:spLocks noChangeArrowheads="1"/>
                </p:cNvSpPr>
                <p:nvPr/>
              </p:nvSpPr>
              <p:spPr bwMode="auto">
                <a:xfrm>
                  <a:off x="3273" y="1840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4" name="Oval 63"/>
                <p:cNvSpPr>
                  <a:spLocks noChangeArrowheads="1"/>
                </p:cNvSpPr>
                <p:nvPr/>
              </p:nvSpPr>
              <p:spPr bwMode="auto">
                <a:xfrm>
                  <a:off x="3369" y="1936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5" name="Oval 64"/>
                <p:cNvSpPr>
                  <a:spLocks noChangeArrowheads="1"/>
                </p:cNvSpPr>
                <p:nvPr/>
              </p:nvSpPr>
              <p:spPr bwMode="auto">
                <a:xfrm>
                  <a:off x="3465" y="2032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6" name="Oval 65"/>
                <p:cNvSpPr>
                  <a:spLocks noChangeArrowheads="1"/>
                </p:cNvSpPr>
                <p:nvPr/>
              </p:nvSpPr>
              <p:spPr bwMode="auto">
                <a:xfrm>
                  <a:off x="3561" y="2128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7" name="Oval 66"/>
                <p:cNvSpPr>
                  <a:spLocks noChangeArrowheads="1"/>
                </p:cNvSpPr>
                <p:nvPr/>
              </p:nvSpPr>
              <p:spPr bwMode="auto">
                <a:xfrm>
                  <a:off x="2943" y="1744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8" name="Oval 67"/>
                <p:cNvSpPr>
                  <a:spLocks noChangeArrowheads="1"/>
                </p:cNvSpPr>
                <p:nvPr/>
              </p:nvSpPr>
              <p:spPr bwMode="auto">
                <a:xfrm>
                  <a:off x="3039" y="1840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09" name="Oval 68"/>
                <p:cNvSpPr>
                  <a:spLocks noChangeArrowheads="1"/>
                </p:cNvSpPr>
                <p:nvPr/>
              </p:nvSpPr>
              <p:spPr bwMode="auto">
                <a:xfrm>
                  <a:off x="3135" y="1936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0" name="Oval 69"/>
                <p:cNvSpPr>
                  <a:spLocks noChangeArrowheads="1"/>
                </p:cNvSpPr>
                <p:nvPr/>
              </p:nvSpPr>
              <p:spPr bwMode="auto">
                <a:xfrm>
                  <a:off x="3231" y="2032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1" name="Oval 70"/>
                <p:cNvSpPr>
                  <a:spLocks noChangeArrowheads="1"/>
                </p:cNvSpPr>
                <p:nvPr/>
              </p:nvSpPr>
              <p:spPr bwMode="auto">
                <a:xfrm>
                  <a:off x="3327" y="2128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2" name="Oval 71"/>
                <p:cNvSpPr>
                  <a:spLocks noChangeArrowheads="1"/>
                </p:cNvSpPr>
                <p:nvPr/>
              </p:nvSpPr>
              <p:spPr bwMode="auto">
                <a:xfrm>
                  <a:off x="2708" y="1744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3" name="Oval 72"/>
                <p:cNvSpPr>
                  <a:spLocks noChangeArrowheads="1"/>
                </p:cNvSpPr>
                <p:nvPr/>
              </p:nvSpPr>
              <p:spPr bwMode="auto">
                <a:xfrm>
                  <a:off x="2804" y="1840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4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1936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5" name="Oval 74"/>
                <p:cNvSpPr>
                  <a:spLocks noChangeArrowheads="1"/>
                </p:cNvSpPr>
                <p:nvPr/>
              </p:nvSpPr>
              <p:spPr bwMode="auto">
                <a:xfrm>
                  <a:off x="2996" y="2032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6" name="Oval 75"/>
                <p:cNvSpPr>
                  <a:spLocks noChangeArrowheads="1"/>
                </p:cNvSpPr>
                <p:nvPr/>
              </p:nvSpPr>
              <p:spPr bwMode="auto">
                <a:xfrm>
                  <a:off x="3092" y="2128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7" name="Oval 76"/>
                <p:cNvSpPr>
                  <a:spLocks noChangeArrowheads="1"/>
                </p:cNvSpPr>
                <p:nvPr/>
              </p:nvSpPr>
              <p:spPr bwMode="auto">
                <a:xfrm>
                  <a:off x="2474" y="1744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8" name="Oval 77"/>
                <p:cNvSpPr>
                  <a:spLocks noChangeArrowheads="1"/>
                </p:cNvSpPr>
                <p:nvPr/>
              </p:nvSpPr>
              <p:spPr bwMode="auto">
                <a:xfrm>
                  <a:off x="2570" y="1840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19" name="Oval 78"/>
                <p:cNvSpPr>
                  <a:spLocks noChangeArrowheads="1"/>
                </p:cNvSpPr>
                <p:nvPr/>
              </p:nvSpPr>
              <p:spPr bwMode="auto">
                <a:xfrm>
                  <a:off x="2666" y="1936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79"/>
                <p:cNvSpPr>
                  <a:spLocks noChangeArrowheads="1"/>
                </p:cNvSpPr>
                <p:nvPr/>
              </p:nvSpPr>
              <p:spPr bwMode="auto">
                <a:xfrm>
                  <a:off x="2762" y="2032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21" name="Oval 80"/>
                <p:cNvSpPr>
                  <a:spLocks noChangeArrowheads="1"/>
                </p:cNvSpPr>
                <p:nvPr/>
              </p:nvSpPr>
              <p:spPr bwMode="auto">
                <a:xfrm>
                  <a:off x="2858" y="2128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22" name="Oval 81"/>
                <p:cNvSpPr>
                  <a:spLocks noChangeArrowheads="1"/>
                </p:cNvSpPr>
                <p:nvPr/>
              </p:nvSpPr>
              <p:spPr bwMode="auto">
                <a:xfrm>
                  <a:off x="2239" y="1744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23" name="Oval 82"/>
                <p:cNvSpPr>
                  <a:spLocks noChangeArrowheads="1"/>
                </p:cNvSpPr>
                <p:nvPr/>
              </p:nvSpPr>
              <p:spPr bwMode="auto">
                <a:xfrm>
                  <a:off x="2335" y="1840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24" name="Oval 83"/>
                <p:cNvSpPr>
                  <a:spLocks noChangeArrowheads="1"/>
                </p:cNvSpPr>
                <p:nvPr/>
              </p:nvSpPr>
              <p:spPr bwMode="auto">
                <a:xfrm>
                  <a:off x="2431" y="1936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25" name="Oval 84"/>
                <p:cNvSpPr>
                  <a:spLocks noChangeArrowheads="1"/>
                </p:cNvSpPr>
                <p:nvPr/>
              </p:nvSpPr>
              <p:spPr bwMode="auto">
                <a:xfrm>
                  <a:off x="2527" y="2032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26" name="Oval 85"/>
                <p:cNvSpPr>
                  <a:spLocks noChangeArrowheads="1"/>
                </p:cNvSpPr>
                <p:nvPr/>
              </p:nvSpPr>
              <p:spPr bwMode="auto">
                <a:xfrm>
                  <a:off x="2623" y="2128"/>
                  <a:ext cx="136" cy="136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4" name="Group 86"/>
              <p:cNvGrpSpPr>
                <a:grpSpLocks/>
              </p:cNvGrpSpPr>
              <p:nvPr/>
            </p:nvGrpSpPr>
            <p:grpSpPr bwMode="auto">
              <a:xfrm>
                <a:off x="2191" y="1620"/>
                <a:ext cx="1836" cy="576"/>
                <a:chOff x="864" y="2784"/>
                <a:chExt cx="1728" cy="672"/>
              </a:xfrm>
            </p:grpSpPr>
            <p:sp>
              <p:nvSpPr>
                <p:cNvPr id="95" name="AutoShape 87"/>
                <p:cNvSpPr>
                  <a:spLocks noChangeArrowheads="1"/>
                </p:cNvSpPr>
                <p:nvPr/>
              </p:nvSpPr>
              <p:spPr bwMode="auto">
                <a:xfrm flipH="1">
                  <a:off x="864" y="2832"/>
                  <a:ext cx="1728" cy="624"/>
                </a:xfrm>
                <a:prstGeom prst="cube">
                  <a:avLst>
                    <a:gd name="adj" fmla="val 90060"/>
                  </a:avLst>
                </a:pr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96" name="AutoShape 88"/>
                <p:cNvSpPr>
                  <a:spLocks noChangeArrowheads="1"/>
                </p:cNvSpPr>
                <p:nvPr/>
              </p:nvSpPr>
              <p:spPr bwMode="auto">
                <a:xfrm flipH="1">
                  <a:off x="864" y="2784"/>
                  <a:ext cx="1728" cy="624"/>
                </a:xfrm>
                <a:prstGeom prst="cube">
                  <a:avLst>
                    <a:gd name="adj" fmla="val 90060"/>
                  </a:avLst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8" name="Group 89"/>
            <p:cNvGrpSpPr>
              <a:grpSpLocks/>
            </p:cNvGrpSpPr>
            <p:nvPr/>
          </p:nvGrpSpPr>
          <p:grpSpPr bwMode="auto">
            <a:xfrm>
              <a:off x="2276" y="1520"/>
              <a:ext cx="1691" cy="582"/>
              <a:chOff x="2276" y="1518"/>
              <a:chExt cx="1691" cy="582"/>
            </a:xfrm>
          </p:grpSpPr>
          <p:grpSp>
            <p:nvGrpSpPr>
              <p:cNvPr id="9" name="Group 90"/>
              <p:cNvGrpSpPr>
                <a:grpSpLocks/>
              </p:cNvGrpSpPr>
              <p:nvPr/>
            </p:nvGrpSpPr>
            <p:grpSpPr bwMode="auto">
              <a:xfrm>
                <a:off x="2276" y="1620"/>
                <a:ext cx="1691" cy="480"/>
                <a:chOff x="2276" y="1620"/>
                <a:chExt cx="1691" cy="480"/>
              </a:xfrm>
            </p:grpSpPr>
            <p:sp>
              <p:nvSpPr>
                <p:cNvPr id="15" name="Line 91"/>
                <p:cNvSpPr>
                  <a:spLocks noChangeShapeType="1"/>
                </p:cNvSpPr>
                <p:nvPr/>
              </p:nvSpPr>
              <p:spPr bwMode="auto">
                <a:xfrm>
                  <a:off x="2319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6" name="Line 92"/>
                <p:cNvSpPr>
                  <a:spLocks noChangeShapeType="1"/>
                </p:cNvSpPr>
                <p:nvPr/>
              </p:nvSpPr>
              <p:spPr bwMode="auto">
                <a:xfrm>
                  <a:off x="2276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7" name="Line 93"/>
                <p:cNvSpPr>
                  <a:spLocks noChangeShapeType="1"/>
                </p:cNvSpPr>
                <p:nvPr/>
              </p:nvSpPr>
              <p:spPr bwMode="auto">
                <a:xfrm>
                  <a:off x="2361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8" name="Line 94"/>
                <p:cNvSpPr>
                  <a:spLocks noChangeShapeType="1"/>
                </p:cNvSpPr>
                <p:nvPr/>
              </p:nvSpPr>
              <p:spPr bwMode="auto">
                <a:xfrm>
                  <a:off x="2446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9" name="Line 95"/>
                <p:cNvSpPr>
                  <a:spLocks noChangeShapeType="1"/>
                </p:cNvSpPr>
                <p:nvPr/>
              </p:nvSpPr>
              <p:spPr bwMode="auto">
                <a:xfrm>
                  <a:off x="2404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0" name="Line 96"/>
                <p:cNvSpPr>
                  <a:spLocks noChangeShapeType="1"/>
                </p:cNvSpPr>
                <p:nvPr/>
              </p:nvSpPr>
              <p:spPr bwMode="auto">
                <a:xfrm>
                  <a:off x="2488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1" name="Line 97"/>
                <p:cNvSpPr>
                  <a:spLocks noChangeShapeType="1"/>
                </p:cNvSpPr>
                <p:nvPr/>
              </p:nvSpPr>
              <p:spPr bwMode="auto">
                <a:xfrm>
                  <a:off x="2573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2" name="Line 98"/>
                <p:cNvSpPr>
                  <a:spLocks noChangeShapeType="1"/>
                </p:cNvSpPr>
                <p:nvPr/>
              </p:nvSpPr>
              <p:spPr bwMode="auto">
                <a:xfrm>
                  <a:off x="2531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3" name="Line 99"/>
                <p:cNvSpPr>
                  <a:spLocks noChangeShapeType="1"/>
                </p:cNvSpPr>
                <p:nvPr/>
              </p:nvSpPr>
              <p:spPr bwMode="auto">
                <a:xfrm>
                  <a:off x="3323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4" name="Line 100"/>
                <p:cNvSpPr>
                  <a:spLocks noChangeShapeType="1"/>
                </p:cNvSpPr>
                <p:nvPr/>
              </p:nvSpPr>
              <p:spPr bwMode="auto">
                <a:xfrm>
                  <a:off x="3482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5" name="Line 101"/>
                <p:cNvSpPr>
                  <a:spLocks noChangeShapeType="1"/>
                </p:cNvSpPr>
                <p:nvPr/>
              </p:nvSpPr>
              <p:spPr bwMode="auto">
                <a:xfrm>
                  <a:off x="3402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6" name="Line 102"/>
                <p:cNvSpPr>
                  <a:spLocks noChangeShapeType="1"/>
                </p:cNvSpPr>
                <p:nvPr/>
              </p:nvSpPr>
              <p:spPr bwMode="auto">
                <a:xfrm>
                  <a:off x="3562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7" name="Line 103"/>
                <p:cNvSpPr>
                  <a:spLocks noChangeShapeType="1"/>
                </p:cNvSpPr>
                <p:nvPr/>
              </p:nvSpPr>
              <p:spPr bwMode="auto">
                <a:xfrm>
                  <a:off x="3661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8" name="Line 104"/>
                <p:cNvSpPr>
                  <a:spLocks noChangeShapeType="1"/>
                </p:cNvSpPr>
                <p:nvPr/>
              </p:nvSpPr>
              <p:spPr bwMode="auto">
                <a:xfrm>
                  <a:off x="3621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9" name="Line 105"/>
                <p:cNvSpPr>
                  <a:spLocks noChangeShapeType="1"/>
                </p:cNvSpPr>
                <p:nvPr/>
              </p:nvSpPr>
              <p:spPr bwMode="auto">
                <a:xfrm>
                  <a:off x="3701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0" name="Line 106"/>
                <p:cNvSpPr>
                  <a:spLocks noChangeShapeType="1"/>
                </p:cNvSpPr>
                <p:nvPr/>
              </p:nvSpPr>
              <p:spPr bwMode="auto">
                <a:xfrm>
                  <a:off x="3760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1" name="Line 107"/>
                <p:cNvSpPr>
                  <a:spLocks noChangeShapeType="1"/>
                </p:cNvSpPr>
                <p:nvPr/>
              </p:nvSpPr>
              <p:spPr bwMode="auto">
                <a:xfrm>
                  <a:off x="3741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2" name="Line 108"/>
                <p:cNvSpPr>
                  <a:spLocks noChangeShapeType="1"/>
                </p:cNvSpPr>
                <p:nvPr/>
              </p:nvSpPr>
              <p:spPr bwMode="auto">
                <a:xfrm>
                  <a:off x="3283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3" name="Line 109"/>
                <p:cNvSpPr>
                  <a:spLocks noChangeShapeType="1"/>
                </p:cNvSpPr>
                <p:nvPr/>
              </p:nvSpPr>
              <p:spPr bwMode="auto">
                <a:xfrm>
                  <a:off x="3363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4" name="Line 110"/>
                <p:cNvSpPr>
                  <a:spLocks noChangeShapeType="1"/>
                </p:cNvSpPr>
                <p:nvPr/>
              </p:nvSpPr>
              <p:spPr bwMode="auto">
                <a:xfrm>
                  <a:off x="3303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5" name="Line 111"/>
                <p:cNvSpPr>
                  <a:spLocks noChangeShapeType="1"/>
                </p:cNvSpPr>
                <p:nvPr/>
              </p:nvSpPr>
              <p:spPr bwMode="auto">
                <a:xfrm>
                  <a:off x="3442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6" name="Line 112"/>
                <p:cNvSpPr>
                  <a:spLocks noChangeShapeType="1"/>
                </p:cNvSpPr>
                <p:nvPr/>
              </p:nvSpPr>
              <p:spPr bwMode="auto">
                <a:xfrm>
                  <a:off x="3601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7" name="Line 113"/>
                <p:cNvSpPr>
                  <a:spLocks noChangeShapeType="1"/>
                </p:cNvSpPr>
                <p:nvPr/>
              </p:nvSpPr>
              <p:spPr bwMode="auto">
                <a:xfrm>
                  <a:off x="3522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8" name="Line 114"/>
                <p:cNvSpPr>
                  <a:spLocks noChangeShapeType="1"/>
                </p:cNvSpPr>
                <p:nvPr/>
              </p:nvSpPr>
              <p:spPr bwMode="auto">
                <a:xfrm>
                  <a:off x="3641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39" name="Line 115"/>
                <p:cNvSpPr>
                  <a:spLocks noChangeShapeType="1"/>
                </p:cNvSpPr>
                <p:nvPr/>
              </p:nvSpPr>
              <p:spPr bwMode="auto">
                <a:xfrm>
                  <a:off x="3721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0" name="Line 116"/>
                <p:cNvSpPr>
                  <a:spLocks noChangeShapeType="1"/>
                </p:cNvSpPr>
                <p:nvPr/>
              </p:nvSpPr>
              <p:spPr bwMode="auto">
                <a:xfrm>
                  <a:off x="3681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1" name="Line 117"/>
                <p:cNvSpPr>
                  <a:spLocks noChangeShapeType="1"/>
                </p:cNvSpPr>
                <p:nvPr/>
              </p:nvSpPr>
              <p:spPr bwMode="auto">
                <a:xfrm>
                  <a:off x="2490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2" name="Line 118"/>
                <p:cNvSpPr>
                  <a:spLocks noChangeShapeType="1"/>
                </p:cNvSpPr>
                <p:nvPr/>
              </p:nvSpPr>
              <p:spPr bwMode="auto">
                <a:xfrm>
                  <a:off x="2548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3" name="Line 119"/>
                <p:cNvSpPr>
                  <a:spLocks noChangeShapeType="1"/>
                </p:cNvSpPr>
                <p:nvPr/>
              </p:nvSpPr>
              <p:spPr bwMode="auto">
                <a:xfrm>
                  <a:off x="2519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4" name="Line 120"/>
                <p:cNvSpPr>
                  <a:spLocks noChangeShapeType="1"/>
                </p:cNvSpPr>
                <p:nvPr/>
              </p:nvSpPr>
              <p:spPr bwMode="auto">
                <a:xfrm>
                  <a:off x="2577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5" name="Line 121"/>
                <p:cNvSpPr>
                  <a:spLocks noChangeShapeType="1"/>
                </p:cNvSpPr>
                <p:nvPr/>
              </p:nvSpPr>
              <p:spPr bwMode="auto">
                <a:xfrm>
                  <a:off x="2691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6" name="Line 122"/>
                <p:cNvSpPr>
                  <a:spLocks noChangeShapeType="1"/>
                </p:cNvSpPr>
                <p:nvPr/>
              </p:nvSpPr>
              <p:spPr bwMode="auto">
                <a:xfrm>
                  <a:off x="2634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7" name="Line 123"/>
                <p:cNvSpPr>
                  <a:spLocks noChangeShapeType="1"/>
                </p:cNvSpPr>
                <p:nvPr/>
              </p:nvSpPr>
              <p:spPr bwMode="auto">
                <a:xfrm>
                  <a:off x="2749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8" name="Line 124"/>
                <p:cNvSpPr>
                  <a:spLocks noChangeShapeType="1"/>
                </p:cNvSpPr>
                <p:nvPr/>
              </p:nvSpPr>
              <p:spPr bwMode="auto">
                <a:xfrm>
                  <a:off x="2864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49" name="Line 125"/>
                <p:cNvSpPr>
                  <a:spLocks noChangeShapeType="1"/>
                </p:cNvSpPr>
                <p:nvPr/>
              </p:nvSpPr>
              <p:spPr bwMode="auto">
                <a:xfrm>
                  <a:off x="2806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0" name="Line 126"/>
                <p:cNvSpPr>
                  <a:spLocks noChangeShapeType="1"/>
                </p:cNvSpPr>
                <p:nvPr/>
              </p:nvSpPr>
              <p:spPr bwMode="auto">
                <a:xfrm>
                  <a:off x="2616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1" name="Line 127"/>
                <p:cNvSpPr>
                  <a:spLocks noChangeShapeType="1"/>
                </p:cNvSpPr>
                <p:nvPr/>
              </p:nvSpPr>
              <p:spPr bwMode="auto">
                <a:xfrm>
                  <a:off x="2700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2" name="Line 128"/>
                <p:cNvSpPr>
                  <a:spLocks noChangeShapeType="1"/>
                </p:cNvSpPr>
                <p:nvPr/>
              </p:nvSpPr>
              <p:spPr bwMode="auto">
                <a:xfrm>
                  <a:off x="2658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3" name="Line 129"/>
                <p:cNvSpPr>
                  <a:spLocks noChangeShapeType="1"/>
                </p:cNvSpPr>
                <p:nvPr/>
              </p:nvSpPr>
              <p:spPr bwMode="auto">
                <a:xfrm>
                  <a:off x="2743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4" name="Line 130"/>
                <p:cNvSpPr>
                  <a:spLocks noChangeShapeType="1"/>
                </p:cNvSpPr>
                <p:nvPr/>
              </p:nvSpPr>
              <p:spPr bwMode="auto">
                <a:xfrm>
                  <a:off x="2785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5" name="Line 131"/>
                <p:cNvSpPr>
                  <a:spLocks noChangeShapeType="1"/>
                </p:cNvSpPr>
                <p:nvPr/>
              </p:nvSpPr>
              <p:spPr bwMode="auto">
                <a:xfrm>
                  <a:off x="2921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6" name="Line 132"/>
                <p:cNvSpPr>
                  <a:spLocks noChangeShapeType="1"/>
                </p:cNvSpPr>
                <p:nvPr/>
              </p:nvSpPr>
              <p:spPr bwMode="auto">
                <a:xfrm>
                  <a:off x="3036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7" name="Line 133"/>
                <p:cNvSpPr>
                  <a:spLocks noChangeShapeType="1"/>
                </p:cNvSpPr>
                <p:nvPr/>
              </p:nvSpPr>
              <p:spPr bwMode="auto">
                <a:xfrm>
                  <a:off x="2979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8" name="Line 134"/>
                <p:cNvSpPr>
                  <a:spLocks noChangeShapeType="1"/>
                </p:cNvSpPr>
                <p:nvPr/>
              </p:nvSpPr>
              <p:spPr bwMode="auto">
                <a:xfrm>
                  <a:off x="3065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9" name="Line 135"/>
                <p:cNvSpPr>
                  <a:spLocks noChangeShapeType="1"/>
                </p:cNvSpPr>
                <p:nvPr/>
              </p:nvSpPr>
              <p:spPr bwMode="auto">
                <a:xfrm>
                  <a:off x="2605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0" name="Line 136"/>
                <p:cNvSpPr>
                  <a:spLocks noChangeShapeType="1"/>
                </p:cNvSpPr>
                <p:nvPr/>
              </p:nvSpPr>
              <p:spPr bwMode="auto">
                <a:xfrm>
                  <a:off x="2720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1" name="Line 137"/>
                <p:cNvSpPr>
                  <a:spLocks noChangeShapeType="1"/>
                </p:cNvSpPr>
                <p:nvPr/>
              </p:nvSpPr>
              <p:spPr bwMode="auto">
                <a:xfrm>
                  <a:off x="2663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2" name="Line 138"/>
                <p:cNvSpPr>
                  <a:spLocks noChangeShapeType="1"/>
                </p:cNvSpPr>
                <p:nvPr/>
              </p:nvSpPr>
              <p:spPr bwMode="auto">
                <a:xfrm>
                  <a:off x="2778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3" name="Line 139"/>
                <p:cNvSpPr>
                  <a:spLocks noChangeShapeType="1"/>
                </p:cNvSpPr>
                <p:nvPr/>
              </p:nvSpPr>
              <p:spPr bwMode="auto">
                <a:xfrm>
                  <a:off x="2892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4" name="Line 140"/>
                <p:cNvSpPr>
                  <a:spLocks noChangeShapeType="1"/>
                </p:cNvSpPr>
                <p:nvPr/>
              </p:nvSpPr>
              <p:spPr bwMode="auto">
                <a:xfrm>
                  <a:off x="2835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5" name="Line 141"/>
                <p:cNvSpPr>
                  <a:spLocks noChangeShapeType="1"/>
                </p:cNvSpPr>
                <p:nvPr/>
              </p:nvSpPr>
              <p:spPr bwMode="auto">
                <a:xfrm>
                  <a:off x="2950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6" name="Line 142"/>
                <p:cNvSpPr>
                  <a:spLocks noChangeShapeType="1"/>
                </p:cNvSpPr>
                <p:nvPr/>
              </p:nvSpPr>
              <p:spPr bwMode="auto">
                <a:xfrm>
                  <a:off x="3007" y="187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7" name="Line 143"/>
                <p:cNvSpPr>
                  <a:spLocks noChangeShapeType="1"/>
                </p:cNvSpPr>
                <p:nvPr/>
              </p:nvSpPr>
              <p:spPr bwMode="auto">
                <a:xfrm>
                  <a:off x="3263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8" name="Line 144"/>
                <p:cNvSpPr>
                  <a:spLocks noChangeShapeType="1"/>
                </p:cNvSpPr>
                <p:nvPr/>
              </p:nvSpPr>
              <p:spPr bwMode="auto">
                <a:xfrm>
                  <a:off x="3223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9" name="Line 145"/>
                <p:cNvSpPr>
                  <a:spLocks noChangeShapeType="1"/>
                </p:cNvSpPr>
                <p:nvPr/>
              </p:nvSpPr>
              <p:spPr bwMode="auto">
                <a:xfrm>
                  <a:off x="3243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0" name="Line 146"/>
                <p:cNvSpPr>
                  <a:spLocks noChangeShapeType="1"/>
                </p:cNvSpPr>
                <p:nvPr/>
              </p:nvSpPr>
              <p:spPr bwMode="auto">
                <a:xfrm>
                  <a:off x="2983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1" name="Line 147"/>
                <p:cNvSpPr>
                  <a:spLocks noChangeShapeType="1"/>
                </p:cNvSpPr>
                <p:nvPr/>
              </p:nvSpPr>
              <p:spPr bwMode="auto">
                <a:xfrm>
                  <a:off x="3088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2" name="Line 148"/>
                <p:cNvSpPr>
                  <a:spLocks noChangeShapeType="1"/>
                </p:cNvSpPr>
                <p:nvPr/>
              </p:nvSpPr>
              <p:spPr bwMode="auto">
                <a:xfrm>
                  <a:off x="3036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3" name="Line 149"/>
                <p:cNvSpPr>
                  <a:spLocks noChangeShapeType="1"/>
                </p:cNvSpPr>
                <p:nvPr/>
              </p:nvSpPr>
              <p:spPr bwMode="auto">
                <a:xfrm>
                  <a:off x="3192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4" name="Line 150"/>
                <p:cNvSpPr>
                  <a:spLocks noChangeShapeType="1"/>
                </p:cNvSpPr>
                <p:nvPr/>
              </p:nvSpPr>
              <p:spPr bwMode="auto">
                <a:xfrm>
                  <a:off x="3297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5" name="Line 151"/>
                <p:cNvSpPr>
                  <a:spLocks noChangeShapeType="1"/>
                </p:cNvSpPr>
                <p:nvPr/>
              </p:nvSpPr>
              <p:spPr bwMode="auto">
                <a:xfrm>
                  <a:off x="3244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6" name="Line 152"/>
                <p:cNvSpPr>
                  <a:spLocks noChangeShapeType="1"/>
                </p:cNvSpPr>
                <p:nvPr/>
              </p:nvSpPr>
              <p:spPr bwMode="auto">
                <a:xfrm>
                  <a:off x="3349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7" name="Line 153"/>
                <p:cNvSpPr>
                  <a:spLocks noChangeShapeType="1"/>
                </p:cNvSpPr>
                <p:nvPr/>
              </p:nvSpPr>
              <p:spPr bwMode="auto">
                <a:xfrm>
                  <a:off x="3453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8" name="Line 154"/>
                <p:cNvSpPr>
                  <a:spLocks noChangeShapeType="1"/>
                </p:cNvSpPr>
                <p:nvPr/>
              </p:nvSpPr>
              <p:spPr bwMode="auto">
                <a:xfrm>
                  <a:off x="3401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9" name="Line 155"/>
                <p:cNvSpPr>
                  <a:spLocks noChangeShapeType="1"/>
                </p:cNvSpPr>
                <p:nvPr/>
              </p:nvSpPr>
              <p:spPr bwMode="auto">
                <a:xfrm>
                  <a:off x="3505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0" name="AutoShape 156"/>
                <p:cNvSpPr>
                  <a:spLocks noChangeArrowheads="1"/>
                </p:cNvSpPr>
                <p:nvPr/>
              </p:nvSpPr>
              <p:spPr bwMode="auto">
                <a:xfrm flipH="1">
                  <a:off x="2412" y="1839"/>
                  <a:ext cx="1410" cy="56"/>
                </a:xfrm>
                <a:prstGeom prst="parallelogram">
                  <a:avLst>
                    <a:gd name="adj" fmla="val 94536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1" name="Freeform 157"/>
                <p:cNvSpPr>
                  <a:spLocks/>
                </p:cNvSpPr>
                <p:nvPr/>
              </p:nvSpPr>
              <p:spPr bwMode="auto">
                <a:xfrm>
                  <a:off x="2844" y="1620"/>
                  <a:ext cx="558" cy="480"/>
                </a:xfrm>
                <a:custGeom>
                  <a:avLst/>
                  <a:gdLst>
                    <a:gd name="T0" fmla="*/ 0 w 558"/>
                    <a:gd name="T1" fmla="*/ 0 h 480"/>
                    <a:gd name="T2" fmla="*/ 480 w 558"/>
                    <a:gd name="T3" fmla="*/ 480 h 480"/>
                    <a:gd name="T4" fmla="*/ 558 w 558"/>
                    <a:gd name="T5" fmla="*/ 477 h 480"/>
                    <a:gd name="T6" fmla="*/ 81 w 558"/>
                    <a:gd name="T7" fmla="*/ 0 h 480"/>
                    <a:gd name="T8" fmla="*/ 0 w 558"/>
                    <a:gd name="T9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8" h="480">
                      <a:moveTo>
                        <a:pt x="0" y="0"/>
                      </a:moveTo>
                      <a:lnTo>
                        <a:pt x="480" y="480"/>
                      </a:lnTo>
                      <a:lnTo>
                        <a:pt x="558" y="477"/>
                      </a:lnTo>
                      <a:lnTo>
                        <a:pt x="8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3140" y="1631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3542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3462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3581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3502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7" name="Line 163"/>
                <p:cNvSpPr>
                  <a:spLocks noChangeShapeType="1"/>
                </p:cNvSpPr>
                <p:nvPr/>
              </p:nvSpPr>
              <p:spPr bwMode="auto">
                <a:xfrm>
                  <a:off x="3422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8" name="Line 164"/>
                <p:cNvSpPr>
                  <a:spLocks noChangeShapeType="1"/>
                </p:cNvSpPr>
                <p:nvPr/>
              </p:nvSpPr>
              <p:spPr bwMode="auto">
                <a:xfrm>
                  <a:off x="3383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89" name="Line 165"/>
                <p:cNvSpPr>
                  <a:spLocks noChangeShapeType="1"/>
                </p:cNvSpPr>
                <p:nvPr/>
              </p:nvSpPr>
              <p:spPr bwMode="auto">
                <a:xfrm>
                  <a:off x="3343" y="188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90" name="Line 166"/>
                <p:cNvSpPr>
                  <a:spLocks noChangeShapeType="1"/>
                </p:cNvSpPr>
                <p:nvPr/>
              </p:nvSpPr>
              <p:spPr bwMode="auto">
                <a:xfrm>
                  <a:off x="2827" y="1633"/>
                  <a:ext cx="207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" name="Group 167"/>
              <p:cNvGrpSpPr>
                <a:grpSpLocks/>
              </p:cNvGrpSpPr>
              <p:nvPr/>
            </p:nvGrpSpPr>
            <p:grpSpPr bwMode="auto">
              <a:xfrm>
                <a:off x="2504" y="1518"/>
                <a:ext cx="1131" cy="489"/>
                <a:chOff x="2504" y="1518"/>
                <a:chExt cx="1131" cy="489"/>
              </a:xfrm>
            </p:grpSpPr>
            <p:sp>
              <p:nvSpPr>
                <p:cNvPr id="11" name="AutoShape 168"/>
                <p:cNvSpPr>
                  <a:spLocks noChangeArrowheads="1"/>
                </p:cNvSpPr>
                <p:nvPr/>
              </p:nvSpPr>
              <p:spPr bwMode="auto">
                <a:xfrm>
                  <a:off x="3284" y="1518"/>
                  <a:ext cx="186" cy="180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 baseline="-25000">
                    <a:solidFill>
                      <a:srgbClr val="3333CC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12" name="AutoShape 169"/>
                <p:cNvSpPr>
                  <a:spLocks noChangeArrowheads="1"/>
                </p:cNvSpPr>
                <p:nvPr/>
              </p:nvSpPr>
              <p:spPr bwMode="auto">
                <a:xfrm>
                  <a:off x="2504" y="1527"/>
                  <a:ext cx="186" cy="180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33CCFF"/>
                </a:solidFill>
                <a:ln w="9525">
                  <a:solidFill>
                    <a:srgbClr val="33CC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 baseline="-25000">
                    <a:solidFill>
                      <a:srgbClr val="009900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13" name="AutoShape 170"/>
                <p:cNvSpPr>
                  <a:spLocks noChangeArrowheads="1"/>
                </p:cNvSpPr>
                <p:nvPr/>
              </p:nvSpPr>
              <p:spPr bwMode="auto">
                <a:xfrm>
                  <a:off x="2801" y="1827"/>
                  <a:ext cx="186" cy="180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3333CC"/>
                </a:solidFill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 baseline="-2500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14" name="AutoShape 171"/>
                <p:cNvSpPr>
                  <a:spLocks noChangeArrowheads="1"/>
                </p:cNvSpPr>
                <p:nvPr/>
              </p:nvSpPr>
              <p:spPr bwMode="auto">
                <a:xfrm>
                  <a:off x="3449" y="1800"/>
                  <a:ext cx="186" cy="180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00CC00"/>
                </a:solidFill>
                <a:ln w="9525">
                  <a:solidFill>
                    <a:srgbClr val="00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 kern="0" baseline="-25000">
                    <a:solidFill>
                      <a:srgbClr val="CC0000"/>
                    </a:solidFill>
                    <a:latin typeface="Symbol" pitchFamily="18" charset="2"/>
                  </a:endParaRPr>
                </a:p>
              </p:txBody>
            </p:sp>
          </p:grpSp>
        </p:grpSp>
      </p:grpSp>
      <p:pic>
        <p:nvPicPr>
          <p:cNvPr id="164" name="Image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968" y="1398027"/>
            <a:ext cx="3223872" cy="1994882"/>
          </a:xfrm>
          <a:prstGeom prst="rect">
            <a:avLst/>
          </a:prstGeom>
        </p:spPr>
      </p:pic>
      <p:pic>
        <p:nvPicPr>
          <p:cNvPr id="168" name="Picture 45" descr="Description : pixel quadri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13" y="4351338"/>
            <a:ext cx="287972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301" y="4163334"/>
            <a:ext cx="3444539" cy="2694666"/>
          </a:xfrm>
          <a:prstGeom prst="rect">
            <a:avLst/>
          </a:prstGeom>
        </p:spPr>
      </p:pic>
      <p:grpSp>
        <p:nvGrpSpPr>
          <p:cNvPr id="173" name="Groupe 172"/>
          <p:cNvGrpSpPr/>
          <p:nvPr/>
        </p:nvGrpSpPr>
        <p:grpSpPr>
          <a:xfrm>
            <a:off x="222855" y="4986396"/>
            <a:ext cx="1227137" cy="1362135"/>
            <a:chOff x="7420697" y="1178786"/>
            <a:chExt cx="1227137" cy="1362135"/>
          </a:xfrm>
        </p:grpSpPr>
        <p:pic>
          <p:nvPicPr>
            <p:cNvPr id="174" name="Picture 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697" y="1178786"/>
              <a:ext cx="1227137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5" name="Text Box 25"/>
            <p:cNvSpPr txBox="1">
              <a:spLocks noChangeArrowheads="1"/>
            </p:cNvSpPr>
            <p:nvPr/>
          </p:nvSpPr>
          <p:spPr bwMode="auto">
            <a:xfrm>
              <a:off x="7432568" y="2140811"/>
              <a:ext cx="11785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dirty="0"/>
                <a:t>PhD M. </a:t>
              </a:r>
              <a:r>
                <a:rPr lang="fr-FR" altLang="fr-FR" dirty="0" err="1"/>
                <a:t>Duperron</a:t>
              </a:r>
              <a:endParaRPr lang="fr-FR" altLang="fr-FR" dirty="0"/>
            </a:p>
            <a:p>
              <a:pPr algn="ctr"/>
              <a:r>
                <a:rPr lang="fr-FR" altLang="fr-FR" dirty="0"/>
                <a:t>2013</a:t>
              </a:r>
            </a:p>
          </p:txBody>
        </p:sp>
      </p:grpSp>
      <p:grpSp>
        <p:nvGrpSpPr>
          <p:cNvPr id="176" name="Groupe 175"/>
          <p:cNvGrpSpPr/>
          <p:nvPr/>
        </p:nvGrpSpPr>
        <p:grpSpPr>
          <a:xfrm>
            <a:off x="6686371" y="169144"/>
            <a:ext cx="1235302" cy="1208246"/>
            <a:chOff x="7412532" y="1178786"/>
            <a:chExt cx="1235302" cy="1208246"/>
          </a:xfrm>
        </p:grpSpPr>
        <p:pic>
          <p:nvPicPr>
            <p:cNvPr id="177" name="Picture 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697" y="1178786"/>
              <a:ext cx="1227137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8" name="Text Box 25"/>
            <p:cNvSpPr txBox="1">
              <a:spLocks noChangeArrowheads="1"/>
            </p:cNvSpPr>
            <p:nvPr/>
          </p:nvSpPr>
          <p:spPr bwMode="auto">
            <a:xfrm>
              <a:off x="7412532" y="2140811"/>
              <a:ext cx="121860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dirty="0"/>
                <a:t>PhD E. </a:t>
              </a:r>
              <a:r>
                <a:rPr lang="fr-FR" altLang="fr-FR" dirty="0" err="1"/>
                <a:t>Lesmanne</a:t>
              </a:r>
              <a:endParaRPr lang="fr-FR" alt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1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40"/>
    </mc:Choice>
    <mc:Fallback xmlns="">
      <p:transition spd="slow" advTm="11374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General introduction about IR </a:t>
            </a:r>
            <a:r>
              <a:rPr lang="fr-FR" dirty="0" err="1"/>
              <a:t>detection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FOM for IR </a:t>
            </a:r>
            <a:r>
              <a:rPr lang="fr-FR" dirty="0" err="1"/>
              <a:t>detection</a:t>
            </a:r>
            <a:r>
              <a:rPr lang="fr-FR" dirty="0"/>
              <a:t>/</a:t>
            </a:r>
            <a:r>
              <a:rPr lang="fr-FR" dirty="0" err="1"/>
              <a:t>imaging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Tailoring</a:t>
            </a:r>
            <a:r>
              <a:rPr lang="fr-FR" dirty="0"/>
              <a:t> the </a:t>
            </a:r>
            <a:r>
              <a:rPr lang="fr-FR" dirty="0" err="1"/>
              <a:t>photocurrent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Understanding</a:t>
            </a:r>
            <a:r>
              <a:rPr lang="fr-FR" dirty="0"/>
              <a:t> the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currents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Impact </a:t>
            </a:r>
            <a:r>
              <a:rPr lang="fr-FR" dirty="0" err="1"/>
              <a:t>ionization</a:t>
            </a:r>
            <a:r>
              <a:rPr lang="fr-FR" dirty="0"/>
              <a:t> for </a:t>
            </a:r>
            <a:r>
              <a:rPr lang="fr-FR" dirty="0" err="1"/>
              <a:t>APDs</a:t>
            </a:r>
            <a:endParaRPr lang="fr-FR" dirty="0"/>
          </a:p>
          <a:p>
            <a:endParaRPr lang="fr-FR" dirty="0"/>
          </a:p>
          <a:p>
            <a:r>
              <a:rPr lang="fr-FR" dirty="0"/>
              <a:t>Focus1: Ultra high performances for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fluxes</a:t>
            </a:r>
          </a:p>
          <a:p>
            <a:endParaRPr lang="fr-FR" dirty="0"/>
          </a:p>
          <a:p>
            <a:r>
              <a:rPr lang="fr-FR" dirty="0"/>
              <a:t>Focus2: High operating </a:t>
            </a:r>
            <a:r>
              <a:rPr lang="fr-FR" dirty="0" err="1"/>
              <a:t>temperature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Conclusion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64655" y="2706254"/>
            <a:ext cx="544945" cy="4618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1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PN junction dark currents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fr-FR" dirty="0"/>
                  <a:t>N and P sides : </a:t>
                </a:r>
                <a:r>
                  <a:rPr lang="en-US" altLang="fr-FR" dirty="0">
                    <a:solidFill>
                      <a:srgbClr val="00FF00"/>
                    </a:solidFill>
                  </a:rPr>
                  <a:t>Auger</a:t>
                </a:r>
                <a:r>
                  <a:rPr lang="en-US" altLang="fr-FR" dirty="0"/>
                  <a:t> et </a:t>
                </a:r>
                <a:r>
                  <a:rPr lang="en-US" altLang="fr-FR" dirty="0">
                    <a:solidFill>
                      <a:srgbClr val="0066FF"/>
                    </a:solidFill>
                  </a:rPr>
                  <a:t>SRH</a:t>
                </a:r>
                <a:r>
                  <a:rPr lang="en-US" altLang="fr-FR" dirty="0"/>
                  <a:t> generation </a:t>
                </a:r>
                <a:r>
                  <a:rPr lang="en-US" altLang="fr-FR" dirty="0">
                    <a:sym typeface="Wingdings" panose="05000000000000000000" pitchFamily="2" charset="2"/>
                  </a:rPr>
                  <a:t> diffusion limit </a:t>
                </a:r>
                <a:endParaRPr lang="en-US" altLang="fr-FR" dirty="0">
                  <a:solidFill>
                    <a:srgbClr val="FF0000"/>
                  </a:solidFill>
                </a:endParaRPr>
              </a:p>
              <a:p>
                <a:r>
                  <a:rPr lang="en-US" altLang="fr-FR" dirty="0">
                    <a:sym typeface="Wingdings" panose="05000000000000000000" pitchFamily="2" charset="2"/>
                  </a:rPr>
                  <a:t>SCR: </a:t>
                </a:r>
              </a:p>
              <a:p>
                <a:pPr lvl="1"/>
                <a:r>
                  <a:rPr lang="en-US" altLang="fr-FR" dirty="0">
                    <a:solidFill>
                      <a:srgbClr val="00FF00"/>
                    </a:solidFill>
                    <a:sym typeface="Wingdings" panose="05000000000000000000" pitchFamily="2" charset="2"/>
                  </a:rPr>
                  <a:t>No Auger in SCR</a:t>
                </a:r>
                <a:endParaRPr lang="en-US" altLang="fr-FR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fr-FR" dirty="0">
                    <a:solidFill>
                      <a:srgbClr val="FF6600"/>
                    </a:solidFill>
                    <a:sym typeface="Wingdings" panose="05000000000000000000" pitchFamily="2" charset="2"/>
                  </a:rPr>
                  <a:t>SRH in SCR= GR</a:t>
                </a:r>
              </a:p>
              <a:p>
                <a:r>
                  <a:rPr lang="en-US" altLang="fr-FR" dirty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Surface currents</a:t>
                </a:r>
              </a:p>
              <a:p>
                <a:pPr lvl="1"/>
                <a:r>
                  <a:rPr lang="en-US" altLang="fr-FR" dirty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Local degradation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altLang="fr-F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fr-FR" altLang="fr-F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𝑆𝑅𝐻</m:t>
                        </m:r>
                      </m:sub>
                    </m:sSub>
                  </m:oMath>
                </a14:m>
                <a:endParaRPr lang="en-US" altLang="fr-FR" dirty="0">
                  <a:solidFill>
                    <a:schemeClr val="bg2"/>
                  </a:solidFill>
                  <a:sym typeface="Wingdings" panose="05000000000000000000" pitchFamily="2" charset="2"/>
                </a:endParaRPr>
              </a:p>
              <a:p>
                <a:endParaRPr lang="en-US" altLang="fr-FR" dirty="0"/>
              </a:p>
            </p:txBody>
          </p:sp>
        </mc:Choice>
        <mc:Fallback xmlns="">
          <p:sp>
            <p:nvSpPr>
              <p:cNvPr id="242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5"/>
                <a:stretch>
                  <a:fillRect l="-454" t="-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728" name="Line 40"/>
          <p:cNvSpPr>
            <a:spLocks noChangeShapeType="1"/>
          </p:cNvSpPr>
          <p:nvPr/>
        </p:nvSpPr>
        <p:spPr bwMode="auto">
          <a:xfrm>
            <a:off x="2374900" y="3032125"/>
            <a:ext cx="158432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2729" name="Group 41"/>
          <p:cNvGrpSpPr>
            <a:grpSpLocks/>
          </p:cNvGrpSpPr>
          <p:nvPr/>
        </p:nvGrpSpPr>
        <p:grpSpPr bwMode="auto">
          <a:xfrm>
            <a:off x="2374900" y="2209800"/>
            <a:ext cx="4321175" cy="1404938"/>
            <a:chOff x="1610" y="1842"/>
            <a:chExt cx="2722" cy="885"/>
          </a:xfrm>
        </p:grpSpPr>
        <p:sp>
          <p:nvSpPr>
            <p:cNvPr id="242730" name="Line 42"/>
            <p:cNvSpPr>
              <a:spLocks noChangeShapeType="1"/>
            </p:cNvSpPr>
            <p:nvPr/>
          </p:nvSpPr>
          <p:spPr bwMode="auto">
            <a:xfrm>
              <a:off x="1610" y="2296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31" name="Line 43"/>
            <p:cNvSpPr>
              <a:spLocks noChangeShapeType="1"/>
            </p:cNvSpPr>
            <p:nvPr/>
          </p:nvSpPr>
          <p:spPr bwMode="auto">
            <a:xfrm>
              <a:off x="1610" y="2727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32" name="Line 44"/>
            <p:cNvSpPr>
              <a:spLocks noChangeShapeType="1"/>
            </p:cNvSpPr>
            <p:nvPr/>
          </p:nvSpPr>
          <p:spPr bwMode="auto">
            <a:xfrm>
              <a:off x="3334" y="1842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33" name="Line 45"/>
            <p:cNvSpPr>
              <a:spLocks noChangeShapeType="1"/>
            </p:cNvSpPr>
            <p:nvPr/>
          </p:nvSpPr>
          <p:spPr bwMode="auto">
            <a:xfrm>
              <a:off x="3334" y="2273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34" name="Line 46"/>
            <p:cNvSpPr>
              <a:spLocks noChangeShapeType="1"/>
            </p:cNvSpPr>
            <p:nvPr/>
          </p:nvSpPr>
          <p:spPr bwMode="auto">
            <a:xfrm flipV="1">
              <a:off x="2608" y="1842"/>
              <a:ext cx="726" cy="4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35" name="Line 47"/>
            <p:cNvSpPr>
              <a:spLocks noChangeShapeType="1"/>
            </p:cNvSpPr>
            <p:nvPr/>
          </p:nvSpPr>
          <p:spPr bwMode="auto">
            <a:xfrm flipV="1">
              <a:off x="2608" y="2273"/>
              <a:ext cx="72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2736" name="Text Box 48"/>
          <p:cNvSpPr txBox="1">
            <a:spLocks noChangeArrowheads="1"/>
          </p:cNvSpPr>
          <p:nvPr/>
        </p:nvSpPr>
        <p:spPr bwMode="auto">
          <a:xfrm>
            <a:off x="2393950" y="3622675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BV</a:t>
            </a:r>
          </a:p>
        </p:txBody>
      </p:sp>
      <p:sp>
        <p:nvSpPr>
          <p:cNvPr id="242737" name="Text Box 49"/>
          <p:cNvSpPr txBox="1">
            <a:spLocks noChangeArrowheads="1"/>
          </p:cNvSpPr>
          <p:nvPr/>
        </p:nvSpPr>
        <p:spPr bwMode="auto">
          <a:xfrm>
            <a:off x="2393950" y="2682875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BC</a:t>
            </a:r>
          </a:p>
        </p:txBody>
      </p:sp>
      <p:sp>
        <p:nvSpPr>
          <p:cNvPr id="242738" name="Text Box 50"/>
          <p:cNvSpPr txBox="1">
            <a:spLocks noChangeArrowheads="1"/>
          </p:cNvSpPr>
          <p:nvPr/>
        </p:nvSpPr>
        <p:spPr bwMode="auto">
          <a:xfrm>
            <a:off x="4232275" y="3829050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dirty="0"/>
              <a:t>ZCE</a:t>
            </a:r>
          </a:p>
        </p:txBody>
      </p:sp>
      <p:sp>
        <p:nvSpPr>
          <p:cNvPr id="242739" name="Text Box 51"/>
          <p:cNvSpPr txBox="1">
            <a:spLocks noChangeArrowheads="1"/>
          </p:cNvSpPr>
          <p:nvPr/>
        </p:nvSpPr>
        <p:spPr bwMode="auto">
          <a:xfrm>
            <a:off x="2825750" y="3829050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/>
              <a:t>N: </a:t>
            </a:r>
            <a:r>
              <a:rPr lang="fr-FR" altLang="fr-FR" sz="1400" i="1">
                <a:latin typeface="Times New Roman" panose="02020603050405020304" pitchFamily="18" charset="0"/>
              </a:rPr>
              <a:t>N</a:t>
            </a:r>
            <a:r>
              <a:rPr lang="fr-FR" altLang="fr-FR" sz="1400" i="1" baseline="-250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42740" name="Text Box 52"/>
          <p:cNvSpPr txBox="1">
            <a:spLocks noChangeArrowheads="1"/>
          </p:cNvSpPr>
          <p:nvPr/>
        </p:nvSpPr>
        <p:spPr bwMode="auto">
          <a:xfrm>
            <a:off x="5762625" y="3328988"/>
            <a:ext cx="60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/>
              <a:t>P: </a:t>
            </a:r>
            <a:r>
              <a:rPr lang="fr-FR" altLang="fr-FR" sz="1400" i="1">
                <a:latin typeface="Times New Roman" panose="02020603050405020304" pitchFamily="18" charset="0"/>
              </a:rPr>
              <a:t>N</a:t>
            </a:r>
            <a:r>
              <a:rPr lang="fr-FR" altLang="fr-FR" sz="1400" i="1" baseline="-250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42741" name="Line 53"/>
          <p:cNvSpPr>
            <a:spLocks noChangeShapeType="1"/>
          </p:cNvSpPr>
          <p:nvPr/>
        </p:nvSpPr>
        <p:spPr bwMode="auto">
          <a:xfrm>
            <a:off x="5111750" y="2570163"/>
            <a:ext cx="1584325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742" name="Line 54"/>
          <p:cNvSpPr>
            <a:spLocks noChangeShapeType="1"/>
          </p:cNvSpPr>
          <p:nvPr/>
        </p:nvSpPr>
        <p:spPr bwMode="auto">
          <a:xfrm>
            <a:off x="2373313" y="3306763"/>
            <a:ext cx="1584325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743" name="Line 55"/>
          <p:cNvSpPr>
            <a:spLocks noChangeShapeType="1"/>
          </p:cNvSpPr>
          <p:nvPr/>
        </p:nvSpPr>
        <p:spPr bwMode="auto">
          <a:xfrm flipV="1">
            <a:off x="3957638" y="2570163"/>
            <a:ext cx="1154112" cy="728662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744" name="Text Box 56"/>
          <p:cNvSpPr txBox="1">
            <a:spLocks noChangeArrowheads="1"/>
          </p:cNvSpPr>
          <p:nvPr/>
        </p:nvSpPr>
        <p:spPr bwMode="auto">
          <a:xfrm>
            <a:off x="2051050" y="3148013"/>
            <a:ext cx="315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>
                <a:solidFill>
                  <a:srgbClr val="0066FF"/>
                </a:solidFill>
                <a:latin typeface="Times New Roman" panose="02020603050405020304" pitchFamily="18" charset="0"/>
              </a:rPr>
              <a:t>E</a:t>
            </a:r>
            <a:r>
              <a:rPr lang="fr-FR" altLang="fr-FR" i="1" baseline="-25000">
                <a:solidFill>
                  <a:srgbClr val="0066FF"/>
                </a:solidFill>
                <a:latin typeface="Times New Roman" panose="02020603050405020304" pitchFamily="18" charset="0"/>
              </a:rPr>
              <a:t>R</a:t>
            </a:r>
          </a:p>
        </p:txBody>
      </p:sp>
      <p:grpSp>
        <p:nvGrpSpPr>
          <p:cNvPr id="242745" name="Group 57"/>
          <p:cNvGrpSpPr>
            <a:grpSpLocks/>
          </p:cNvGrpSpPr>
          <p:nvPr/>
        </p:nvGrpSpPr>
        <p:grpSpPr bwMode="auto">
          <a:xfrm>
            <a:off x="3309938" y="3406775"/>
            <a:ext cx="1298575" cy="341313"/>
            <a:chOff x="2313" y="2489"/>
            <a:chExt cx="818" cy="215"/>
          </a:xfrm>
        </p:grpSpPr>
        <p:sp>
          <p:nvSpPr>
            <p:cNvPr id="242746" name="Line 58"/>
            <p:cNvSpPr>
              <a:spLocks noChangeShapeType="1"/>
            </p:cNvSpPr>
            <p:nvPr/>
          </p:nvSpPr>
          <p:spPr bwMode="auto">
            <a:xfrm>
              <a:off x="2313" y="2704"/>
              <a:ext cx="42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47" name="Line 59"/>
            <p:cNvSpPr>
              <a:spLocks noChangeShapeType="1"/>
            </p:cNvSpPr>
            <p:nvPr/>
          </p:nvSpPr>
          <p:spPr bwMode="auto">
            <a:xfrm flipV="1">
              <a:off x="2735" y="2489"/>
              <a:ext cx="396" cy="2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2748" name="Group 60"/>
          <p:cNvGrpSpPr>
            <a:grpSpLocks/>
          </p:cNvGrpSpPr>
          <p:nvPr/>
        </p:nvGrpSpPr>
        <p:grpSpPr bwMode="auto">
          <a:xfrm>
            <a:off x="4392613" y="2100263"/>
            <a:ext cx="1298575" cy="341312"/>
            <a:chOff x="2779" y="1865"/>
            <a:chExt cx="818" cy="215"/>
          </a:xfrm>
        </p:grpSpPr>
        <p:sp>
          <p:nvSpPr>
            <p:cNvPr id="242749" name="Line 61"/>
            <p:cNvSpPr>
              <a:spLocks noChangeShapeType="1"/>
            </p:cNvSpPr>
            <p:nvPr/>
          </p:nvSpPr>
          <p:spPr bwMode="auto">
            <a:xfrm>
              <a:off x="3175" y="1865"/>
              <a:ext cx="42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50" name="Line 62"/>
            <p:cNvSpPr>
              <a:spLocks noChangeShapeType="1"/>
            </p:cNvSpPr>
            <p:nvPr/>
          </p:nvSpPr>
          <p:spPr bwMode="auto">
            <a:xfrm flipV="1">
              <a:off x="2779" y="1865"/>
              <a:ext cx="396" cy="2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2751" name="Line 63"/>
          <p:cNvSpPr>
            <a:spLocks noChangeShapeType="1"/>
          </p:cNvSpPr>
          <p:nvPr/>
        </p:nvSpPr>
        <p:spPr bwMode="auto">
          <a:xfrm>
            <a:off x="5111750" y="2390775"/>
            <a:ext cx="15843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752" name="Text Box 64"/>
          <p:cNvSpPr txBox="1">
            <a:spLocks noChangeArrowheads="1"/>
          </p:cNvSpPr>
          <p:nvPr/>
        </p:nvSpPr>
        <p:spPr bwMode="auto">
          <a:xfrm>
            <a:off x="6623050" y="2255838"/>
            <a:ext cx="315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>
                <a:solidFill>
                  <a:srgbClr val="FF00FF"/>
                </a:solidFill>
                <a:latin typeface="Times New Roman" panose="02020603050405020304" pitchFamily="18" charset="0"/>
              </a:rPr>
              <a:t>E</a:t>
            </a:r>
            <a:r>
              <a:rPr lang="fr-FR" altLang="fr-FR" i="1" baseline="-25000">
                <a:solidFill>
                  <a:srgbClr val="FF00FF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42753" name="Line 65"/>
          <p:cNvSpPr>
            <a:spLocks noChangeShapeType="1"/>
          </p:cNvSpPr>
          <p:nvPr/>
        </p:nvSpPr>
        <p:spPr bwMode="auto">
          <a:xfrm>
            <a:off x="5111750" y="2749550"/>
            <a:ext cx="158432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754" name="Text Box 66"/>
          <p:cNvSpPr txBox="1">
            <a:spLocks noChangeArrowheads="1"/>
          </p:cNvSpPr>
          <p:nvPr/>
        </p:nvSpPr>
        <p:spPr bwMode="auto">
          <a:xfrm>
            <a:off x="2051050" y="2903538"/>
            <a:ext cx="315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>
                <a:solidFill>
                  <a:srgbClr val="00CC00"/>
                </a:solidFill>
                <a:latin typeface="Times New Roman" panose="02020603050405020304" pitchFamily="18" charset="0"/>
              </a:rPr>
              <a:t>E</a:t>
            </a:r>
            <a:r>
              <a:rPr lang="fr-FR" altLang="fr-FR" i="1" baseline="-25000">
                <a:solidFill>
                  <a:srgbClr val="00CC00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242755" name="Group 67"/>
          <p:cNvGrpSpPr>
            <a:grpSpLocks/>
          </p:cNvGrpSpPr>
          <p:nvPr/>
        </p:nvGrpSpPr>
        <p:grpSpPr bwMode="auto">
          <a:xfrm>
            <a:off x="6065838" y="2162175"/>
            <a:ext cx="71437" cy="768350"/>
            <a:chOff x="1973" y="2182"/>
            <a:chExt cx="45" cy="484"/>
          </a:xfrm>
        </p:grpSpPr>
        <p:sp>
          <p:nvSpPr>
            <p:cNvPr id="242756" name="Oval 68"/>
            <p:cNvSpPr>
              <a:spLocks noChangeArrowheads="1"/>
            </p:cNvSpPr>
            <p:nvPr/>
          </p:nvSpPr>
          <p:spPr bwMode="auto">
            <a:xfrm>
              <a:off x="1973" y="2182"/>
              <a:ext cx="45" cy="46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57" name="Oval 69"/>
            <p:cNvSpPr>
              <a:spLocks noChangeArrowheads="1"/>
            </p:cNvSpPr>
            <p:nvPr/>
          </p:nvSpPr>
          <p:spPr bwMode="auto">
            <a:xfrm>
              <a:off x="1973" y="2620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58" name="Line 70"/>
            <p:cNvSpPr>
              <a:spLocks noChangeShapeType="1"/>
            </p:cNvSpPr>
            <p:nvPr/>
          </p:nvSpPr>
          <p:spPr bwMode="auto">
            <a:xfrm flipV="1">
              <a:off x="1995" y="2251"/>
              <a:ext cx="0" cy="33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2759" name="Group 71"/>
          <p:cNvGrpSpPr>
            <a:grpSpLocks/>
          </p:cNvGrpSpPr>
          <p:nvPr/>
        </p:nvGrpSpPr>
        <p:grpSpPr bwMode="auto">
          <a:xfrm>
            <a:off x="2789238" y="2894013"/>
            <a:ext cx="71437" cy="768350"/>
            <a:chOff x="1973" y="2182"/>
            <a:chExt cx="45" cy="484"/>
          </a:xfrm>
        </p:grpSpPr>
        <p:sp>
          <p:nvSpPr>
            <p:cNvPr id="242760" name="Oval 72"/>
            <p:cNvSpPr>
              <a:spLocks noChangeArrowheads="1"/>
            </p:cNvSpPr>
            <p:nvPr/>
          </p:nvSpPr>
          <p:spPr bwMode="auto">
            <a:xfrm>
              <a:off x="1973" y="2182"/>
              <a:ext cx="45" cy="46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61" name="Oval 73"/>
            <p:cNvSpPr>
              <a:spLocks noChangeArrowheads="1"/>
            </p:cNvSpPr>
            <p:nvPr/>
          </p:nvSpPr>
          <p:spPr bwMode="auto">
            <a:xfrm>
              <a:off x="1973" y="2620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62" name="Line 74"/>
            <p:cNvSpPr>
              <a:spLocks noChangeShapeType="1"/>
            </p:cNvSpPr>
            <p:nvPr/>
          </p:nvSpPr>
          <p:spPr bwMode="auto">
            <a:xfrm flipV="1">
              <a:off x="1995" y="2251"/>
              <a:ext cx="0" cy="33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2763" name="Group 75"/>
          <p:cNvGrpSpPr>
            <a:grpSpLocks/>
          </p:cNvGrpSpPr>
          <p:nvPr/>
        </p:nvGrpSpPr>
        <p:grpSpPr bwMode="auto">
          <a:xfrm>
            <a:off x="3167063" y="2894013"/>
            <a:ext cx="71437" cy="768350"/>
            <a:chOff x="2109" y="2273"/>
            <a:chExt cx="45" cy="484"/>
          </a:xfrm>
        </p:grpSpPr>
        <p:sp>
          <p:nvSpPr>
            <p:cNvPr id="242764" name="Oval 76"/>
            <p:cNvSpPr>
              <a:spLocks noChangeArrowheads="1"/>
            </p:cNvSpPr>
            <p:nvPr/>
          </p:nvSpPr>
          <p:spPr bwMode="auto">
            <a:xfrm>
              <a:off x="2109" y="2273"/>
              <a:ext cx="45" cy="46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65" name="Oval 77"/>
            <p:cNvSpPr>
              <a:spLocks noChangeArrowheads="1"/>
            </p:cNvSpPr>
            <p:nvPr/>
          </p:nvSpPr>
          <p:spPr bwMode="auto">
            <a:xfrm>
              <a:off x="2109" y="2711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66" name="Line 78"/>
            <p:cNvSpPr>
              <a:spLocks noChangeShapeType="1"/>
            </p:cNvSpPr>
            <p:nvPr/>
          </p:nvSpPr>
          <p:spPr bwMode="auto">
            <a:xfrm flipH="1" flipV="1">
              <a:off x="2131" y="2528"/>
              <a:ext cx="0" cy="18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67" name="Line 79"/>
            <p:cNvSpPr>
              <a:spLocks noChangeShapeType="1"/>
            </p:cNvSpPr>
            <p:nvPr/>
          </p:nvSpPr>
          <p:spPr bwMode="auto">
            <a:xfrm flipH="1" flipV="1">
              <a:off x="2131" y="2319"/>
              <a:ext cx="0" cy="21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2768" name="Group 80"/>
          <p:cNvGrpSpPr>
            <a:grpSpLocks/>
          </p:cNvGrpSpPr>
          <p:nvPr/>
        </p:nvGrpSpPr>
        <p:grpSpPr bwMode="auto">
          <a:xfrm>
            <a:off x="5691188" y="2159000"/>
            <a:ext cx="71437" cy="768350"/>
            <a:chOff x="2109" y="2273"/>
            <a:chExt cx="45" cy="484"/>
          </a:xfrm>
        </p:grpSpPr>
        <p:sp>
          <p:nvSpPr>
            <p:cNvPr id="242769" name="Oval 81"/>
            <p:cNvSpPr>
              <a:spLocks noChangeArrowheads="1"/>
            </p:cNvSpPr>
            <p:nvPr/>
          </p:nvSpPr>
          <p:spPr bwMode="auto">
            <a:xfrm>
              <a:off x="2109" y="2273"/>
              <a:ext cx="45" cy="46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70" name="Oval 82"/>
            <p:cNvSpPr>
              <a:spLocks noChangeArrowheads="1"/>
            </p:cNvSpPr>
            <p:nvPr/>
          </p:nvSpPr>
          <p:spPr bwMode="auto">
            <a:xfrm>
              <a:off x="2109" y="2711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71" name="Line 83"/>
            <p:cNvSpPr>
              <a:spLocks noChangeShapeType="1"/>
            </p:cNvSpPr>
            <p:nvPr/>
          </p:nvSpPr>
          <p:spPr bwMode="auto">
            <a:xfrm flipH="1" flipV="1">
              <a:off x="2131" y="2528"/>
              <a:ext cx="0" cy="18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72" name="Line 84"/>
            <p:cNvSpPr>
              <a:spLocks noChangeShapeType="1"/>
            </p:cNvSpPr>
            <p:nvPr/>
          </p:nvSpPr>
          <p:spPr bwMode="auto">
            <a:xfrm flipH="1" flipV="1">
              <a:off x="2131" y="2319"/>
              <a:ext cx="0" cy="21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2773" name="Group 85"/>
          <p:cNvGrpSpPr>
            <a:grpSpLocks/>
          </p:cNvGrpSpPr>
          <p:nvPr/>
        </p:nvGrpSpPr>
        <p:grpSpPr bwMode="auto">
          <a:xfrm>
            <a:off x="4498975" y="2538413"/>
            <a:ext cx="71438" cy="768350"/>
            <a:chOff x="2109" y="2273"/>
            <a:chExt cx="45" cy="484"/>
          </a:xfrm>
        </p:grpSpPr>
        <p:sp>
          <p:nvSpPr>
            <p:cNvPr id="242774" name="Oval 86"/>
            <p:cNvSpPr>
              <a:spLocks noChangeArrowheads="1"/>
            </p:cNvSpPr>
            <p:nvPr/>
          </p:nvSpPr>
          <p:spPr bwMode="auto">
            <a:xfrm>
              <a:off x="2109" y="2273"/>
              <a:ext cx="45" cy="46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75" name="Oval 87"/>
            <p:cNvSpPr>
              <a:spLocks noChangeArrowheads="1"/>
            </p:cNvSpPr>
            <p:nvPr/>
          </p:nvSpPr>
          <p:spPr bwMode="auto">
            <a:xfrm>
              <a:off x="2109" y="2711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76" name="Line 88"/>
            <p:cNvSpPr>
              <a:spLocks noChangeShapeType="1"/>
            </p:cNvSpPr>
            <p:nvPr/>
          </p:nvSpPr>
          <p:spPr bwMode="auto">
            <a:xfrm flipH="1" flipV="1">
              <a:off x="2131" y="2528"/>
              <a:ext cx="0" cy="18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77" name="Line 89"/>
            <p:cNvSpPr>
              <a:spLocks noChangeShapeType="1"/>
            </p:cNvSpPr>
            <p:nvPr/>
          </p:nvSpPr>
          <p:spPr bwMode="auto">
            <a:xfrm flipH="1" flipV="1">
              <a:off x="2131" y="2319"/>
              <a:ext cx="0" cy="21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2778" name="Group 90"/>
          <p:cNvGrpSpPr>
            <a:grpSpLocks/>
          </p:cNvGrpSpPr>
          <p:nvPr/>
        </p:nvGrpSpPr>
        <p:grpSpPr bwMode="auto">
          <a:xfrm>
            <a:off x="6299200" y="2162175"/>
            <a:ext cx="71438" cy="768350"/>
            <a:chOff x="4082" y="1812"/>
            <a:chExt cx="45" cy="484"/>
          </a:xfrm>
        </p:grpSpPr>
        <p:sp>
          <p:nvSpPr>
            <p:cNvPr id="242779" name="Oval 91"/>
            <p:cNvSpPr>
              <a:spLocks noChangeArrowheads="1"/>
            </p:cNvSpPr>
            <p:nvPr/>
          </p:nvSpPr>
          <p:spPr bwMode="auto">
            <a:xfrm>
              <a:off x="4082" y="1812"/>
              <a:ext cx="45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80" name="Oval 92"/>
            <p:cNvSpPr>
              <a:spLocks noChangeArrowheads="1"/>
            </p:cNvSpPr>
            <p:nvPr/>
          </p:nvSpPr>
          <p:spPr bwMode="auto">
            <a:xfrm>
              <a:off x="4082" y="2250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81" name="Line 93"/>
            <p:cNvSpPr>
              <a:spLocks noChangeShapeType="1"/>
            </p:cNvSpPr>
            <p:nvPr/>
          </p:nvSpPr>
          <p:spPr bwMode="auto">
            <a:xfrm flipV="1">
              <a:off x="4104" y="1956"/>
              <a:ext cx="0" cy="25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82" name="Line 94"/>
            <p:cNvSpPr>
              <a:spLocks noChangeShapeType="1"/>
            </p:cNvSpPr>
            <p:nvPr/>
          </p:nvSpPr>
          <p:spPr bwMode="auto">
            <a:xfrm flipV="1">
              <a:off x="4104" y="1842"/>
              <a:ext cx="1" cy="11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2783" name="Text Box 95"/>
          <p:cNvSpPr txBox="1">
            <a:spLocks noChangeArrowheads="1"/>
          </p:cNvSpPr>
          <p:nvPr/>
        </p:nvSpPr>
        <p:spPr bwMode="auto">
          <a:xfrm>
            <a:off x="7258492" y="2309813"/>
            <a:ext cx="12238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 err="1">
                <a:solidFill>
                  <a:srgbClr val="FF00FF"/>
                </a:solidFill>
              </a:rPr>
              <a:t>VHg</a:t>
            </a:r>
            <a:r>
              <a:rPr lang="fr-FR" altLang="fr-FR" sz="1200" dirty="0">
                <a:solidFill>
                  <a:srgbClr val="FF00FF"/>
                </a:solidFill>
              </a:rPr>
              <a:t> </a:t>
            </a:r>
            <a:br>
              <a:rPr lang="fr-FR" altLang="fr-FR" sz="1200" dirty="0">
                <a:solidFill>
                  <a:srgbClr val="FF00FF"/>
                </a:solidFill>
              </a:rPr>
            </a:br>
            <a:r>
              <a:rPr lang="fr-FR" altLang="fr-FR" sz="1200" dirty="0">
                <a:solidFill>
                  <a:srgbClr val="FF00FF"/>
                </a:solidFill>
              </a:rPr>
              <a:t>MCT </a:t>
            </a:r>
            <a:r>
              <a:rPr lang="fr-FR" altLang="fr-FR" sz="1200" dirty="0" err="1">
                <a:solidFill>
                  <a:srgbClr val="FF00FF"/>
                </a:solidFill>
              </a:rPr>
              <a:t>specificity</a:t>
            </a:r>
            <a:endParaRPr lang="fr-FR" altLang="fr-FR" sz="1200" dirty="0">
              <a:solidFill>
                <a:srgbClr val="FF00FF"/>
              </a:solidFill>
            </a:endParaRPr>
          </a:p>
          <a:p>
            <a:r>
              <a:rPr lang="fr-FR" altLang="fr-FR" sz="1200" dirty="0">
                <a:solidFill>
                  <a:srgbClr val="FF00FF"/>
                </a:solidFill>
              </a:rPr>
              <a:t>SRH on E</a:t>
            </a:r>
            <a:r>
              <a:rPr lang="fr-FR" altLang="fr-FR" sz="1200" baseline="-25000" dirty="0">
                <a:solidFill>
                  <a:srgbClr val="FF00FF"/>
                </a:solidFill>
              </a:rPr>
              <a:t>V</a:t>
            </a:r>
          </a:p>
        </p:txBody>
      </p:sp>
      <p:graphicFrame>
        <p:nvGraphicFramePr>
          <p:cNvPr id="242784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320998"/>
              </p:ext>
            </p:extLst>
          </p:nvPr>
        </p:nvGraphicFramePr>
        <p:xfrm>
          <a:off x="7289800" y="777875"/>
          <a:ext cx="16970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" name="Équation" r:id="rId6" imgW="1130040" imgH="469800" progId="Equation.3">
                  <p:embed/>
                </p:oleObj>
              </mc:Choice>
              <mc:Fallback>
                <p:oleObj name="Équation" r:id="rId6" imgW="1130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777875"/>
                        <a:ext cx="16970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85" name="Object 97"/>
          <p:cNvGraphicFramePr>
            <a:graphicFrameLocks noChangeAspect="1"/>
          </p:cNvGraphicFramePr>
          <p:nvPr>
            <p:extLst/>
          </p:nvPr>
        </p:nvGraphicFramePr>
        <p:xfrm>
          <a:off x="7507288" y="1493836"/>
          <a:ext cx="14509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" name="Equation" r:id="rId8" imgW="1447560" imgH="469800" progId="Equation.3">
                  <p:embed/>
                </p:oleObj>
              </mc:Choice>
              <mc:Fallback>
                <p:oleObj name="Equation" r:id="rId8" imgW="1447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288" y="1493836"/>
                        <a:ext cx="14509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86" name="Object 98"/>
          <p:cNvGraphicFramePr>
            <a:graphicFrameLocks noChangeAspect="1"/>
          </p:cNvGraphicFramePr>
          <p:nvPr>
            <p:extLst/>
          </p:nvPr>
        </p:nvGraphicFramePr>
        <p:xfrm>
          <a:off x="3768726" y="1433513"/>
          <a:ext cx="1809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1" name="Equation" r:id="rId10" imgW="1206360" imgH="431640" progId="Equation.3">
                  <p:embed/>
                </p:oleObj>
              </mc:Choice>
              <mc:Fallback>
                <p:oleObj name="Equation" r:id="rId10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6" y="1433513"/>
                        <a:ext cx="180975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87" name="Object 99"/>
          <p:cNvGraphicFramePr>
            <a:graphicFrameLocks noChangeAspect="1"/>
          </p:cNvGraphicFramePr>
          <p:nvPr>
            <p:extLst/>
          </p:nvPr>
        </p:nvGraphicFramePr>
        <p:xfrm>
          <a:off x="7546976" y="2071686"/>
          <a:ext cx="698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2" name="Equation" r:id="rId12" imgW="698400" imgH="241200" progId="Equation.3">
                  <p:embed/>
                </p:oleObj>
              </mc:Choice>
              <mc:Fallback>
                <p:oleObj name="Equation" r:id="rId12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6" y="2071686"/>
                        <a:ext cx="698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94" name="Object 106"/>
          <p:cNvGraphicFramePr>
            <a:graphicFrameLocks noChangeAspect="1"/>
          </p:cNvGraphicFramePr>
          <p:nvPr/>
        </p:nvGraphicFramePr>
        <p:xfrm>
          <a:off x="3724275" y="4543425"/>
          <a:ext cx="21844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3" name="Equation" r:id="rId14" imgW="1104900" imgH="482600" progId="Equation.3">
                  <p:embed/>
                </p:oleObj>
              </mc:Choice>
              <mc:Fallback>
                <p:oleObj name="Equation" r:id="rId14" imgW="1104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4543425"/>
                        <a:ext cx="2184400" cy="960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95" name="Oval 107"/>
          <p:cNvSpPr>
            <a:spLocks noChangeArrowheads="1"/>
          </p:cNvSpPr>
          <p:nvPr/>
        </p:nvSpPr>
        <p:spPr bwMode="auto">
          <a:xfrm>
            <a:off x="8093075" y="796925"/>
            <a:ext cx="400050" cy="333375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96" name="Oval 108"/>
          <p:cNvSpPr>
            <a:spLocks noChangeArrowheads="1"/>
          </p:cNvSpPr>
          <p:nvPr/>
        </p:nvSpPr>
        <p:spPr bwMode="auto">
          <a:xfrm>
            <a:off x="4673601" y="1473200"/>
            <a:ext cx="295275" cy="266700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97" name="Line 109"/>
          <p:cNvSpPr>
            <a:spLocks noChangeShapeType="1"/>
          </p:cNvSpPr>
          <p:nvPr/>
        </p:nvSpPr>
        <p:spPr bwMode="auto">
          <a:xfrm flipV="1">
            <a:off x="5616575" y="1146174"/>
            <a:ext cx="2409825" cy="33845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798" name="Line 110"/>
          <p:cNvSpPr>
            <a:spLocks noChangeShapeType="1"/>
          </p:cNvSpPr>
          <p:nvPr/>
        </p:nvSpPr>
        <p:spPr bwMode="auto">
          <a:xfrm flipH="1" flipV="1">
            <a:off x="4949121" y="1841854"/>
            <a:ext cx="379412" cy="2668587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6" name="Groupe 105"/>
          <p:cNvGrpSpPr/>
          <p:nvPr/>
        </p:nvGrpSpPr>
        <p:grpSpPr>
          <a:xfrm>
            <a:off x="271568" y="3381308"/>
            <a:ext cx="2241505" cy="2894918"/>
            <a:chOff x="244520" y="1034484"/>
            <a:chExt cx="2241505" cy="2894918"/>
          </a:xfrm>
        </p:grpSpPr>
        <p:sp>
          <p:nvSpPr>
            <p:cNvPr id="107" name="Corde 106"/>
            <p:cNvSpPr/>
            <p:nvPr/>
          </p:nvSpPr>
          <p:spPr bwMode="auto">
            <a:xfrm rot="5400000">
              <a:off x="591741" y="1033293"/>
              <a:ext cx="1616868" cy="1619250"/>
            </a:xfrm>
            <a:prstGeom prst="chord">
              <a:avLst>
                <a:gd name="adj1" fmla="val 4073085"/>
                <a:gd name="adj2" fmla="val 175002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288925" y="2362201"/>
              <a:ext cx="2197100" cy="649287"/>
            </a:xfrm>
            <a:prstGeom prst="rect">
              <a:avLst/>
            </a:prstGeom>
            <a:solidFill>
              <a:srgbClr val="0286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Rectangle 10"/>
            <p:cNvSpPr>
              <a:spLocks noChangeArrowheads="1"/>
            </p:cNvSpPr>
            <p:nvPr/>
          </p:nvSpPr>
          <p:spPr bwMode="auto">
            <a:xfrm>
              <a:off x="288925" y="3011488"/>
              <a:ext cx="2197100" cy="738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0" name="Group 17"/>
            <p:cNvGrpSpPr>
              <a:grpSpLocks/>
            </p:cNvGrpSpPr>
            <p:nvPr/>
          </p:nvGrpSpPr>
          <p:grpSpPr bwMode="auto">
            <a:xfrm>
              <a:off x="489709" y="3026115"/>
              <a:ext cx="300037" cy="903287"/>
              <a:chOff x="852" y="2764"/>
              <a:chExt cx="128" cy="281"/>
            </a:xfrm>
          </p:grpSpPr>
          <p:sp>
            <p:nvSpPr>
              <p:cNvPr id="121" name="Line 18"/>
              <p:cNvSpPr>
                <a:spLocks noChangeShapeType="1"/>
              </p:cNvSpPr>
              <p:nvPr/>
            </p:nvSpPr>
            <p:spPr bwMode="auto">
              <a:xfrm flipV="1">
                <a:off x="912" y="2764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19"/>
              <p:cNvSpPr>
                <a:spLocks/>
              </p:cNvSpPr>
              <p:nvPr/>
            </p:nvSpPr>
            <p:spPr bwMode="auto">
              <a:xfrm>
                <a:off x="852" y="2844"/>
                <a:ext cx="128" cy="201"/>
              </a:xfrm>
              <a:custGeom>
                <a:avLst/>
                <a:gdLst>
                  <a:gd name="T0" fmla="*/ 9 w 205"/>
                  <a:gd name="T1" fmla="*/ 0 h 378"/>
                  <a:gd name="T2" fmla="*/ 18 w 205"/>
                  <a:gd name="T3" fmla="*/ 2 h 378"/>
                  <a:gd name="T4" fmla="*/ 0 w 205"/>
                  <a:gd name="T5" fmla="*/ 4 h 378"/>
                  <a:gd name="T6" fmla="*/ 18 w 205"/>
                  <a:gd name="T7" fmla="*/ 6 h 378"/>
                  <a:gd name="T8" fmla="*/ 0 w 205"/>
                  <a:gd name="T9" fmla="*/ 8 h 378"/>
                  <a:gd name="T10" fmla="*/ 18 w 205"/>
                  <a:gd name="T11" fmla="*/ 10 h 378"/>
                  <a:gd name="T12" fmla="*/ 0 w 205"/>
                  <a:gd name="T13" fmla="*/ 12 h 378"/>
                  <a:gd name="T14" fmla="*/ 18 w 205"/>
                  <a:gd name="T15" fmla="*/ 14 h 378"/>
                  <a:gd name="T16" fmla="*/ 0 w 205"/>
                  <a:gd name="T17" fmla="*/ 16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" h="378">
                    <a:moveTo>
                      <a:pt x="96" y="0"/>
                    </a:moveTo>
                    <a:cubicBezTo>
                      <a:pt x="111" y="8"/>
                      <a:pt x="205" y="27"/>
                      <a:pt x="189" y="42"/>
                    </a:cubicBezTo>
                    <a:cubicBezTo>
                      <a:pt x="173" y="57"/>
                      <a:pt x="0" y="74"/>
                      <a:pt x="0" y="90"/>
                    </a:cubicBezTo>
                    <a:cubicBezTo>
                      <a:pt x="0" y="106"/>
                      <a:pt x="189" y="122"/>
                      <a:pt x="189" y="138"/>
                    </a:cubicBezTo>
                    <a:cubicBezTo>
                      <a:pt x="189" y="154"/>
                      <a:pt x="0" y="170"/>
                      <a:pt x="0" y="186"/>
                    </a:cubicBezTo>
                    <a:cubicBezTo>
                      <a:pt x="0" y="202"/>
                      <a:pt x="189" y="218"/>
                      <a:pt x="189" y="234"/>
                    </a:cubicBezTo>
                    <a:cubicBezTo>
                      <a:pt x="189" y="250"/>
                      <a:pt x="0" y="266"/>
                      <a:pt x="0" y="282"/>
                    </a:cubicBezTo>
                    <a:cubicBezTo>
                      <a:pt x="0" y="298"/>
                      <a:pt x="189" y="314"/>
                      <a:pt x="189" y="330"/>
                    </a:cubicBezTo>
                    <a:cubicBezTo>
                      <a:pt x="189" y="346"/>
                      <a:pt x="94" y="362"/>
                      <a:pt x="0" y="378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1" name="Text Box 25"/>
            <p:cNvSpPr txBox="1">
              <a:spLocks noChangeArrowheads="1"/>
            </p:cNvSpPr>
            <p:nvPr/>
          </p:nvSpPr>
          <p:spPr bwMode="auto">
            <a:xfrm>
              <a:off x="244520" y="2543969"/>
              <a:ext cx="50045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200" b="1" dirty="0" err="1">
                  <a:latin typeface="Arial" pitchFamily="34" charset="0"/>
                </a:rPr>
                <a:t>P</a:t>
              </a:r>
              <a:r>
                <a:rPr lang="fr-FR" sz="1200" b="1" baseline="-25000" dirty="0" err="1">
                  <a:latin typeface="Arial" pitchFamily="34" charset="0"/>
                </a:rPr>
                <a:t>VHg</a:t>
              </a:r>
              <a:endParaRPr lang="fr-FR" sz="1200" b="1" baseline="30000" dirty="0">
                <a:latin typeface="Arial" pitchFamily="34" charset="0"/>
              </a:endParaRPr>
            </a:p>
          </p:txBody>
        </p:sp>
        <p:grpSp>
          <p:nvGrpSpPr>
            <p:cNvPr id="112" name="Group 21"/>
            <p:cNvGrpSpPr>
              <a:grpSpLocks/>
            </p:cNvGrpSpPr>
            <p:nvPr/>
          </p:nvGrpSpPr>
          <p:grpSpPr bwMode="auto">
            <a:xfrm>
              <a:off x="288925" y="2362201"/>
              <a:ext cx="2197100" cy="649287"/>
              <a:chOff x="1339" y="1026"/>
              <a:chExt cx="1384" cy="409"/>
            </a:xfrm>
          </p:grpSpPr>
          <p:sp>
            <p:nvSpPr>
              <p:cNvPr id="119" name="Rectangle 9"/>
              <p:cNvSpPr>
                <a:spLocks noChangeArrowheads="1"/>
              </p:cNvSpPr>
              <p:nvPr/>
            </p:nvSpPr>
            <p:spPr bwMode="auto">
              <a:xfrm>
                <a:off x="1339" y="1026"/>
                <a:ext cx="1384" cy="6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0286F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" name="Rectangle 9"/>
              <p:cNvSpPr>
                <a:spLocks noChangeArrowheads="1"/>
              </p:cNvSpPr>
              <p:nvPr/>
            </p:nvSpPr>
            <p:spPr bwMode="auto">
              <a:xfrm>
                <a:off x="1339" y="1026"/>
                <a:ext cx="1384" cy="4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3" name="AutoShape 11"/>
            <p:cNvSpPr>
              <a:spLocks noChangeArrowheads="1"/>
            </p:cNvSpPr>
            <p:nvPr/>
          </p:nvSpPr>
          <p:spPr bwMode="auto">
            <a:xfrm>
              <a:off x="776883" y="2182813"/>
              <a:ext cx="1221185" cy="39211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AutoShape 11"/>
            <p:cNvSpPr>
              <a:spLocks noChangeArrowheads="1"/>
            </p:cNvSpPr>
            <p:nvPr/>
          </p:nvSpPr>
          <p:spPr bwMode="auto">
            <a:xfrm>
              <a:off x="884238" y="2254251"/>
              <a:ext cx="1006475" cy="215900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Rectangle 12"/>
            <p:cNvSpPr>
              <a:spLocks noChangeArrowheads="1"/>
            </p:cNvSpPr>
            <p:nvPr/>
          </p:nvSpPr>
          <p:spPr bwMode="auto">
            <a:xfrm>
              <a:off x="288925" y="2254251"/>
              <a:ext cx="2197100" cy="1079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547390" y="2146301"/>
              <a:ext cx="1680171" cy="252412"/>
            </a:xfrm>
            <a:custGeom>
              <a:avLst/>
              <a:gdLst>
                <a:gd name="T0" fmla="*/ 0 w 680"/>
                <a:gd name="T1" fmla="*/ 2147483647 h 159"/>
                <a:gd name="T2" fmla="*/ 2147483647 w 680"/>
                <a:gd name="T3" fmla="*/ 2147483647 h 159"/>
                <a:gd name="T4" fmla="*/ 2147483647 w 680"/>
                <a:gd name="T5" fmla="*/ 2147483647 h 159"/>
                <a:gd name="T6" fmla="*/ 2147483647 w 680"/>
                <a:gd name="T7" fmla="*/ 2147483647 h 159"/>
                <a:gd name="T8" fmla="*/ 2147483647 w 680"/>
                <a:gd name="T9" fmla="*/ 2147483647 h 159"/>
                <a:gd name="T10" fmla="*/ 2147483647 w 680"/>
                <a:gd name="T11" fmla="*/ 2147483647 h 159"/>
                <a:gd name="T12" fmla="*/ 2147483647 w 680"/>
                <a:gd name="T13" fmla="*/ 0 h 159"/>
                <a:gd name="T14" fmla="*/ 2147483647 w 680"/>
                <a:gd name="T15" fmla="*/ 2147483647 h 159"/>
                <a:gd name="T16" fmla="*/ 0 w 680"/>
                <a:gd name="T17" fmla="*/ 2147483647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159">
                  <a:moveTo>
                    <a:pt x="0" y="68"/>
                  </a:moveTo>
                  <a:lnTo>
                    <a:pt x="272" y="68"/>
                  </a:lnTo>
                  <a:lnTo>
                    <a:pt x="295" y="159"/>
                  </a:lnTo>
                  <a:lnTo>
                    <a:pt x="408" y="159"/>
                  </a:lnTo>
                  <a:lnTo>
                    <a:pt x="431" y="68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23" y="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Text Box 25"/>
            <p:cNvSpPr txBox="1">
              <a:spLocks noChangeArrowheads="1"/>
            </p:cNvSpPr>
            <p:nvPr/>
          </p:nvSpPr>
          <p:spPr bwMode="auto">
            <a:xfrm>
              <a:off x="288925" y="2743075"/>
              <a:ext cx="5180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200" b="1" dirty="0">
                  <a:latin typeface="Arial" pitchFamily="34" charset="0"/>
                </a:rPr>
                <a:t>CMT</a:t>
              </a:r>
              <a:endParaRPr lang="fr-FR" sz="1200" b="1" baseline="30000" dirty="0">
                <a:latin typeface="Arial" pitchFamily="34" charset="0"/>
              </a:endParaRPr>
            </a:p>
          </p:txBody>
        </p:sp>
        <p:sp>
          <p:nvSpPr>
            <p:cNvPr id="118" name="Text Box 27"/>
            <p:cNvSpPr txBox="1">
              <a:spLocks noChangeArrowheads="1"/>
            </p:cNvSpPr>
            <p:nvPr/>
          </p:nvSpPr>
          <p:spPr bwMode="auto">
            <a:xfrm>
              <a:off x="1029580" y="1284288"/>
              <a:ext cx="8515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400" dirty="0">
                  <a:latin typeface="Arial" pitchFamily="34" charset="0"/>
                </a:rPr>
                <a:t>In </a:t>
              </a:r>
              <a:r>
                <a:rPr lang="fr-FR" sz="1400" dirty="0" err="1">
                  <a:latin typeface="Arial" pitchFamily="34" charset="0"/>
                </a:rPr>
                <a:t>Bump</a:t>
              </a:r>
              <a:endParaRPr lang="fr-FR" sz="1400" dirty="0">
                <a:latin typeface="Arial" pitchFamily="34" charset="0"/>
              </a:endParaRPr>
            </a:p>
          </p:txBody>
        </p:sp>
      </p:grpSp>
      <p:grpSp>
        <p:nvGrpSpPr>
          <p:cNvPr id="123" name="Groupe 122"/>
          <p:cNvGrpSpPr/>
          <p:nvPr/>
        </p:nvGrpSpPr>
        <p:grpSpPr>
          <a:xfrm>
            <a:off x="6655696" y="3365246"/>
            <a:ext cx="2197100" cy="2910980"/>
            <a:chOff x="288925" y="1034484"/>
            <a:chExt cx="2197100" cy="2910980"/>
          </a:xfrm>
        </p:grpSpPr>
        <p:sp>
          <p:nvSpPr>
            <p:cNvPr id="124" name="Corde 123"/>
            <p:cNvSpPr/>
            <p:nvPr/>
          </p:nvSpPr>
          <p:spPr bwMode="auto">
            <a:xfrm rot="5400000">
              <a:off x="591741" y="1033293"/>
              <a:ext cx="1616868" cy="1619250"/>
            </a:xfrm>
            <a:prstGeom prst="chord">
              <a:avLst>
                <a:gd name="adj1" fmla="val 4073085"/>
                <a:gd name="adj2" fmla="val 175002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288925" y="2362201"/>
              <a:ext cx="2197100" cy="64928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Rectangle 10"/>
            <p:cNvSpPr>
              <a:spLocks noChangeArrowheads="1"/>
            </p:cNvSpPr>
            <p:nvPr/>
          </p:nvSpPr>
          <p:spPr bwMode="auto">
            <a:xfrm>
              <a:off x="288925" y="3011488"/>
              <a:ext cx="2197100" cy="8252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7" name="Group 17"/>
            <p:cNvGrpSpPr>
              <a:grpSpLocks/>
            </p:cNvGrpSpPr>
            <p:nvPr/>
          </p:nvGrpSpPr>
          <p:grpSpPr bwMode="auto">
            <a:xfrm>
              <a:off x="2137568" y="3042178"/>
              <a:ext cx="300037" cy="903286"/>
              <a:chOff x="1555" y="2769"/>
              <a:chExt cx="128" cy="281"/>
            </a:xfrm>
          </p:grpSpPr>
          <p:sp>
            <p:nvSpPr>
              <p:cNvPr id="137" name="Line 18"/>
              <p:cNvSpPr>
                <a:spLocks noChangeShapeType="1"/>
              </p:cNvSpPr>
              <p:nvPr/>
            </p:nvSpPr>
            <p:spPr bwMode="auto">
              <a:xfrm flipV="1">
                <a:off x="1615" y="2769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9"/>
              <p:cNvSpPr>
                <a:spLocks/>
              </p:cNvSpPr>
              <p:nvPr/>
            </p:nvSpPr>
            <p:spPr bwMode="auto">
              <a:xfrm>
                <a:off x="1555" y="2849"/>
                <a:ext cx="128" cy="201"/>
              </a:xfrm>
              <a:custGeom>
                <a:avLst/>
                <a:gdLst>
                  <a:gd name="T0" fmla="*/ 9 w 205"/>
                  <a:gd name="T1" fmla="*/ 0 h 378"/>
                  <a:gd name="T2" fmla="*/ 18 w 205"/>
                  <a:gd name="T3" fmla="*/ 2 h 378"/>
                  <a:gd name="T4" fmla="*/ 0 w 205"/>
                  <a:gd name="T5" fmla="*/ 4 h 378"/>
                  <a:gd name="T6" fmla="*/ 18 w 205"/>
                  <a:gd name="T7" fmla="*/ 6 h 378"/>
                  <a:gd name="T8" fmla="*/ 0 w 205"/>
                  <a:gd name="T9" fmla="*/ 8 h 378"/>
                  <a:gd name="T10" fmla="*/ 18 w 205"/>
                  <a:gd name="T11" fmla="*/ 10 h 378"/>
                  <a:gd name="T12" fmla="*/ 0 w 205"/>
                  <a:gd name="T13" fmla="*/ 12 h 378"/>
                  <a:gd name="T14" fmla="*/ 18 w 205"/>
                  <a:gd name="T15" fmla="*/ 14 h 378"/>
                  <a:gd name="T16" fmla="*/ 0 w 205"/>
                  <a:gd name="T17" fmla="*/ 16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" h="378">
                    <a:moveTo>
                      <a:pt x="96" y="0"/>
                    </a:moveTo>
                    <a:cubicBezTo>
                      <a:pt x="111" y="8"/>
                      <a:pt x="205" y="27"/>
                      <a:pt x="189" y="42"/>
                    </a:cubicBezTo>
                    <a:cubicBezTo>
                      <a:pt x="173" y="57"/>
                      <a:pt x="0" y="74"/>
                      <a:pt x="0" y="90"/>
                    </a:cubicBezTo>
                    <a:cubicBezTo>
                      <a:pt x="0" y="106"/>
                      <a:pt x="189" y="122"/>
                      <a:pt x="189" y="138"/>
                    </a:cubicBezTo>
                    <a:cubicBezTo>
                      <a:pt x="189" y="154"/>
                      <a:pt x="0" y="170"/>
                      <a:pt x="0" y="186"/>
                    </a:cubicBezTo>
                    <a:cubicBezTo>
                      <a:pt x="0" y="202"/>
                      <a:pt x="189" y="218"/>
                      <a:pt x="189" y="234"/>
                    </a:cubicBezTo>
                    <a:cubicBezTo>
                      <a:pt x="189" y="250"/>
                      <a:pt x="0" y="266"/>
                      <a:pt x="0" y="282"/>
                    </a:cubicBezTo>
                    <a:cubicBezTo>
                      <a:pt x="0" y="298"/>
                      <a:pt x="189" y="314"/>
                      <a:pt x="189" y="330"/>
                    </a:cubicBezTo>
                    <a:cubicBezTo>
                      <a:pt x="189" y="346"/>
                      <a:pt x="94" y="362"/>
                      <a:pt x="0" y="378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8" name="Text Box 25"/>
            <p:cNvSpPr txBox="1">
              <a:spLocks noChangeArrowheads="1"/>
            </p:cNvSpPr>
            <p:nvPr/>
          </p:nvSpPr>
          <p:spPr bwMode="auto">
            <a:xfrm>
              <a:off x="317566" y="2751777"/>
              <a:ext cx="3866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200" b="1" dirty="0" err="1">
                  <a:latin typeface="Arial" pitchFamily="34" charset="0"/>
                </a:rPr>
                <a:t>N</a:t>
              </a:r>
              <a:r>
                <a:rPr lang="fr-FR" sz="1200" b="1" baseline="-25000" dirty="0" err="1">
                  <a:latin typeface="Arial" pitchFamily="34" charset="0"/>
                </a:rPr>
                <a:t>In</a:t>
              </a:r>
              <a:endParaRPr lang="fr-FR" sz="1200" b="1" baseline="30000" dirty="0">
                <a:latin typeface="Arial" pitchFamily="34" charset="0"/>
              </a:endParaRPr>
            </a:p>
          </p:txBody>
        </p:sp>
        <p:grpSp>
          <p:nvGrpSpPr>
            <p:cNvPr id="129" name="Group 21"/>
            <p:cNvGrpSpPr>
              <a:grpSpLocks/>
            </p:cNvGrpSpPr>
            <p:nvPr/>
          </p:nvGrpSpPr>
          <p:grpSpPr bwMode="auto">
            <a:xfrm>
              <a:off x="288925" y="2362201"/>
              <a:ext cx="2197100" cy="649287"/>
              <a:chOff x="1339" y="1026"/>
              <a:chExt cx="1384" cy="409"/>
            </a:xfrm>
          </p:grpSpPr>
          <p:sp>
            <p:nvSpPr>
              <p:cNvPr id="135" name="Rectangle 9"/>
              <p:cNvSpPr>
                <a:spLocks noChangeArrowheads="1"/>
              </p:cNvSpPr>
              <p:nvPr/>
            </p:nvSpPr>
            <p:spPr bwMode="auto">
              <a:xfrm>
                <a:off x="1339" y="1026"/>
                <a:ext cx="1384" cy="68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6" name="Rectangle 9"/>
              <p:cNvSpPr>
                <a:spLocks noChangeArrowheads="1"/>
              </p:cNvSpPr>
              <p:nvPr/>
            </p:nvSpPr>
            <p:spPr bwMode="auto">
              <a:xfrm>
                <a:off x="1339" y="1026"/>
                <a:ext cx="1384" cy="4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30" name="AutoShape 11"/>
            <p:cNvSpPr>
              <a:spLocks noChangeArrowheads="1"/>
            </p:cNvSpPr>
            <p:nvPr/>
          </p:nvSpPr>
          <p:spPr bwMode="auto">
            <a:xfrm>
              <a:off x="776883" y="2182813"/>
              <a:ext cx="1221185" cy="39211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utoShape 11"/>
            <p:cNvSpPr>
              <a:spLocks noChangeArrowheads="1"/>
            </p:cNvSpPr>
            <p:nvPr/>
          </p:nvSpPr>
          <p:spPr bwMode="auto">
            <a:xfrm>
              <a:off x="884238" y="2254251"/>
              <a:ext cx="1006475" cy="215900"/>
            </a:xfrm>
            <a:prstGeom prst="roundRect">
              <a:avLst>
                <a:gd name="adj" fmla="val 50000"/>
              </a:avLst>
            </a:prstGeom>
            <a:solidFill>
              <a:srgbClr val="0286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Rectangle 12"/>
            <p:cNvSpPr>
              <a:spLocks noChangeArrowheads="1"/>
            </p:cNvSpPr>
            <p:nvPr/>
          </p:nvSpPr>
          <p:spPr bwMode="auto">
            <a:xfrm>
              <a:off x="288925" y="2254251"/>
              <a:ext cx="2197100" cy="1079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Freeform 13"/>
            <p:cNvSpPr>
              <a:spLocks/>
            </p:cNvSpPr>
            <p:nvPr/>
          </p:nvSpPr>
          <p:spPr bwMode="auto">
            <a:xfrm>
              <a:off x="547390" y="2146301"/>
              <a:ext cx="1680171" cy="252412"/>
            </a:xfrm>
            <a:custGeom>
              <a:avLst/>
              <a:gdLst>
                <a:gd name="T0" fmla="*/ 0 w 680"/>
                <a:gd name="T1" fmla="*/ 2147483647 h 159"/>
                <a:gd name="T2" fmla="*/ 2147483647 w 680"/>
                <a:gd name="T3" fmla="*/ 2147483647 h 159"/>
                <a:gd name="T4" fmla="*/ 2147483647 w 680"/>
                <a:gd name="T5" fmla="*/ 2147483647 h 159"/>
                <a:gd name="T6" fmla="*/ 2147483647 w 680"/>
                <a:gd name="T7" fmla="*/ 2147483647 h 159"/>
                <a:gd name="T8" fmla="*/ 2147483647 w 680"/>
                <a:gd name="T9" fmla="*/ 2147483647 h 159"/>
                <a:gd name="T10" fmla="*/ 2147483647 w 680"/>
                <a:gd name="T11" fmla="*/ 2147483647 h 159"/>
                <a:gd name="T12" fmla="*/ 2147483647 w 680"/>
                <a:gd name="T13" fmla="*/ 0 h 159"/>
                <a:gd name="T14" fmla="*/ 2147483647 w 680"/>
                <a:gd name="T15" fmla="*/ 2147483647 h 159"/>
                <a:gd name="T16" fmla="*/ 0 w 680"/>
                <a:gd name="T17" fmla="*/ 2147483647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159">
                  <a:moveTo>
                    <a:pt x="0" y="68"/>
                  </a:moveTo>
                  <a:lnTo>
                    <a:pt x="272" y="68"/>
                  </a:lnTo>
                  <a:lnTo>
                    <a:pt x="295" y="159"/>
                  </a:lnTo>
                  <a:lnTo>
                    <a:pt x="408" y="159"/>
                  </a:lnTo>
                  <a:lnTo>
                    <a:pt x="431" y="68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23" y="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Text Box 27"/>
            <p:cNvSpPr txBox="1">
              <a:spLocks noChangeArrowheads="1"/>
            </p:cNvSpPr>
            <p:nvPr/>
          </p:nvSpPr>
          <p:spPr bwMode="auto">
            <a:xfrm>
              <a:off x="1029580" y="1284288"/>
              <a:ext cx="8515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400" dirty="0">
                  <a:latin typeface="Arial" pitchFamily="34" charset="0"/>
                </a:rPr>
                <a:t>In </a:t>
              </a:r>
              <a:r>
                <a:rPr lang="fr-FR" sz="1400" dirty="0" err="1">
                  <a:latin typeface="Arial" pitchFamily="34" charset="0"/>
                </a:rPr>
                <a:t>Bump</a:t>
              </a:r>
              <a:endParaRPr lang="fr-FR" sz="1400" dirty="0">
                <a:latin typeface="Arial" pitchFamily="34" charset="0"/>
              </a:endParaRPr>
            </a:p>
          </p:txBody>
        </p:sp>
      </p:grpSp>
      <p:grpSp>
        <p:nvGrpSpPr>
          <p:cNvPr id="139" name="Groupe 138"/>
          <p:cNvGrpSpPr/>
          <p:nvPr/>
        </p:nvGrpSpPr>
        <p:grpSpPr>
          <a:xfrm>
            <a:off x="1606621" y="4707409"/>
            <a:ext cx="1002302" cy="654396"/>
            <a:chOff x="4741072" y="2028114"/>
            <a:chExt cx="1002302" cy="654396"/>
          </a:xfrm>
        </p:grpSpPr>
        <p:sp>
          <p:nvSpPr>
            <p:cNvPr id="140" name="ZoneTexte 139"/>
            <p:cNvSpPr txBox="1"/>
            <p:nvPr/>
          </p:nvSpPr>
          <p:spPr>
            <a:xfrm>
              <a:off x="5246491" y="2028114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rgbClr val="FF00FF"/>
                  </a:solidFill>
                </a:rPr>
                <a:t>VHg</a:t>
              </a:r>
              <a:endParaRPr lang="fr-FR" sz="900" dirty="0">
                <a:solidFill>
                  <a:srgbClr val="FF00FF"/>
                </a:solidFill>
              </a:endParaRPr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5353524" y="2249315"/>
              <a:ext cx="3898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rgbClr val="FF00FF"/>
                  </a:solidFill>
                </a:rPr>
                <a:t>Vhg</a:t>
              </a:r>
              <a:endParaRPr lang="fr-FR" sz="900" dirty="0">
                <a:solidFill>
                  <a:srgbClr val="FF00FF"/>
                </a:solidFill>
              </a:endParaRP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5070731" y="2274460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rgbClr val="FF00FF"/>
                  </a:solidFill>
                </a:rPr>
                <a:t>VHg</a:t>
              </a:r>
              <a:endParaRPr lang="fr-FR" sz="900" dirty="0">
                <a:solidFill>
                  <a:srgbClr val="FF00FF"/>
                </a:solidFill>
              </a:endParaRPr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5079701" y="2100735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rgbClr val="FF00FF"/>
                  </a:solidFill>
                </a:rPr>
                <a:t>VHg</a:t>
              </a:r>
              <a:endParaRPr lang="fr-FR" sz="900" dirty="0">
                <a:solidFill>
                  <a:srgbClr val="FF00FF"/>
                </a:solidFill>
              </a:endParaRPr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5221726" y="2451678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rgbClr val="FF00FF"/>
                  </a:solidFill>
                </a:rPr>
                <a:t>VHg</a:t>
              </a:r>
              <a:endParaRPr lang="fr-FR" sz="900" dirty="0">
                <a:solidFill>
                  <a:srgbClr val="FF00FF"/>
                </a:solidFill>
              </a:endParaRPr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4801132" y="2187513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rgbClr val="FF00FF"/>
                  </a:solidFill>
                </a:rPr>
                <a:t>VHg</a:t>
              </a:r>
              <a:endParaRPr lang="fr-FR" sz="900" dirty="0">
                <a:solidFill>
                  <a:srgbClr val="FF00FF"/>
                </a:solidFill>
              </a:endParaRPr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4741072" y="2307410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rgbClr val="FF00FF"/>
                  </a:solidFill>
                </a:rPr>
                <a:t>VHg</a:t>
              </a:r>
              <a:endParaRPr lang="fr-FR" sz="9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8033340" y="4793549"/>
            <a:ext cx="824455" cy="493930"/>
            <a:chOff x="4809915" y="2092002"/>
            <a:chExt cx="824455" cy="493930"/>
          </a:xfrm>
        </p:grpSpPr>
        <p:sp>
          <p:nvSpPr>
            <p:cNvPr id="148" name="ZoneTexte 147"/>
            <p:cNvSpPr txBox="1"/>
            <p:nvPr/>
          </p:nvSpPr>
          <p:spPr>
            <a:xfrm>
              <a:off x="5282082" y="2092002"/>
              <a:ext cx="2808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00CC00"/>
                  </a:solidFill>
                </a:rPr>
                <a:t>In</a:t>
              </a:r>
            </a:p>
          </p:txBody>
        </p:sp>
        <p:sp>
          <p:nvSpPr>
            <p:cNvPr id="149" name="ZoneTexte 148"/>
            <p:cNvSpPr txBox="1"/>
            <p:nvPr/>
          </p:nvSpPr>
          <p:spPr>
            <a:xfrm>
              <a:off x="5353524" y="2249315"/>
              <a:ext cx="2808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00CC00"/>
                  </a:solidFill>
                </a:rPr>
                <a:t>In</a:t>
              </a:r>
            </a:p>
          </p:txBody>
        </p:sp>
        <p:sp>
          <p:nvSpPr>
            <p:cNvPr id="150" name="ZoneTexte 149"/>
            <p:cNvSpPr txBox="1"/>
            <p:nvPr/>
          </p:nvSpPr>
          <p:spPr>
            <a:xfrm>
              <a:off x="5070731" y="2274460"/>
              <a:ext cx="2808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00CC00"/>
                  </a:solidFill>
                </a:rPr>
                <a:t>In</a:t>
              </a: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5079701" y="2100735"/>
              <a:ext cx="2808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00CC00"/>
                  </a:solidFill>
                </a:rPr>
                <a:t>In</a:t>
              </a: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5221726" y="2355100"/>
              <a:ext cx="2808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00CC00"/>
                  </a:solidFill>
                </a:rPr>
                <a:t>In</a:t>
              </a:r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4941713" y="2168397"/>
              <a:ext cx="2808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00CC00"/>
                  </a:solidFill>
                </a:rPr>
                <a:t>In</a:t>
              </a:r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4809915" y="2274182"/>
              <a:ext cx="2808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00CC00"/>
                  </a:solidFill>
                </a:rPr>
                <a:t>In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845606" y="5778500"/>
            <a:ext cx="1533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/>
              <a:t>MCT N/P :</a:t>
            </a:r>
            <a:r>
              <a:rPr lang="fr-FR" sz="1600" u="sng" dirty="0" err="1"/>
              <a:t>VHg</a:t>
            </a:r>
            <a:endParaRPr lang="fr-FR" sz="1600" u="sng" dirty="0"/>
          </a:p>
        </p:txBody>
      </p:sp>
      <p:sp>
        <p:nvSpPr>
          <p:cNvPr id="156" name="ZoneTexte 155"/>
          <p:cNvSpPr txBox="1"/>
          <p:nvPr/>
        </p:nvSpPr>
        <p:spPr>
          <a:xfrm>
            <a:off x="6710808" y="5778500"/>
            <a:ext cx="13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/>
              <a:t>MCT P/N :In </a:t>
            </a:r>
          </a:p>
        </p:txBody>
      </p:sp>
      <p:sp>
        <p:nvSpPr>
          <p:cNvPr id="157" name="Text Box 35"/>
          <p:cNvSpPr txBox="1">
            <a:spLocks noChangeArrowheads="1"/>
          </p:cNvSpPr>
          <p:nvPr/>
        </p:nvSpPr>
        <p:spPr bwMode="auto">
          <a:xfrm>
            <a:off x="0" y="4126849"/>
            <a:ext cx="4555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SCR</a:t>
            </a:r>
          </a:p>
        </p:txBody>
      </p:sp>
      <p:sp>
        <p:nvSpPr>
          <p:cNvPr id="158" name="Line 77"/>
          <p:cNvSpPr>
            <a:spLocks noChangeShapeType="1"/>
          </p:cNvSpPr>
          <p:nvPr/>
        </p:nvSpPr>
        <p:spPr bwMode="auto">
          <a:xfrm>
            <a:off x="230187" y="4333224"/>
            <a:ext cx="61912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9" name="Oval 66"/>
          <p:cNvSpPr>
            <a:spLocks noChangeArrowheads="1"/>
          </p:cNvSpPr>
          <p:nvPr/>
        </p:nvSpPr>
        <p:spPr bwMode="auto">
          <a:xfrm rot="-24487328">
            <a:off x="852921" y="4669413"/>
            <a:ext cx="71438" cy="7143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0" name="Groupe 159"/>
          <p:cNvGrpSpPr/>
          <p:nvPr/>
        </p:nvGrpSpPr>
        <p:grpSpPr>
          <a:xfrm>
            <a:off x="300037" y="4687237"/>
            <a:ext cx="701676" cy="184150"/>
            <a:chOff x="684213" y="1990725"/>
            <a:chExt cx="701676" cy="184150"/>
          </a:xfrm>
        </p:grpSpPr>
        <p:sp>
          <p:nvSpPr>
            <p:cNvPr id="161" name="Oval 52"/>
            <p:cNvSpPr>
              <a:spLocks noChangeArrowheads="1"/>
            </p:cNvSpPr>
            <p:nvPr/>
          </p:nvSpPr>
          <p:spPr bwMode="auto">
            <a:xfrm>
              <a:off x="684213" y="1990725"/>
              <a:ext cx="36513" cy="3651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Oval 53"/>
            <p:cNvSpPr>
              <a:spLocks noChangeArrowheads="1"/>
            </p:cNvSpPr>
            <p:nvPr/>
          </p:nvSpPr>
          <p:spPr bwMode="auto">
            <a:xfrm>
              <a:off x="863601" y="1990725"/>
              <a:ext cx="36513" cy="3651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Oval 54"/>
            <p:cNvSpPr>
              <a:spLocks noChangeArrowheads="1"/>
            </p:cNvSpPr>
            <p:nvPr/>
          </p:nvSpPr>
          <p:spPr bwMode="auto">
            <a:xfrm>
              <a:off x="1042988" y="1990725"/>
              <a:ext cx="36513" cy="3651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Freeform 61"/>
            <p:cNvSpPr>
              <a:spLocks/>
            </p:cNvSpPr>
            <p:nvPr/>
          </p:nvSpPr>
          <p:spPr bwMode="auto">
            <a:xfrm>
              <a:off x="981076" y="2078037"/>
              <a:ext cx="404813" cy="96838"/>
            </a:xfrm>
            <a:custGeom>
              <a:avLst/>
              <a:gdLst>
                <a:gd name="T0" fmla="*/ 0 w 255"/>
                <a:gd name="T1" fmla="*/ 21 h 61"/>
                <a:gd name="T2" fmla="*/ 126 w 255"/>
                <a:gd name="T3" fmla="*/ 57 h 61"/>
                <a:gd name="T4" fmla="*/ 255 w 255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" h="61">
                  <a:moveTo>
                    <a:pt x="0" y="21"/>
                  </a:moveTo>
                  <a:cubicBezTo>
                    <a:pt x="21" y="27"/>
                    <a:pt x="84" y="61"/>
                    <a:pt x="126" y="57"/>
                  </a:cubicBezTo>
                  <a:cubicBezTo>
                    <a:pt x="168" y="53"/>
                    <a:pt x="228" y="12"/>
                    <a:pt x="255" y="0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5" name="Oval 55"/>
          <p:cNvSpPr>
            <a:spLocks noChangeArrowheads="1"/>
          </p:cNvSpPr>
          <p:nvPr/>
        </p:nvSpPr>
        <p:spPr bwMode="auto">
          <a:xfrm>
            <a:off x="7177923" y="4671175"/>
            <a:ext cx="36513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6" name="Oval 66"/>
          <p:cNvSpPr>
            <a:spLocks noChangeArrowheads="1"/>
          </p:cNvSpPr>
          <p:nvPr/>
        </p:nvSpPr>
        <p:spPr bwMode="auto">
          <a:xfrm rot="-24487328">
            <a:off x="7192644" y="4653351"/>
            <a:ext cx="71438" cy="7143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7" name="Groupe 166"/>
          <p:cNvGrpSpPr/>
          <p:nvPr/>
        </p:nvGrpSpPr>
        <p:grpSpPr>
          <a:xfrm>
            <a:off x="6639760" y="4671175"/>
            <a:ext cx="701676" cy="184150"/>
            <a:chOff x="684213" y="1990725"/>
            <a:chExt cx="701676" cy="184150"/>
          </a:xfrm>
        </p:grpSpPr>
        <p:sp>
          <p:nvSpPr>
            <p:cNvPr id="168" name="Oval 52"/>
            <p:cNvSpPr>
              <a:spLocks noChangeArrowheads="1"/>
            </p:cNvSpPr>
            <p:nvPr/>
          </p:nvSpPr>
          <p:spPr bwMode="auto">
            <a:xfrm>
              <a:off x="684213" y="1990725"/>
              <a:ext cx="36513" cy="3651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Oval 53"/>
            <p:cNvSpPr>
              <a:spLocks noChangeArrowheads="1"/>
            </p:cNvSpPr>
            <p:nvPr/>
          </p:nvSpPr>
          <p:spPr bwMode="auto">
            <a:xfrm>
              <a:off x="863601" y="1990725"/>
              <a:ext cx="36513" cy="3651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Oval 54"/>
            <p:cNvSpPr>
              <a:spLocks noChangeArrowheads="1"/>
            </p:cNvSpPr>
            <p:nvPr/>
          </p:nvSpPr>
          <p:spPr bwMode="auto">
            <a:xfrm>
              <a:off x="1042988" y="1990725"/>
              <a:ext cx="36513" cy="3651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Freeform 61"/>
            <p:cNvSpPr>
              <a:spLocks/>
            </p:cNvSpPr>
            <p:nvPr/>
          </p:nvSpPr>
          <p:spPr bwMode="auto">
            <a:xfrm>
              <a:off x="981076" y="2078037"/>
              <a:ext cx="404813" cy="96838"/>
            </a:xfrm>
            <a:custGeom>
              <a:avLst/>
              <a:gdLst>
                <a:gd name="T0" fmla="*/ 0 w 255"/>
                <a:gd name="T1" fmla="*/ 21 h 61"/>
                <a:gd name="T2" fmla="*/ 126 w 255"/>
                <a:gd name="T3" fmla="*/ 57 h 61"/>
                <a:gd name="T4" fmla="*/ 255 w 255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" h="61">
                  <a:moveTo>
                    <a:pt x="0" y="21"/>
                  </a:moveTo>
                  <a:cubicBezTo>
                    <a:pt x="21" y="27"/>
                    <a:pt x="84" y="61"/>
                    <a:pt x="126" y="57"/>
                  </a:cubicBezTo>
                  <a:cubicBezTo>
                    <a:pt x="168" y="53"/>
                    <a:pt x="228" y="12"/>
                    <a:pt x="255" y="0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640211" y="5571905"/>
                <a:ext cx="2236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800" dirty="0">
                    <a:solidFill>
                      <a:schemeClr val="bg1">
                        <a:lumMod val="50000"/>
                      </a:schemeClr>
                    </a:solidFill>
                  </a:rPr>
                  <a:t>Thermal </a:t>
                </a:r>
                <a:r>
                  <a:rPr lang="fr-FR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behaviour</a:t>
                </a:r>
                <a:r>
                  <a:rPr lang="fr-FR" sz="1800" dirty="0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</a:p>
              <a:p>
                <a:pPr algn="ctr"/>
                <a:r>
                  <a:rPr lang="fr-FR" sz="1800" dirty="0">
                    <a:solidFill>
                      <a:schemeClr val="bg1">
                        <a:lumMod val="50000"/>
                      </a:schemeClr>
                    </a:solidFill>
                  </a:rPr>
                  <a:t>Is </a:t>
                </a:r>
                <a:r>
                  <a:rPr lang="fr-FR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dominated</a:t>
                </a:r>
                <a:r>
                  <a:rPr lang="fr-FR" sz="1800" dirty="0">
                    <a:solidFill>
                      <a:schemeClr val="bg1">
                        <a:lumMod val="50000"/>
                      </a:schemeClr>
                    </a:solidFill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211" y="5571905"/>
                <a:ext cx="2236511" cy="646331"/>
              </a:xfrm>
              <a:prstGeom prst="rect">
                <a:avLst/>
              </a:prstGeom>
              <a:blipFill rotWithShape="0">
                <a:blip r:embed="rId16"/>
                <a:stretch>
                  <a:fillRect l="-1907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9595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714"/>
    </mc:Choice>
    <mc:Fallback xmlns="">
      <p:transition spd="slow" advTm="173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83" grpId="0"/>
      <p:bldP spid="242795" grpId="0" animBg="1"/>
      <p:bldP spid="242796" grpId="0" animBg="1"/>
      <p:bldP spid="242797" grpId="0" animBg="1"/>
      <p:bldP spid="242798" grpId="0" animBg="1"/>
      <p:bldP spid="159" grpId="0" animBg="1"/>
      <p:bldP spid="165" grpId="0" animBg="1"/>
      <p:bldP spid="166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629400" y="6534150"/>
            <a:ext cx="1371600" cy="228600"/>
          </a:xfrm>
          <a:prstGeom prst="rect">
            <a:avLst/>
          </a:prstGeom>
        </p:spPr>
        <p:txBody>
          <a:bodyPr/>
          <a:lstStyle/>
          <a:p>
            <a:fld id="{41D14ED3-D171-45C1-9D5E-9D354D6B9B77}" type="datetime1">
              <a:rPr lang="fr-FR"/>
              <a:pPr/>
              <a:t>02/09/2016</a:t>
            </a:fld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14370" name="Group 2"/>
          <p:cNvGrpSpPr>
            <a:grpSpLocks/>
          </p:cNvGrpSpPr>
          <p:nvPr/>
        </p:nvGrpSpPr>
        <p:grpSpPr bwMode="auto">
          <a:xfrm>
            <a:off x="5097463" y="2951736"/>
            <a:ext cx="1692275" cy="2755900"/>
            <a:chOff x="3211" y="1679"/>
            <a:chExt cx="1066" cy="1736"/>
          </a:xfrm>
        </p:grpSpPr>
        <p:sp>
          <p:nvSpPr>
            <p:cNvPr id="314371" name="Line 3"/>
            <p:cNvSpPr>
              <a:spLocks noChangeShapeType="1"/>
            </p:cNvSpPr>
            <p:nvPr/>
          </p:nvSpPr>
          <p:spPr bwMode="auto">
            <a:xfrm flipV="1">
              <a:off x="3725" y="1856"/>
              <a:ext cx="0" cy="15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72" name="Line 4"/>
            <p:cNvSpPr>
              <a:spLocks noChangeShapeType="1"/>
            </p:cNvSpPr>
            <p:nvPr/>
          </p:nvSpPr>
          <p:spPr bwMode="auto">
            <a:xfrm>
              <a:off x="3211" y="2829"/>
              <a:ext cx="9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73" name="Text Box 5"/>
            <p:cNvSpPr txBox="1">
              <a:spLocks noChangeArrowheads="1"/>
            </p:cNvSpPr>
            <p:nvPr/>
          </p:nvSpPr>
          <p:spPr bwMode="auto">
            <a:xfrm>
              <a:off x="4121" y="2745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k</a:t>
              </a:r>
            </a:p>
          </p:txBody>
        </p:sp>
        <p:sp>
          <p:nvSpPr>
            <p:cNvPr id="314374" name="Text Box 6"/>
            <p:cNvSpPr txBox="1">
              <a:spLocks noChangeArrowheads="1"/>
            </p:cNvSpPr>
            <p:nvPr/>
          </p:nvSpPr>
          <p:spPr bwMode="auto">
            <a:xfrm>
              <a:off x="3642" y="1679"/>
              <a:ext cx="1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E</a:t>
              </a:r>
            </a:p>
          </p:txBody>
        </p:sp>
      </p:grpSp>
      <p:sp>
        <p:nvSpPr>
          <p:cNvPr id="314375" name="Rectangle 7"/>
          <p:cNvSpPr>
            <a:spLocks noGrp="1" noChangeArrowheads="1"/>
          </p:cNvSpPr>
          <p:nvPr>
            <p:ph type="title"/>
          </p:nvPr>
        </p:nvSpPr>
        <p:spPr>
          <a:xfrm>
            <a:off x="1752600" y="163513"/>
            <a:ext cx="6834188" cy="360362"/>
          </a:xfrm>
        </p:spPr>
        <p:txBody>
          <a:bodyPr/>
          <a:lstStyle/>
          <a:p>
            <a:r>
              <a:rPr lang="fr-FR" dirty="0"/>
              <a:t>≠ </a:t>
            </a:r>
            <a:r>
              <a:rPr lang="fr-FR" dirty="0" err="1"/>
              <a:t>recombination</a:t>
            </a:r>
            <a:r>
              <a:rPr lang="fr-FR" dirty="0"/>
              <a:t> </a:t>
            </a:r>
            <a:r>
              <a:rPr lang="fr-FR" dirty="0" err="1"/>
              <a:t>mechanisms</a:t>
            </a:r>
            <a:endParaRPr lang="en-US" dirty="0"/>
          </a:p>
        </p:txBody>
      </p:sp>
      <p:graphicFrame>
        <p:nvGraphicFramePr>
          <p:cNvPr id="3143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94723"/>
              </p:ext>
            </p:extLst>
          </p:nvPr>
        </p:nvGraphicFramePr>
        <p:xfrm>
          <a:off x="5715000" y="1876998"/>
          <a:ext cx="29511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r:id="rId3" imgW="1473200" imgH="444500" progId="Equation.3">
                  <p:embed/>
                </p:oleObj>
              </mc:Choice>
              <mc:Fallback>
                <p:oleObj r:id="rId3" imgW="1473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76998"/>
                        <a:ext cx="295116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1066800" y="2105598"/>
            <a:ext cx="3840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>
                <a:sym typeface="Symbol" pitchFamily="18" charset="2"/>
              </a:rPr>
              <a:t></a:t>
            </a:r>
            <a:r>
              <a:rPr lang="fr-FR" sz="1800">
                <a:sym typeface="Symbol" pitchFamily="18" charset="2"/>
              </a:rPr>
              <a:t> Mechanisms limiting mino lifetime:</a:t>
            </a:r>
            <a:endParaRPr lang="en-US" sz="1800">
              <a:sym typeface="Wingdings" pitchFamily="2" charset="2"/>
            </a:endParaRPr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2828925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314379" name="Group 11"/>
          <p:cNvGrpSpPr>
            <a:grpSpLocks/>
          </p:cNvGrpSpPr>
          <p:nvPr/>
        </p:nvGrpSpPr>
        <p:grpSpPr bwMode="auto">
          <a:xfrm>
            <a:off x="5257800" y="3400998"/>
            <a:ext cx="1371600" cy="2579688"/>
            <a:chOff x="3680" y="2197"/>
            <a:chExt cx="864" cy="1625"/>
          </a:xfrm>
        </p:grpSpPr>
        <p:sp>
          <p:nvSpPr>
            <p:cNvPr id="314380" name="Freeform 12"/>
            <p:cNvSpPr>
              <a:spLocks/>
            </p:cNvSpPr>
            <p:nvPr/>
          </p:nvSpPr>
          <p:spPr bwMode="auto">
            <a:xfrm>
              <a:off x="3847" y="2197"/>
              <a:ext cx="505" cy="753"/>
            </a:xfrm>
            <a:custGeom>
              <a:avLst/>
              <a:gdLst>
                <a:gd name="T0" fmla="*/ 0 w 505"/>
                <a:gd name="T1" fmla="*/ 0 h 753"/>
                <a:gd name="T2" fmla="*/ 47 w 505"/>
                <a:gd name="T3" fmla="*/ 259 h 753"/>
                <a:gd name="T4" fmla="*/ 118 w 505"/>
                <a:gd name="T5" fmla="*/ 552 h 753"/>
                <a:gd name="T6" fmla="*/ 188 w 505"/>
                <a:gd name="T7" fmla="*/ 718 h 753"/>
                <a:gd name="T8" fmla="*/ 269 w 505"/>
                <a:gd name="T9" fmla="*/ 751 h 753"/>
                <a:gd name="T10" fmla="*/ 335 w 505"/>
                <a:gd name="T11" fmla="*/ 703 h 753"/>
                <a:gd name="T12" fmla="*/ 395 w 505"/>
                <a:gd name="T13" fmla="*/ 553 h 753"/>
                <a:gd name="T14" fmla="*/ 449 w 505"/>
                <a:gd name="T15" fmla="*/ 323 h 753"/>
                <a:gd name="T16" fmla="*/ 505 w 505"/>
                <a:gd name="T17" fmla="*/ 8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5" h="753">
                  <a:moveTo>
                    <a:pt x="0" y="0"/>
                  </a:moveTo>
                  <a:cubicBezTo>
                    <a:pt x="8" y="43"/>
                    <a:pt x="27" y="167"/>
                    <a:pt x="47" y="259"/>
                  </a:cubicBezTo>
                  <a:cubicBezTo>
                    <a:pt x="67" y="351"/>
                    <a:pt x="95" y="476"/>
                    <a:pt x="118" y="552"/>
                  </a:cubicBezTo>
                  <a:cubicBezTo>
                    <a:pt x="141" y="628"/>
                    <a:pt x="163" y="685"/>
                    <a:pt x="188" y="718"/>
                  </a:cubicBezTo>
                  <a:cubicBezTo>
                    <a:pt x="213" y="751"/>
                    <a:pt x="245" y="753"/>
                    <a:pt x="269" y="751"/>
                  </a:cubicBezTo>
                  <a:cubicBezTo>
                    <a:pt x="293" y="749"/>
                    <a:pt x="314" y="736"/>
                    <a:pt x="335" y="703"/>
                  </a:cubicBezTo>
                  <a:cubicBezTo>
                    <a:pt x="356" y="670"/>
                    <a:pt x="376" y="616"/>
                    <a:pt x="395" y="553"/>
                  </a:cubicBezTo>
                  <a:cubicBezTo>
                    <a:pt x="414" y="490"/>
                    <a:pt x="431" y="414"/>
                    <a:pt x="449" y="323"/>
                  </a:cubicBezTo>
                  <a:cubicBezTo>
                    <a:pt x="467" y="232"/>
                    <a:pt x="496" y="59"/>
                    <a:pt x="505" y="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81" name="Freeform 13"/>
            <p:cNvSpPr>
              <a:spLocks/>
            </p:cNvSpPr>
            <p:nvPr/>
          </p:nvSpPr>
          <p:spPr bwMode="auto">
            <a:xfrm flipV="1">
              <a:off x="3847" y="3069"/>
              <a:ext cx="505" cy="753"/>
            </a:xfrm>
            <a:custGeom>
              <a:avLst/>
              <a:gdLst>
                <a:gd name="T0" fmla="*/ 0 w 505"/>
                <a:gd name="T1" fmla="*/ 0 h 753"/>
                <a:gd name="T2" fmla="*/ 47 w 505"/>
                <a:gd name="T3" fmla="*/ 259 h 753"/>
                <a:gd name="T4" fmla="*/ 118 w 505"/>
                <a:gd name="T5" fmla="*/ 552 h 753"/>
                <a:gd name="T6" fmla="*/ 188 w 505"/>
                <a:gd name="T7" fmla="*/ 718 h 753"/>
                <a:gd name="T8" fmla="*/ 269 w 505"/>
                <a:gd name="T9" fmla="*/ 751 h 753"/>
                <a:gd name="T10" fmla="*/ 335 w 505"/>
                <a:gd name="T11" fmla="*/ 703 h 753"/>
                <a:gd name="T12" fmla="*/ 395 w 505"/>
                <a:gd name="T13" fmla="*/ 553 h 753"/>
                <a:gd name="T14" fmla="*/ 449 w 505"/>
                <a:gd name="T15" fmla="*/ 323 h 753"/>
                <a:gd name="T16" fmla="*/ 505 w 505"/>
                <a:gd name="T17" fmla="*/ 8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5" h="753">
                  <a:moveTo>
                    <a:pt x="0" y="0"/>
                  </a:moveTo>
                  <a:cubicBezTo>
                    <a:pt x="8" y="43"/>
                    <a:pt x="27" y="167"/>
                    <a:pt x="47" y="259"/>
                  </a:cubicBezTo>
                  <a:cubicBezTo>
                    <a:pt x="67" y="351"/>
                    <a:pt x="95" y="476"/>
                    <a:pt x="118" y="552"/>
                  </a:cubicBezTo>
                  <a:cubicBezTo>
                    <a:pt x="141" y="628"/>
                    <a:pt x="163" y="685"/>
                    <a:pt x="188" y="718"/>
                  </a:cubicBezTo>
                  <a:cubicBezTo>
                    <a:pt x="213" y="751"/>
                    <a:pt x="245" y="753"/>
                    <a:pt x="269" y="751"/>
                  </a:cubicBezTo>
                  <a:cubicBezTo>
                    <a:pt x="293" y="749"/>
                    <a:pt x="314" y="736"/>
                    <a:pt x="335" y="703"/>
                  </a:cubicBezTo>
                  <a:cubicBezTo>
                    <a:pt x="356" y="670"/>
                    <a:pt x="376" y="616"/>
                    <a:pt x="395" y="553"/>
                  </a:cubicBezTo>
                  <a:cubicBezTo>
                    <a:pt x="414" y="490"/>
                    <a:pt x="431" y="414"/>
                    <a:pt x="449" y="323"/>
                  </a:cubicBezTo>
                  <a:cubicBezTo>
                    <a:pt x="467" y="232"/>
                    <a:pt x="496" y="59"/>
                    <a:pt x="505" y="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82" name="Freeform 14"/>
            <p:cNvSpPr>
              <a:spLocks/>
            </p:cNvSpPr>
            <p:nvPr/>
          </p:nvSpPr>
          <p:spPr bwMode="auto">
            <a:xfrm>
              <a:off x="3680" y="3068"/>
              <a:ext cx="864" cy="195"/>
            </a:xfrm>
            <a:custGeom>
              <a:avLst/>
              <a:gdLst>
                <a:gd name="T0" fmla="*/ 0 w 864"/>
                <a:gd name="T1" fmla="*/ 180 h 195"/>
                <a:gd name="T2" fmla="*/ 81 w 864"/>
                <a:gd name="T3" fmla="*/ 114 h 195"/>
                <a:gd name="T4" fmla="*/ 258 w 864"/>
                <a:gd name="T5" fmla="*/ 21 h 195"/>
                <a:gd name="T6" fmla="*/ 444 w 864"/>
                <a:gd name="T7" fmla="*/ 0 h 195"/>
                <a:gd name="T8" fmla="*/ 594 w 864"/>
                <a:gd name="T9" fmla="*/ 24 h 195"/>
                <a:gd name="T10" fmla="*/ 768 w 864"/>
                <a:gd name="T11" fmla="*/ 117 h 195"/>
                <a:gd name="T12" fmla="*/ 864 w 864"/>
                <a:gd name="T13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4" h="195">
                  <a:moveTo>
                    <a:pt x="0" y="180"/>
                  </a:moveTo>
                  <a:cubicBezTo>
                    <a:pt x="23" y="158"/>
                    <a:pt x="38" y="140"/>
                    <a:pt x="81" y="114"/>
                  </a:cubicBezTo>
                  <a:cubicBezTo>
                    <a:pt x="124" y="88"/>
                    <a:pt x="198" y="40"/>
                    <a:pt x="258" y="21"/>
                  </a:cubicBezTo>
                  <a:cubicBezTo>
                    <a:pt x="318" y="2"/>
                    <a:pt x="388" y="0"/>
                    <a:pt x="444" y="0"/>
                  </a:cubicBezTo>
                  <a:cubicBezTo>
                    <a:pt x="500" y="0"/>
                    <a:pt x="540" y="4"/>
                    <a:pt x="594" y="24"/>
                  </a:cubicBezTo>
                  <a:cubicBezTo>
                    <a:pt x="648" y="44"/>
                    <a:pt x="723" y="89"/>
                    <a:pt x="768" y="117"/>
                  </a:cubicBezTo>
                  <a:cubicBezTo>
                    <a:pt x="813" y="145"/>
                    <a:pt x="838" y="170"/>
                    <a:pt x="864" y="19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4383" name="Group 15"/>
          <p:cNvGrpSpPr>
            <a:grpSpLocks/>
          </p:cNvGrpSpPr>
          <p:nvPr/>
        </p:nvGrpSpPr>
        <p:grpSpPr bwMode="auto">
          <a:xfrm>
            <a:off x="5045075" y="2791398"/>
            <a:ext cx="2422525" cy="3228975"/>
            <a:chOff x="3178" y="1578"/>
            <a:chExt cx="1526" cy="2034"/>
          </a:xfrm>
        </p:grpSpPr>
        <p:sp>
          <p:nvSpPr>
            <p:cNvPr id="314384" name="Oval 16"/>
            <p:cNvSpPr>
              <a:spLocks noChangeArrowheads="1"/>
            </p:cNvSpPr>
            <p:nvPr/>
          </p:nvSpPr>
          <p:spPr bwMode="auto">
            <a:xfrm>
              <a:off x="3696" y="268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85" name="Oval 17"/>
            <p:cNvSpPr>
              <a:spLocks noChangeArrowheads="1"/>
            </p:cNvSpPr>
            <p:nvPr/>
          </p:nvSpPr>
          <p:spPr bwMode="auto">
            <a:xfrm>
              <a:off x="3696" y="282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86" name="Freeform 18"/>
            <p:cNvSpPr>
              <a:spLocks/>
            </p:cNvSpPr>
            <p:nvPr/>
          </p:nvSpPr>
          <p:spPr bwMode="auto">
            <a:xfrm>
              <a:off x="3661" y="2712"/>
              <a:ext cx="35" cy="114"/>
            </a:xfrm>
            <a:custGeom>
              <a:avLst/>
              <a:gdLst>
                <a:gd name="T0" fmla="*/ 20 w 35"/>
                <a:gd name="T1" fmla="*/ 0 h 114"/>
                <a:gd name="T2" fmla="*/ 5 w 35"/>
                <a:gd name="T3" fmla="*/ 30 h 114"/>
                <a:gd name="T4" fmla="*/ 5 w 35"/>
                <a:gd name="T5" fmla="*/ 57 h 114"/>
                <a:gd name="T6" fmla="*/ 35 w 35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14">
                  <a:moveTo>
                    <a:pt x="20" y="0"/>
                  </a:moveTo>
                  <a:cubicBezTo>
                    <a:pt x="18" y="4"/>
                    <a:pt x="7" y="21"/>
                    <a:pt x="5" y="30"/>
                  </a:cubicBezTo>
                  <a:cubicBezTo>
                    <a:pt x="3" y="39"/>
                    <a:pt x="0" y="43"/>
                    <a:pt x="5" y="57"/>
                  </a:cubicBezTo>
                  <a:cubicBezTo>
                    <a:pt x="10" y="71"/>
                    <a:pt x="29" y="102"/>
                    <a:pt x="35" y="114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87" name="Freeform 19"/>
            <p:cNvSpPr>
              <a:spLocks/>
            </p:cNvSpPr>
            <p:nvPr/>
          </p:nvSpPr>
          <p:spPr bwMode="auto">
            <a:xfrm rot="1525323">
              <a:off x="3178" y="2588"/>
              <a:ext cx="468" cy="96"/>
            </a:xfrm>
            <a:custGeom>
              <a:avLst/>
              <a:gdLst>
                <a:gd name="T0" fmla="*/ 696 w 696"/>
                <a:gd name="T1" fmla="*/ 9 h 432"/>
                <a:gd name="T2" fmla="*/ 607 w 696"/>
                <a:gd name="T3" fmla="*/ 432 h 432"/>
                <a:gd name="T4" fmla="*/ 562 w 696"/>
                <a:gd name="T5" fmla="*/ 9 h 432"/>
                <a:gd name="T6" fmla="*/ 473 w 696"/>
                <a:gd name="T7" fmla="*/ 432 h 432"/>
                <a:gd name="T8" fmla="*/ 429 w 696"/>
                <a:gd name="T9" fmla="*/ 9 h 432"/>
                <a:gd name="T10" fmla="*/ 340 w 696"/>
                <a:gd name="T11" fmla="*/ 432 h 432"/>
                <a:gd name="T12" fmla="*/ 295 w 696"/>
                <a:gd name="T13" fmla="*/ 9 h 432"/>
                <a:gd name="T14" fmla="*/ 218 w 696"/>
                <a:gd name="T15" fmla="*/ 379 h 432"/>
                <a:gd name="T16" fmla="*/ 156 w 696"/>
                <a:gd name="T17" fmla="*/ 138 h 432"/>
                <a:gd name="T18" fmla="*/ 0 w 696"/>
                <a:gd name="T19" fmla="*/ 10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6" h="432">
                  <a:moveTo>
                    <a:pt x="696" y="9"/>
                  </a:moveTo>
                  <a:cubicBezTo>
                    <a:pt x="663" y="220"/>
                    <a:pt x="629" y="432"/>
                    <a:pt x="607" y="432"/>
                  </a:cubicBezTo>
                  <a:cubicBezTo>
                    <a:pt x="585" y="432"/>
                    <a:pt x="585" y="9"/>
                    <a:pt x="562" y="9"/>
                  </a:cubicBezTo>
                  <a:cubicBezTo>
                    <a:pt x="540" y="9"/>
                    <a:pt x="496" y="432"/>
                    <a:pt x="473" y="432"/>
                  </a:cubicBezTo>
                  <a:cubicBezTo>
                    <a:pt x="451" y="432"/>
                    <a:pt x="451" y="9"/>
                    <a:pt x="429" y="9"/>
                  </a:cubicBezTo>
                  <a:cubicBezTo>
                    <a:pt x="407" y="9"/>
                    <a:pt x="362" y="432"/>
                    <a:pt x="340" y="432"/>
                  </a:cubicBezTo>
                  <a:cubicBezTo>
                    <a:pt x="318" y="432"/>
                    <a:pt x="316" y="18"/>
                    <a:pt x="295" y="9"/>
                  </a:cubicBezTo>
                  <a:cubicBezTo>
                    <a:pt x="275" y="0"/>
                    <a:pt x="241" y="357"/>
                    <a:pt x="218" y="379"/>
                  </a:cubicBezTo>
                  <a:cubicBezTo>
                    <a:pt x="195" y="401"/>
                    <a:pt x="192" y="183"/>
                    <a:pt x="156" y="138"/>
                  </a:cubicBezTo>
                  <a:cubicBezTo>
                    <a:pt x="120" y="93"/>
                    <a:pt x="32" y="114"/>
                    <a:pt x="0" y="1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88" name="Text Box 20"/>
            <p:cNvSpPr txBox="1">
              <a:spLocks noChangeArrowheads="1"/>
            </p:cNvSpPr>
            <p:nvPr/>
          </p:nvSpPr>
          <p:spPr bwMode="auto">
            <a:xfrm>
              <a:off x="3264" y="2634"/>
              <a:ext cx="2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  <a:r>
                <a:rPr lang="fr-FR" sz="1200">
                  <a:solidFill>
                    <a:schemeClr val="bg2"/>
                  </a:solidFill>
                  <a:latin typeface="Symbol" pitchFamily="18" charset="2"/>
                </a:rPr>
                <a:t>n</a:t>
              </a:r>
              <a:endParaRPr lang="en-US" sz="1200">
                <a:solidFill>
                  <a:schemeClr val="bg2"/>
                </a:solidFill>
                <a:latin typeface="Symbol" pitchFamily="18" charset="2"/>
              </a:endParaRPr>
            </a:p>
          </p:txBody>
        </p:sp>
        <p:sp>
          <p:nvSpPr>
            <p:cNvPr id="314389" name="Line 21"/>
            <p:cNvSpPr>
              <a:spLocks noChangeShapeType="1"/>
            </p:cNvSpPr>
            <p:nvPr/>
          </p:nvSpPr>
          <p:spPr bwMode="auto">
            <a:xfrm flipH="1">
              <a:off x="3984" y="1578"/>
              <a:ext cx="720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90" name="Text Box 22"/>
            <p:cNvSpPr txBox="1">
              <a:spLocks noChangeArrowheads="1"/>
            </p:cNvSpPr>
            <p:nvPr/>
          </p:nvSpPr>
          <p:spPr bwMode="auto">
            <a:xfrm>
              <a:off x="3358" y="3439"/>
              <a:ext cx="70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200">
                  <a:solidFill>
                    <a:schemeClr val="bg2"/>
                  </a:solidFill>
                </a:rPr>
                <a:t>Radiative</a:t>
              </a:r>
              <a:endParaRPr lang="en-US" sz="1200">
                <a:solidFill>
                  <a:schemeClr val="bg2"/>
                </a:solidFill>
              </a:endParaRPr>
            </a:p>
          </p:txBody>
        </p:sp>
      </p:grpSp>
      <p:grpSp>
        <p:nvGrpSpPr>
          <p:cNvPr id="314391" name="Group 23"/>
          <p:cNvGrpSpPr>
            <a:grpSpLocks/>
          </p:cNvGrpSpPr>
          <p:nvPr/>
        </p:nvGrpSpPr>
        <p:grpSpPr bwMode="auto">
          <a:xfrm>
            <a:off x="7299325" y="2848548"/>
            <a:ext cx="1600200" cy="3133725"/>
            <a:chOff x="4598" y="1614"/>
            <a:chExt cx="1008" cy="1974"/>
          </a:xfrm>
        </p:grpSpPr>
        <p:grpSp>
          <p:nvGrpSpPr>
            <p:cNvPr id="314392" name="Group 24"/>
            <p:cNvGrpSpPr>
              <a:grpSpLocks/>
            </p:cNvGrpSpPr>
            <p:nvPr/>
          </p:nvGrpSpPr>
          <p:grpSpPr bwMode="auto">
            <a:xfrm>
              <a:off x="4704" y="1962"/>
              <a:ext cx="864" cy="1625"/>
              <a:chOff x="3680" y="2197"/>
              <a:chExt cx="864" cy="1625"/>
            </a:xfrm>
          </p:grpSpPr>
          <p:sp>
            <p:nvSpPr>
              <p:cNvPr id="314393" name="Freeform 25"/>
              <p:cNvSpPr>
                <a:spLocks/>
              </p:cNvSpPr>
              <p:nvPr/>
            </p:nvSpPr>
            <p:spPr bwMode="auto">
              <a:xfrm>
                <a:off x="3847" y="2197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394" name="Freeform 26"/>
              <p:cNvSpPr>
                <a:spLocks/>
              </p:cNvSpPr>
              <p:nvPr/>
            </p:nvSpPr>
            <p:spPr bwMode="auto">
              <a:xfrm flipV="1">
                <a:off x="3847" y="3069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395" name="Freeform 27"/>
              <p:cNvSpPr>
                <a:spLocks/>
              </p:cNvSpPr>
              <p:nvPr/>
            </p:nvSpPr>
            <p:spPr bwMode="auto">
              <a:xfrm>
                <a:off x="3680" y="3068"/>
                <a:ext cx="864" cy="195"/>
              </a:xfrm>
              <a:custGeom>
                <a:avLst/>
                <a:gdLst>
                  <a:gd name="T0" fmla="*/ 0 w 864"/>
                  <a:gd name="T1" fmla="*/ 180 h 195"/>
                  <a:gd name="T2" fmla="*/ 81 w 864"/>
                  <a:gd name="T3" fmla="*/ 114 h 195"/>
                  <a:gd name="T4" fmla="*/ 258 w 864"/>
                  <a:gd name="T5" fmla="*/ 21 h 195"/>
                  <a:gd name="T6" fmla="*/ 444 w 864"/>
                  <a:gd name="T7" fmla="*/ 0 h 195"/>
                  <a:gd name="T8" fmla="*/ 594 w 864"/>
                  <a:gd name="T9" fmla="*/ 24 h 195"/>
                  <a:gd name="T10" fmla="*/ 768 w 864"/>
                  <a:gd name="T11" fmla="*/ 117 h 195"/>
                  <a:gd name="T12" fmla="*/ 864 w 864"/>
                  <a:gd name="T13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4" h="195">
                    <a:moveTo>
                      <a:pt x="0" y="180"/>
                    </a:moveTo>
                    <a:cubicBezTo>
                      <a:pt x="23" y="158"/>
                      <a:pt x="38" y="140"/>
                      <a:pt x="81" y="114"/>
                    </a:cubicBezTo>
                    <a:cubicBezTo>
                      <a:pt x="124" y="88"/>
                      <a:pt x="198" y="40"/>
                      <a:pt x="258" y="21"/>
                    </a:cubicBezTo>
                    <a:cubicBezTo>
                      <a:pt x="318" y="2"/>
                      <a:pt x="388" y="0"/>
                      <a:pt x="444" y="0"/>
                    </a:cubicBezTo>
                    <a:cubicBezTo>
                      <a:pt x="500" y="0"/>
                      <a:pt x="540" y="4"/>
                      <a:pt x="594" y="24"/>
                    </a:cubicBezTo>
                    <a:cubicBezTo>
                      <a:pt x="648" y="44"/>
                      <a:pt x="723" y="89"/>
                      <a:pt x="768" y="117"/>
                    </a:cubicBezTo>
                    <a:cubicBezTo>
                      <a:pt x="813" y="145"/>
                      <a:pt x="838" y="170"/>
                      <a:pt x="864" y="19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4396" name="Oval 28"/>
            <p:cNvSpPr>
              <a:spLocks noChangeArrowheads="1"/>
            </p:cNvSpPr>
            <p:nvPr/>
          </p:nvSpPr>
          <p:spPr bwMode="auto">
            <a:xfrm>
              <a:off x="5088" y="268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7" name="Oval 29"/>
            <p:cNvSpPr>
              <a:spLocks noChangeArrowheads="1"/>
            </p:cNvSpPr>
            <p:nvPr/>
          </p:nvSpPr>
          <p:spPr bwMode="auto">
            <a:xfrm>
              <a:off x="5088" y="282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8" name="Freeform 30"/>
            <p:cNvSpPr>
              <a:spLocks/>
            </p:cNvSpPr>
            <p:nvPr/>
          </p:nvSpPr>
          <p:spPr bwMode="auto">
            <a:xfrm>
              <a:off x="4944" y="2682"/>
              <a:ext cx="131" cy="108"/>
            </a:xfrm>
            <a:custGeom>
              <a:avLst/>
              <a:gdLst>
                <a:gd name="T0" fmla="*/ 114 w 131"/>
                <a:gd name="T1" fmla="*/ 0 h 108"/>
                <a:gd name="T2" fmla="*/ 19 w 131"/>
                <a:gd name="T3" fmla="*/ 37 h 108"/>
                <a:gd name="T4" fmla="*/ 19 w 131"/>
                <a:gd name="T5" fmla="*/ 60 h 108"/>
                <a:gd name="T6" fmla="*/ 131 w 13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8">
                  <a:moveTo>
                    <a:pt x="114" y="0"/>
                  </a:moveTo>
                  <a:cubicBezTo>
                    <a:pt x="98" y="5"/>
                    <a:pt x="35" y="27"/>
                    <a:pt x="19" y="37"/>
                  </a:cubicBezTo>
                  <a:cubicBezTo>
                    <a:pt x="3" y="47"/>
                    <a:pt x="0" y="48"/>
                    <a:pt x="19" y="60"/>
                  </a:cubicBezTo>
                  <a:cubicBezTo>
                    <a:pt x="37" y="72"/>
                    <a:pt x="109" y="98"/>
                    <a:pt x="131" y="10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99" name="Line 31"/>
            <p:cNvSpPr>
              <a:spLocks noChangeShapeType="1"/>
            </p:cNvSpPr>
            <p:nvPr/>
          </p:nvSpPr>
          <p:spPr bwMode="auto">
            <a:xfrm>
              <a:off x="5088" y="277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00" name="Freeform 32"/>
            <p:cNvSpPr>
              <a:spLocks/>
            </p:cNvSpPr>
            <p:nvPr/>
          </p:nvSpPr>
          <p:spPr bwMode="auto">
            <a:xfrm flipH="1">
              <a:off x="5184" y="2772"/>
              <a:ext cx="83" cy="48"/>
            </a:xfrm>
            <a:custGeom>
              <a:avLst/>
              <a:gdLst>
                <a:gd name="T0" fmla="*/ 20 w 35"/>
                <a:gd name="T1" fmla="*/ 0 h 114"/>
                <a:gd name="T2" fmla="*/ 5 w 35"/>
                <a:gd name="T3" fmla="*/ 30 h 114"/>
                <a:gd name="T4" fmla="*/ 5 w 35"/>
                <a:gd name="T5" fmla="*/ 57 h 114"/>
                <a:gd name="T6" fmla="*/ 35 w 35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14">
                  <a:moveTo>
                    <a:pt x="20" y="0"/>
                  </a:moveTo>
                  <a:cubicBezTo>
                    <a:pt x="18" y="4"/>
                    <a:pt x="7" y="21"/>
                    <a:pt x="5" y="30"/>
                  </a:cubicBezTo>
                  <a:cubicBezTo>
                    <a:pt x="3" y="39"/>
                    <a:pt x="0" y="43"/>
                    <a:pt x="5" y="57"/>
                  </a:cubicBezTo>
                  <a:cubicBezTo>
                    <a:pt x="10" y="71"/>
                    <a:pt x="29" y="102"/>
                    <a:pt x="35" y="11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01" name="Line 33"/>
            <p:cNvSpPr>
              <a:spLocks noChangeShapeType="1"/>
            </p:cNvSpPr>
            <p:nvPr/>
          </p:nvSpPr>
          <p:spPr bwMode="auto">
            <a:xfrm flipH="1">
              <a:off x="5142" y="1614"/>
              <a:ext cx="96" cy="5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02" name="Text Box 34"/>
            <p:cNvSpPr txBox="1">
              <a:spLocks noChangeArrowheads="1"/>
            </p:cNvSpPr>
            <p:nvPr/>
          </p:nvSpPr>
          <p:spPr bwMode="auto">
            <a:xfrm>
              <a:off x="4598" y="3415"/>
              <a:ext cx="100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chemeClr val="accent2"/>
                  </a:solidFill>
                </a:rPr>
                <a:t>Schockley-Read-Hall</a:t>
              </a:r>
              <a:endParaRPr lang="en-US" sz="1200">
                <a:solidFill>
                  <a:schemeClr val="accent2"/>
                </a:solidFill>
              </a:endParaRPr>
            </a:p>
          </p:txBody>
        </p:sp>
      </p:grpSp>
      <p:sp>
        <p:nvSpPr>
          <p:cNvPr id="314404" name="Text Box 36"/>
          <p:cNvSpPr txBox="1">
            <a:spLocks noChangeArrowheads="1"/>
          </p:cNvSpPr>
          <p:nvPr/>
        </p:nvSpPr>
        <p:spPr bwMode="auto">
          <a:xfrm rot="4675659">
            <a:off x="5450681" y="3376392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BC</a:t>
            </a:r>
          </a:p>
        </p:txBody>
      </p:sp>
      <p:sp>
        <p:nvSpPr>
          <p:cNvPr id="314405" name="Text Box 37"/>
          <p:cNvSpPr txBox="1">
            <a:spLocks noChangeArrowheads="1"/>
          </p:cNvSpPr>
          <p:nvPr/>
        </p:nvSpPr>
        <p:spPr bwMode="auto">
          <a:xfrm rot="19463061">
            <a:off x="4800096" y="4901156"/>
            <a:ext cx="728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dirty="0"/>
              <a:t>BV</a:t>
            </a:r>
          </a:p>
          <a:p>
            <a:pPr algn="r"/>
            <a:r>
              <a:rPr lang="fr-FR" dirty="0"/>
              <a:t>Heavy h+</a:t>
            </a:r>
          </a:p>
        </p:txBody>
      </p:sp>
      <p:sp>
        <p:nvSpPr>
          <p:cNvPr id="314406" name="Text Box 38"/>
          <p:cNvSpPr txBox="1">
            <a:spLocks noChangeArrowheads="1"/>
          </p:cNvSpPr>
          <p:nvPr/>
        </p:nvSpPr>
        <p:spPr bwMode="auto">
          <a:xfrm rot="16620524">
            <a:off x="5278353" y="5321844"/>
            <a:ext cx="641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dirty="0"/>
              <a:t>BV</a:t>
            </a:r>
          </a:p>
          <a:p>
            <a:pPr algn="r"/>
            <a:r>
              <a:rPr lang="fr-FR" dirty="0"/>
              <a:t>Light h+</a:t>
            </a:r>
          </a:p>
        </p:txBody>
      </p:sp>
      <p:sp>
        <p:nvSpPr>
          <p:cNvPr id="314407" name="Rectangle 39"/>
          <p:cNvSpPr>
            <a:spLocks noChangeArrowheads="1"/>
          </p:cNvSpPr>
          <p:nvPr/>
        </p:nvSpPr>
        <p:spPr bwMode="auto">
          <a:xfrm>
            <a:off x="0" y="2494536"/>
            <a:ext cx="4464050" cy="3946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08" name="Line 40"/>
          <p:cNvSpPr>
            <a:spLocks noChangeShapeType="1"/>
          </p:cNvSpPr>
          <p:nvPr/>
        </p:nvSpPr>
        <p:spPr bwMode="auto">
          <a:xfrm flipH="1">
            <a:off x="4267200" y="2753298"/>
            <a:ext cx="1993900" cy="8763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14409" name="Group 41"/>
          <p:cNvGrpSpPr>
            <a:grpSpLocks/>
          </p:cNvGrpSpPr>
          <p:nvPr/>
        </p:nvGrpSpPr>
        <p:grpSpPr bwMode="auto">
          <a:xfrm>
            <a:off x="381000" y="3104136"/>
            <a:ext cx="1371600" cy="3000375"/>
            <a:chOff x="240" y="1775"/>
            <a:chExt cx="864" cy="1890"/>
          </a:xfrm>
        </p:grpSpPr>
        <p:sp>
          <p:nvSpPr>
            <p:cNvPr id="314410" name="Text Box 42"/>
            <p:cNvSpPr txBox="1">
              <a:spLocks noChangeArrowheads="1"/>
            </p:cNvSpPr>
            <p:nvPr/>
          </p:nvSpPr>
          <p:spPr bwMode="auto">
            <a:xfrm>
              <a:off x="300" y="3377"/>
              <a:ext cx="7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200"/>
                <a:t>Auger 1</a:t>
              </a:r>
            </a:p>
            <a:p>
              <a:pPr algn="ctr"/>
              <a:r>
                <a:rPr lang="fr-FR" sz="1200"/>
                <a:t>Limiting N type</a:t>
              </a:r>
            </a:p>
          </p:txBody>
        </p:sp>
        <p:grpSp>
          <p:nvGrpSpPr>
            <p:cNvPr id="314411" name="Group 43"/>
            <p:cNvGrpSpPr>
              <a:grpSpLocks/>
            </p:cNvGrpSpPr>
            <p:nvPr/>
          </p:nvGrpSpPr>
          <p:grpSpPr bwMode="auto">
            <a:xfrm>
              <a:off x="240" y="1775"/>
              <a:ext cx="864" cy="1625"/>
              <a:chOff x="3680" y="2197"/>
              <a:chExt cx="864" cy="1625"/>
            </a:xfrm>
          </p:grpSpPr>
          <p:sp>
            <p:nvSpPr>
              <p:cNvPr id="314412" name="Freeform 44"/>
              <p:cNvSpPr>
                <a:spLocks/>
              </p:cNvSpPr>
              <p:nvPr/>
            </p:nvSpPr>
            <p:spPr bwMode="auto">
              <a:xfrm>
                <a:off x="3847" y="2197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413" name="Freeform 45"/>
              <p:cNvSpPr>
                <a:spLocks/>
              </p:cNvSpPr>
              <p:nvPr/>
            </p:nvSpPr>
            <p:spPr bwMode="auto">
              <a:xfrm flipV="1">
                <a:off x="3847" y="3069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414" name="Freeform 46"/>
              <p:cNvSpPr>
                <a:spLocks/>
              </p:cNvSpPr>
              <p:nvPr/>
            </p:nvSpPr>
            <p:spPr bwMode="auto">
              <a:xfrm>
                <a:off x="3680" y="3068"/>
                <a:ext cx="864" cy="195"/>
              </a:xfrm>
              <a:custGeom>
                <a:avLst/>
                <a:gdLst>
                  <a:gd name="T0" fmla="*/ 0 w 864"/>
                  <a:gd name="T1" fmla="*/ 180 h 195"/>
                  <a:gd name="T2" fmla="*/ 81 w 864"/>
                  <a:gd name="T3" fmla="*/ 114 h 195"/>
                  <a:gd name="T4" fmla="*/ 258 w 864"/>
                  <a:gd name="T5" fmla="*/ 21 h 195"/>
                  <a:gd name="T6" fmla="*/ 444 w 864"/>
                  <a:gd name="T7" fmla="*/ 0 h 195"/>
                  <a:gd name="T8" fmla="*/ 594 w 864"/>
                  <a:gd name="T9" fmla="*/ 24 h 195"/>
                  <a:gd name="T10" fmla="*/ 768 w 864"/>
                  <a:gd name="T11" fmla="*/ 117 h 195"/>
                  <a:gd name="T12" fmla="*/ 864 w 864"/>
                  <a:gd name="T13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4" h="195">
                    <a:moveTo>
                      <a:pt x="0" y="180"/>
                    </a:moveTo>
                    <a:cubicBezTo>
                      <a:pt x="23" y="158"/>
                      <a:pt x="38" y="140"/>
                      <a:pt x="81" y="114"/>
                    </a:cubicBezTo>
                    <a:cubicBezTo>
                      <a:pt x="124" y="88"/>
                      <a:pt x="198" y="40"/>
                      <a:pt x="258" y="21"/>
                    </a:cubicBezTo>
                    <a:cubicBezTo>
                      <a:pt x="318" y="2"/>
                      <a:pt x="388" y="0"/>
                      <a:pt x="444" y="0"/>
                    </a:cubicBezTo>
                    <a:cubicBezTo>
                      <a:pt x="500" y="0"/>
                      <a:pt x="540" y="4"/>
                      <a:pt x="594" y="24"/>
                    </a:cubicBezTo>
                    <a:cubicBezTo>
                      <a:pt x="648" y="44"/>
                      <a:pt x="723" y="89"/>
                      <a:pt x="768" y="117"/>
                    </a:cubicBezTo>
                    <a:cubicBezTo>
                      <a:pt x="813" y="145"/>
                      <a:pt x="838" y="170"/>
                      <a:pt x="864" y="19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14415" name="Group 47"/>
          <p:cNvGrpSpPr>
            <a:grpSpLocks/>
          </p:cNvGrpSpPr>
          <p:nvPr/>
        </p:nvGrpSpPr>
        <p:grpSpPr bwMode="auto">
          <a:xfrm>
            <a:off x="935038" y="4042348"/>
            <a:ext cx="241300" cy="249238"/>
            <a:chOff x="576" y="2346"/>
            <a:chExt cx="152" cy="157"/>
          </a:xfrm>
        </p:grpSpPr>
        <p:sp>
          <p:nvSpPr>
            <p:cNvPr id="314416" name="Oval 48"/>
            <p:cNvSpPr>
              <a:spLocks noChangeArrowheads="1"/>
            </p:cNvSpPr>
            <p:nvPr/>
          </p:nvSpPr>
          <p:spPr bwMode="auto">
            <a:xfrm>
              <a:off x="576" y="245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7" name="Oval 49"/>
            <p:cNvSpPr>
              <a:spLocks noChangeArrowheads="1"/>
            </p:cNvSpPr>
            <p:nvPr/>
          </p:nvSpPr>
          <p:spPr bwMode="auto">
            <a:xfrm>
              <a:off x="680" y="2455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8" name="Text Box 50"/>
            <p:cNvSpPr txBox="1">
              <a:spLocks noChangeArrowheads="1"/>
            </p:cNvSpPr>
            <p:nvPr/>
          </p:nvSpPr>
          <p:spPr bwMode="auto">
            <a:xfrm>
              <a:off x="594" y="2346"/>
              <a:ext cx="13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FF00"/>
                  </a:solidFill>
                </a:rPr>
                <a:t>i</a:t>
              </a:r>
            </a:p>
          </p:txBody>
        </p:sp>
      </p:grpSp>
      <p:grpSp>
        <p:nvGrpSpPr>
          <p:cNvPr id="314419" name="Group 51"/>
          <p:cNvGrpSpPr>
            <a:grpSpLocks/>
          </p:cNvGrpSpPr>
          <p:nvPr/>
        </p:nvGrpSpPr>
        <p:grpSpPr bwMode="auto">
          <a:xfrm>
            <a:off x="573088" y="3737548"/>
            <a:ext cx="955675" cy="841375"/>
            <a:chOff x="361" y="2174"/>
            <a:chExt cx="602" cy="530"/>
          </a:xfrm>
        </p:grpSpPr>
        <p:sp>
          <p:nvSpPr>
            <p:cNvPr id="314420" name="Oval 52"/>
            <p:cNvSpPr>
              <a:spLocks noChangeArrowheads="1"/>
            </p:cNvSpPr>
            <p:nvPr/>
          </p:nvSpPr>
          <p:spPr bwMode="auto">
            <a:xfrm>
              <a:off x="451" y="265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1" name="Freeform 53"/>
            <p:cNvSpPr>
              <a:spLocks/>
            </p:cNvSpPr>
            <p:nvPr/>
          </p:nvSpPr>
          <p:spPr bwMode="auto">
            <a:xfrm>
              <a:off x="483" y="2487"/>
              <a:ext cx="102" cy="171"/>
            </a:xfrm>
            <a:custGeom>
              <a:avLst/>
              <a:gdLst>
                <a:gd name="T0" fmla="*/ 102 w 102"/>
                <a:gd name="T1" fmla="*/ 0 h 171"/>
                <a:gd name="T2" fmla="*/ 30 w 102"/>
                <a:gd name="T3" fmla="*/ 66 h 171"/>
                <a:gd name="T4" fmla="*/ 0 w 102"/>
                <a:gd name="T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71">
                  <a:moveTo>
                    <a:pt x="102" y="0"/>
                  </a:moveTo>
                  <a:cubicBezTo>
                    <a:pt x="90" y="11"/>
                    <a:pt x="47" y="37"/>
                    <a:pt x="30" y="66"/>
                  </a:cubicBezTo>
                  <a:cubicBezTo>
                    <a:pt x="13" y="95"/>
                    <a:pt x="6" y="149"/>
                    <a:pt x="0" y="171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22" name="Oval 54"/>
            <p:cNvSpPr>
              <a:spLocks noChangeArrowheads="1"/>
            </p:cNvSpPr>
            <p:nvPr/>
          </p:nvSpPr>
          <p:spPr bwMode="auto">
            <a:xfrm>
              <a:off x="793" y="225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3" name="Freeform 55"/>
            <p:cNvSpPr>
              <a:spLocks/>
            </p:cNvSpPr>
            <p:nvPr/>
          </p:nvSpPr>
          <p:spPr bwMode="auto">
            <a:xfrm>
              <a:off x="742" y="2307"/>
              <a:ext cx="83" cy="171"/>
            </a:xfrm>
            <a:custGeom>
              <a:avLst/>
              <a:gdLst>
                <a:gd name="T0" fmla="*/ 0 w 83"/>
                <a:gd name="T1" fmla="*/ 171 h 171"/>
                <a:gd name="T2" fmla="*/ 68 w 83"/>
                <a:gd name="T3" fmla="*/ 126 h 171"/>
                <a:gd name="T4" fmla="*/ 83 w 83"/>
                <a:gd name="T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171">
                  <a:moveTo>
                    <a:pt x="0" y="171"/>
                  </a:moveTo>
                  <a:cubicBezTo>
                    <a:pt x="11" y="163"/>
                    <a:pt x="54" y="155"/>
                    <a:pt x="68" y="126"/>
                  </a:cubicBezTo>
                  <a:cubicBezTo>
                    <a:pt x="82" y="97"/>
                    <a:pt x="80" y="26"/>
                    <a:pt x="83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24" name="Text Box 56"/>
            <p:cNvSpPr txBox="1">
              <a:spLocks noChangeArrowheads="1"/>
            </p:cNvSpPr>
            <p:nvPr/>
          </p:nvSpPr>
          <p:spPr bwMode="auto">
            <a:xfrm>
              <a:off x="825" y="2174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314425" name="Text Box 57"/>
            <p:cNvSpPr txBox="1">
              <a:spLocks noChangeArrowheads="1"/>
            </p:cNvSpPr>
            <p:nvPr/>
          </p:nvSpPr>
          <p:spPr bwMode="auto">
            <a:xfrm>
              <a:off x="361" y="2546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314426" name="Group 58"/>
          <p:cNvGrpSpPr>
            <a:grpSpLocks/>
          </p:cNvGrpSpPr>
          <p:nvPr/>
        </p:nvGrpSpPr>
        <p:grpSpPr bwMode="auto">
          <a:xfrm>
            <a:off x="2627313" y="3067623"/>
            <a:ext cx="1371600" cy="3036888"/>
            <a:chOff x="1655" y="1752"/>
            <a:chExt cx="864" cy="1913"/>
          </a:xfrm>
        </p:grpSpPr>
        <p:sp>
          <p:nvSpPr>
            <p:cNvPr id="314427" name="Text Box 59"/>
            <p:cNvSpPr txBox="1">
              <a:spLocks noChangeArrowheads="1"/>
            </p:cNvSpPr>
            <p:nvPr/>
          </p:nvSpPr>
          <p:spPr bwMode="auto">
            <a:xfrm>
              <a:off x="1734" y="3377"/>
              <a:ext cx="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200"/>
                <a:t>Auger 7</a:t>
              </a:r>
            </a:p>
            <a:p>
              <a:pPr algn="ctr"/>
              <a:r>
                <a:rPr lang="fr-FR" sz="1200"/>
                <a:t>Limiting P type</a:t>
              </a:r>
              <a:endParaRPr lang="fr-FR" sz="1200" baseline="30000"/>
            </a:p>
          </p:txBody>
        </p:sp>
        <p:grpSp>
          <p:nvGrpSpPr>
            <p:cNvPr id="314428" name="Group 60"/>
            <p:cNvGrpSpPr>
              <a:grpSpLocks/>
            </p:cNvGrpSpPr>
            <p:nvPr/>
          </p:nvGrpSpPr>
          <p:grpSpPr bwMode="auto">
            <a:xfrm>
              <a:off x="1655" y="1752"/>
              <a:ext cx="864" cy="1625"/>
              <a:chOff x="3680" y="2197"/>
              <a:chExt cx="864" cy="1625"/>
            </a:xfrm>
          </p:grpSpPr>
          <p:sp>
            <p:nvSpPr>
              <p:cNvPr id="314429" name="Freeform 61"/>
              <p:cNvSpPr>
                <a:spLocks/>
              </p:cNvSpPr>
              <p:nvPr/>
            </p:nvSpPr>
            <p:spPr bwMode="auto">
              <a:xfrm>
                <a:off x="3847" y="2197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430" name="Freeform 62"/>
              <p:cNvSpPr>
                <a:spLocks/>
              </p:cNvSpPr>
              <p:nvPr/>
            </p:nvSpPr>
            <p:spPr bwMode="auto">
              <a:xfrm flipV="1">
                <a:off x="3847" y="3069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431" name="Freeform 63"/>
              <p:cNvSpPr>
                <a:spLocks/>
              </p:cNvSpPr>
              <p:nvPr/>
            </p:nvSpPr>
            <p:spPr bwMode="auto">
              <a:xfrm>
                <a:off x="3680" y="3068"/>
                <a:ext cx="864" cy="195"/>
              </a:xfrm>
              <a:custGeom>
                <a:avLst/>
                <a:gdLst>
                  <a:gd name="T0" fmla="*/ 0 w 864"/>
                  <a:gd name="T1" fmla="*/ 180 h 195"/>
                  <a:gd name="T2" fmla="*/ 81 w 864"/>
                  <a:gd name="T3" fmla="*/ 114 h 195"/>
                  <a:gd name="T4" fmla="*/ 258 w 864"/>
                  <a:gd name="T5" fmla="*/ 21 h 195"/>
                  <a:gd name="T6" fmla="*/ 444 w 864"/>
                  <a:gd name="T7" fmla="*/ 0 h 195"/>
                  <a:gd name="T8" fmla="*/ 594 w 864"/>
                  <a:gd name="T9" fmla="*/ 24 h 195"/>
                  <a:gd name="T10" fmla="*/ 768 w 864"/>
                  <a:gd name="T11" fmla="*/ 117 h 195"/>
                  <a:gd name="T12" fmla="*/ 864 w 864"/>
                  <a:gd name="T13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4" h="195">
                    <a:moveTo>
                      <a:pt x="0" y="180"/>
                    </a:moveTo>
                    <a:cubicBezTo>
                      <a:pt x="23" y="158"/>
                      <a:pt x="38" y="140"/>
                      <a:pt x="81" y="114"/>
                    </a:cubicBezTo>
                    <a:cubicBezTo>
                      <a:pt x="124" y="88"/>
                      <a:pt x="198" y="40"/>
                      <a:pt x="258" y="21"/>
                    </a:cubicBezTo>
                    <a:cubicBezTo>
                      <a:pt x="318" y="2"/>
                      <a:pt x="388" y="0"/>
                      <a:pt x="444" y="0"/>
                    </a:cubicBezTo>
                    <a:cubicBezTo>
                      <a:pt x="500" y="0"/>
                      <a:pt x="540" y="4"/>
                      <a:pt x="594" y="24"/>
                    </a:cubicBezTo>
                    <a:cubicBezTo>
                      <a:pt x="648" y="44"/>
                      <a:pt x="723" y="89"/>
                      <a:pt x="768" y="117"/>
                    </a:cubicBezTo>
                    <a:cubicBezTo>
                      <a:pt x="813" y="145"/>
                      <a:pt x="838" y="170"/>
                      <a:pt x="864" y="19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4432" name="Oval 64"/>
            <p:cNvSpPr>
              <a:spLocks noChangeArrowheads="1"/>
            </p:cNvSpPr>
            <p:nvPr/>
          </p:nvSpPr>
          <p:spPr bwMode="auto">
            <a:xfrm>
              <a:off x="2109" y="2455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3" name="Oval 65"/>
            <p:cNvSpPr>
              <a:spLocks noChangeArrowheads="1"/>
            </p:cNvSpPr>
            <p:nvPr/>
          </p:nvSpPr>
          <p:spPr bwMode="auto">
            <a:xfrm>
              <a:off x="1927" y="276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4" name="Text Box 66"/>
            <p:cNvSpPr txBox="1">
              <a:spLocks noChangeArrowheads="1"/>
            </p:cNvSpPr>
            <p:nvPr/>
          </p:nvSpPr>
          <p:spPr bwMode="auto">
            <a:xfrm>
              <a:off x="2132" y="2394"/>
              <a:ext cx="13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FF00"/>
                  </a:solidFill>
                </a:rPr>
                <a:t>i</a:t>
              </a:r>
            </a:p>
          </p:txBody>
        </p:sp>
        <p:sp>
          <p:nvSpPr>
            <p:cNvPr id="314435" name="Text Box 67"/>
            <p:cNvSpPr txBox="1">
              <a:spLocks noChangeArrowheads="1"/>
            </p:cNvSpPr>
            <p:nvPr/>
          </p:nvSpPr>
          <p:spPr bwMode="auto">
            <a:xfrm>
              <a:off x="1816" y="2704"/>
              <a:ext cx="13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FF00"/>
                  </a:solidFill>
                </a:rPr>
                <a:t>i</a:t>
              </a:r>
            </a:p>
          </p:txBody>
        </p:sp>
      </p:grpSp>
      <p:grpSp>
        <p:nvGrpSpPr>
          <p:cNvPr id="314436" name="Group 68"/>
          <p:cNvGrpSpPr>
            <a:grpSpLocks/>
          </p:cNvGrpSpPr>
          <p:nvPr/>
        </p:nvGrpSpPr>
        <p:grpSpPr bwMode="auto">
          <a:xfrm>
            <a:off x="2913063" y="4255073"/>
            <a:ext cx="427037" cy="427038"/>
            <a:chOff x="1835" y="2500"/>
            <a:chExt cx="269" cy="269"/>
          </a:xfrm>
        </p:grpSpPr>
        <p:sp>
          <p:nvSpPr>
            <p:cNvPr id="314437" name="Freeform 69"/>
            <p:cNvSpPr>
              <a:spLocks/>
            </p:cNvSpPr>
            <p:nvPr/>
          </p:nvSpPr>
          <p:spPr bwMode="auto">
            <a:xfrm>
              <a:off x="2013" y="2505"/>
              <a:ext cx="91" cy="90"/>
            </a:xfrm>
            <a:custGeom>
              <a:avLst/>
              <a:gdLst>
                <a:gd name="T0" fmla="*/ 91 w 91"/>
                <a:gd name="T1" fmla="*/ 0 h 90"/>
                <a:gd name="T2" fmla="*/ 48 w 91"/>
                <a:gd name="T3" fmla="*/ 21 h 90"/>
                <a:gd name="T4" fmla="*/ 0 w 91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0">
                  <a:moveTo>
                    <a:pt x="91" y="0"/>
                  </a:moveTo>
                  <a:cubicBezTo>
                    <a:pt x="84" y="3"/>
                    <a:pt x="63" y="6"/>
                    <a:pt x="48" y="21"/>
                  </a:cubicBezTo>
                  <a:cubicBezTo>
                    <a:pt x="33" y="36"/>
                    <a:pt x="10" y="76"/>
                    <a:pt x="0" y="9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38" name="Oval 70"/>
            <p:cNvSpPr>
              <a:spLocks noChangeArrowheads="1"/>
            </p:cNvSpPr>
            <p:nvPr/>
          </p:nvSpPr>
          <p:spPr bwMode="auto">
            <a:xfrm>
              <a:off x="1925" y="260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9" name="Oval 71"/>
            <p:cNvSpPr>
              <a:spLocks noChangeArrowheads="1"/>
            </p:cNvSpPr>
            <p:nvPr/>
          </p:nvSpPr>
          <p:spPr bwMode="auto">
            <a:xfrm>
              <a:off x="1973" y="259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40" name="Line 72"/>
            <p:cNvSpPr>
              <a:spLocks noChangeShapeType="1"/>
            </p:cNvSpPr>
            <p:nvPr/>
          </p:nvSpPr>
          <p:spPr bwMode="auto">
            <a:xfrm flipV="1">
              <a:off x="1950" y="2646"/>
              <a:ext cx="0" cy="12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41" name="Text Box 73"/>
            <p:cNvSpPr txBox="1">
              <a:spLocks noChangeArrowheads="1"/>
            </p:cNvSpPr>
            <p:nvPr/>
          </p:nvSpPr>
          <p:spPr bwMode="auto">
            <a:xfrm>
              <a:off x="1835" y="2500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</a:rPr>
                <a:t>f</a:t>
              </a:r>
            </a:p>
          </p:txBody>
        </p:sp>
      </p:grpSp>
      <p:sp>
        <p:nvSpPr>
          <p:cNvPr id="314442" name="Rectangle 74"/>
          <p:cNvSpPr>
            <a:spLocks noChangeArrowheads="1"/>
          </p:cNvSpPr>
          <p:nvPr/>
        </p:nvSpPr>
        <p:spPr bwMode="auto">
          <a:xfrm>
            <a:off x="2535238" y="6134673"/>
            <a:ext cx="9492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FF00"/>
                </a:solidFill>
              </a:rPr>
              <a:t>1 </a:t>
            </a:r>
            <a:r>
              <a:rPr lang="fr-FR" dirty="0" err="1">
                <a:solidFill>
                  <a:srgbClr val="00FF00"/>
                </a:solidFill>
              </a:rPr>
              <a:t>h</a:t>
            </a:r>
            <a:r>
              <a:rPr lang="fr-FR" baseline="30000" dirty="0" err="1">
                <a:solidFill>
                  <a:srgbClr val="00FF00"/>
                </a:solidFill>
              </a:rPr>
              <a:t>+</a:t>
            </a:r>
            <a:r>
              <a:rPr lang="fr-FR" baseline="-25000" dirty="0" err="1">
                <a:solidFill>
                  <a:srgbClr val="00FF00"/>
                </a:solidFill>
              </a:rPr>
              <a:t>light</a:t>
            </a:r>
            <a:r>
              <a:rPr lang="fr-FR" dirty="0">
                <a:solidFill>
                  <a:srgbClr val="00FF00"/>
                </a:solidFill>
              </a:rPr>
              <a:t> + 1 e</a:t>
            </a:r>
            <a:r>
              <a:rPr lang="fr-FR" baseline="30000" dirty="0">
                <a:solidFill>
                  <a:srgbClr val="00FF00"/>
                </a:solidFill>
              </a:rPr>
              <a:t>-</a:t>
            </a:r>
          </a:p>
        </p:txBody>
      </p:sp>
      <p:sp>
        <p:nvSpPr>
          <p:cNvPr id="314443" name="Rectangle 75"/>
          <p:cNvSpPr>
            <a:spLocks noChangeArrowheads="1"/>
          </p:cNvSpPr>
          <p:nvPr/>
        </p:nvSpPr>
        <p:spPr bwMode="auto">
          <a:xfrm>
            <a:off x="3492500" y="6134673"/>
            <a:ext cx="801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 2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fr-FR" baseline="30000" dirty="0" err="1">
                <a:solidFill>
                  <a:srgbClr val="FF0000"/>
                </a:solidFill>
              </a:rPr>
              <a:t>+</a:t>
            </a:r>
            <a:r>
              <a:rPr lang="fr-FR" baseline="-25000" dirty="0" err="1">
                <a:solidFill>
                  <a:srgbClr val="FF0000"/>
                </a:solidFill>
                <a:sym typeface="Wingdings" pitchFamily="2" charset="2"/>
              </a:rPr>
              <a:t>heavy</a:t>
            </a:r>
            <a:endParaRPr lang="fr-FR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14444" name="Rectangle 76"/>
          <p:cNvSpPr>
            <a:spLocks noChangeArrowheads="1"/>
          </p:cNvSpPr>
          <p:nvPr/>
        </p:nvSpPr>
        <p:spPr bwMode="auto">
          <a:xfrm>
            <a:off x="582613" y="6134673"/>
            <a:ext cx="388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FF00"/>
                </a:solidFill>
              </a:rPr>
              <a:t>2 e</a:t>
            </a:r>
            <a:r>
              <a:rPr lang="fr-FR" baseline="30000">
                <a:solidFill>
                  <a:srgbClr val="00FF00"/>
                </a:solidFill>
              </a:rPr>
              <a:t>-</a:t>
            </a:r>
          </a:p>
        </p:txBody>
      </p:sp>
      <p:sp>
        <p:nvSpPr>
          <p:cNvPr id="314445" name="Rectangle 77"/>
          <p:cNvSpPr>
            <a:spLocks noChangeArrowheads="1"/>
          </p:cNvSpPr>
          <p:nvPr/>
        </p:nvSpPr>
        <p:spPr bwMode="auto">
          <a:xfrm>
            <a:off x="900113" y="6134673"/>
            <a:ext cx="10823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 1 h</a:t>
            </a:r>
            <a:r>
              <a:rPr lang="fr-FR" baseline="30000" dirty="0">
                <a:solidFill>
                  <a:srgbClr val="FF0000"/>
                </a:solidFill>
              </a:rPr>
              <a:t>+</a:t>
            </a:r>
            <a:r>
              <a:rPr lang="fr-FR" baseline="-25000" dirty="0">
                <a:solidFill>
                  <a:srgbClr val="FF0000"/>
                </a:solidFill>
                <a:sym typeface="Wingdings" pitchFamily="2" charset="2"/>
              </a:rPr>
              <a:t>heavy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+1 e</a:t>
            </a:r>
            <a:r>
              <a:rPr lang="fr-FR" baseline="30000" dirty="0">
                <a:solidFill>
                  <a:srgbClr val="FF0000"/>
                </a:solidFill>
                <a:sym typeface="Wingdings" pitchFamily="2" charset="2"/>
              </a:rPr>
              <a:t>-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960068"/>
              </p:ext>
            </p:extLst>
          </p:nvPr>
        </p:nvGraphicFramePr>
        <p:xfrm>
          <a:off x="2752726" y="702974"/>
          <a:ext cx="2941637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5" imgW="1091726" imgH="469696" progId="Equation.3">
                  <p:embed/>
                </p:oleObj>
              </mc:Choice>
              <mc:Fallback>
                <p:oleObj name="Equation" r:id="rId5" imgW="1091726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6" y="702974"/>
                        <a:ext cx="2941637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B31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4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08" grpId="0" animBg="1"/>
      <p:bldP spid="314442" grpId="0"/>
      <p:bldP spid="314443" grpId="0"/>
      <p:bldP spid="314444" grpId="0"/>
      <p:bldP spid="3144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Mino</a:t>
            </a:r>
            <a:r>
              <a:rPr lang="fr-FR" dirty="0"/>
              <a:t> carrier </a:t>
            </a:r>
            <a:r>
              <a:rPr lang="fr-FR" dirty="0" err="1"/>
              <a:t>Lifetime</a:t>
            </a:r>
            <a:r>
              <a:rPr lang="fr-FR" dirty="0"/>
              <a:t> </a:t>
            </a:r>
            <a:r>
              <a:rPr lang="fr-FR" dirty="0" err="1"/>
              <a:t>battlefield</a:t>
            </a:r>
            <a:r>
              <a:rPr lang="fr-FR" dirty="0"/>
              <a:t>…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922248" y="1136650"/>
          <a:ext cx="6400800" cy="497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922248" y="1136650"/>
          <a:ext cx="6400800" cy="497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922248" y="1136650"/>
          <a:ext cx="6400800" cy="497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1223748" y="4054475"/>
            <a:ext cx="7622743" cy="1079702"/>
            <a:chOff x="322048" y="4054475"/>
            <a:chExt cx="7622743" cy="1079702"/>
          </a:xfrm>
        </p:grpSpPr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271498" y="4219575"/>
              <a:ext cx="4705350" cy="800100"/>
            </a:xfrm>
            <a:custGeom>
              <a:avLst/>
              <a:gdLst>
                <a:gd name="T0" fmla="*/ 0 w 2964"/>
                <a:gd name="T1" fmla="*/ 12 h 504"/>
                <a:gd name="T2" fmla="*/ 1506 w 2964"/>
                <a:gd name="T3" fmla="*/ 18 h 504"/>
                <a:gd name="T4" fmla="*/ 2478 w 2964"/>
                <a:gd name="T5" fmla="*/ 120 h 504"/>
                <a:gd name="T6" fmla="*/ 2964 w 2964"/>
                <a:gd name="T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4" h="504">
                  <a:moveTo>
                    <a:pt x="0" y="12"/>
                  </a:moveTo>
                  <a:cubicBezTo>
                    <a:pt x="251" y="13"/>
                    <a:pt x="1093" y="0"/>
                    <a:pt x="1506" y="18"/>
                  </a:cubicBezTo>
                  <a:cubicBezTo>
                    <a:pt x="1919" y="36"/>
                    <a:pt x="2235" y="39"/>
                    <a:pt x="2478" y="120"/>
                  </a:cubicBezTo>
                  <a:cubicBezTo>
                    <a:pt x="2721" y="201"/>
                    <a:pt x="2863" y="424"/>
                    <a:pt x="2964" y="504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auto">
            <a:xfrm>
              <a:off x="322048" y="4054475"/>
              <a:ext cx="12493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</a:rPr>
                <a:t>SL2</a:t>
              </a:r>
              <a:r>
                <a:rPr lang="fr-FR" sz="1200" dirty="0">
                  <a:solidFill>
                    <a:srgbClr val="000000"/>
                  </a:solidFill>
                  <a:latin typeface="Arial"/>
                </a:rPr>
                <a:t> : </a:t>
              </a:r>
              <a:r>
                <a:rPr lang="fr-FR" sz="1200" dirty="0" err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r>
                <a:rPr lang="fr-FR" sz="1200" baseline="-25000" dirty="0" err="1">
                  <a:solidFill>
                    <a:srgbClr val="000000"/>
                  </a:solidFill>
                  <a:latin typeface="Arial"/>
                </a:rPr>
                <a:t>SRH</a:t>
              </a:r>
              <a:r>
                <a:rPr lang="fr-FR" sz="1200" dirty="0">
                  <a:solidFill>
                    <a:srgbClr val="000000"/>
                  </a:solidFill>
                  <a:latin typeface="Arial"/>
                </a:rPr>
                <a:t>=6 ns</a:t>
              </a:r>
            </a:p>
          </p:txBody>
        </p:sp>
        <p:sp>
          <p:nvSpPr>
            <p:cNvPr id="12" name="Text Box 56"/>
            <p:cNvSpPr txBox="1">
              <a:spLocks noChangeArrowheads="1"/>
            </p:cNvSpPr>
            <p:nvPr/>
          </p:nvSpPr>
          <p:spPr bwMode="auto">
            <a:xfrm>
              <a:off x="7383419" y="4703290"/>
              <a:ext cx="56137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</a:rPr>
                <a:t>T2SL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err="1">
                  <a:solidFill>
                    <a:srgbClr val="000000"/>
                  </a:solidFill>
                  <a:latin typeface="Arial"/>
                </a:rPr>
                <a:t>expt</a:t>
              </a:r>
              <a:endParaRPr lang="fr-FR" sz="10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7036915" y="4833938"/>
              <a:ext cx="34650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7838762" y="4241264"/>
            <a:ext cx="1015658" cy="430887"/>
            <a:chOff x="6937062" y="4241264"/>
            <a:chExt cx="1015658" cy="430887"/>
          </a:xfrm>
        </p:grpSpPr>
        <p:sp>
          <p:nvSpPr>
            <p:cNvPr id="15" name="Text Box 55"/>
            <p:cNvSpPr txBox="1">
              <a:spLocks noChangeArrowheads="1"/>
            </p:cNvSpPr>
            <p:nvPr/>
          </p:nvSpPr>
          <p:spPr bwMode="auto">
            <a:xfrm>
              <a:off x="7391348" y="4241264"/>
              <a:ext cx="56137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Arial"/>
                </a:rPr>
                <a:t>T2SL</a:t>
              </a:r>
              <a:endParaRPr lang="fr-FR" sz="1000" b="1" dirty="0">
                <a:solidFill>
                  <a:srgbClr val="000000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err="1">
                  <a:solidFill>
                    <a:srgbClr val="000000"/>
                  </a:solidFill>
                  <a:latin typeface="Arial"/>
                </a:rPr>
                <a:t>theo</a:t>
              </a:r>
              <a:endParaRPr lang="fr-FR" sz="10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6" name="Connecteur droit avec flèche 15"/>
            <p:cNvCxnSpPr>
              <a:stCxn id="15" idx="1"/>
            </p:cNvCxnSpPr>
            <p:nvPr/>
          </p:nvCxnSpPr>
          <p:spPr>
            <a:xfrm flipH="1">
              <a:off x="6937062" y="4456708"/>
              <a:ext cx="4542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3070035" y="1016000"/>
            <a:ext cx="9362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LW, T=77K</a:t>
            </a: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5030573" y="5805488"/>
            <a:ext cx="12666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/>
              </a:rPr>
              <a:t>Doping (cm</a:t>
            </a:r>
            <a:r>
              <a:rPr lang="fr-FR" sz="1400" baseline="30000" dirty="0">
                <a:solidFill>
                  <a:srgbClr val="000000"/>
                </a:solidFill>
                <a:latin typeface="Arial"/>
              </a:rPr>
              <a:t>-3</a:t>
            </a:r>
            <a:r>
              <a:rPr lang="fr-FR" sz="14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19" name="Text Box 70"/>
          <p:cNvSpPr txBox="1">
            <a:spLocks noChangeArrowheads="1"/>
          </p:cNvSpPr>
          <p:nvPr/>
        </p:nvSpPr>
        <p:spPr bwMode="auto">
          <a:xfrm rot="16200000">
            <a:off x="1790485" y="4681538"/>
            <a:ext cx="517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fr-FR" sz="1400">
                <a:solidFill>
                  <a:srgbClr val="000000"/>
                </a:solidFill>
                <a:latin typeface="Arial"/>
              </a:rPr>
              <a:t> (s)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851617" y="1089432"/>
            <a:ext cx="2375991" cy="187561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5988994" y="1111656"/>
            <a:ext cx="2116138" cy="244475"/>
            <a:chOff x="4263" y="164"/>
            <a:chExt cx="1333" cy="154"/>
          </a:xfrm>
        </p:grpSpPr>
        <p:sp>
          <p:nvSpPr>
            <p:cNvPr id="22" name="Rectangle 37"/>
            <p:cNvSpPr>
              <a:spLocks noChangeArrowheads="1"/>
            </p:cNvSpPr>
            <p:nvPr/>
          </p:nvSpPr>
          <p:spPr bwMode="auto">
            <a:xfrm>
              <a:off x="4309" y="164"/>
              <a:ext cx="12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Kinch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 05, JEM 34(6) p880 (2005)</a:t>
              </a:r>
            </a:p>
          </p:txBody>
        </p:sp>
        <p:sp>
          <p:nvSpPr>
            <p:cNvPr id="23" name="AutoShape 38"/>
            <p:cNvSpPr>
              <a:spLocks noChangeArrowheads="1"/>
            </p:cNvSpPr>
            <p:nvPr/>
          </p:nvSpPr>
          <p:spPr bwMode="auto">
            <a:xfrm>
              <a:off x="4263" y="194"/>
              <a:ext cx="79" cy="79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4" name="Group 48"/>
          <p:cNvGrpSpPr>
            <a:grpSpLocks/>
          </p:cNvGrpSpPr>
          <p:nvPr/>
        </p:nvGrpSpPr>
        <p:grpSpPr bwMode="auto">
          <a:xfrm>
            <a:off x="5988972" y="2178015"/>
            <a:ext cx="1838325" cy="246063"/>
            <a:chOff x="4252" y="684"/>
            <a:chExt cx="1158" cy="155"/>
          </a:xfrm>
        </p:grpSpPr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4309" y="684"/>
              <a:ext cx="110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Pellegrino 09, SPIE7298 67</a:t>
              </a: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4252" y="727"/>
              <a:ext cx="68" cy="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7" name="Group 63"/>
          <p:cNvGrpSpPr>
            <a:grpSpLocks/>
          </p:cNvGrpSpPr>
          <p:nvPr/>
        </p:nvGrpSpPr>
        <p:grpSpPr bwMode="auto">
          <a:xfrm>
            <a:off x="7161727" y="1356134"/>
            <a:ext cx="1090614" cy="246063"/>
            <a:chOff x="4788" y="935"/>
            <a:chExt cx="687" cy="155"/>
          </a:xfrm>
        </p:grpSpPr>
        <p:sp>
          <p:nvSpPr>
            <p:cNvPr id="28" name="AutoShape 64"/>
            <p:cNvSpPr>
              <a:spLocks noChangeArrowheads="1"/>
            </p:cNvSpPr>
            <p:nvPr/>
          </p:nvSpPr>
          <p:spPr bwMode="auto">
            <a:xfrm flipV="1">
              <a:off x="4788" y="975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Text Box 65"/>
            <p:cNvSpPr txBox="1">
              <a:spLocks noChangeArrowheads="1"/>
            </p:cNvSpPr>
            <p:nvPr/>
          </p:nvSpPr>
          <p:spPr bwMode="auto">
            <a:xfrm>
              <a:off x="4853" y="935"/>
              <a:ext cx="62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LETI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MCTT:In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5982252" y="1356135"/>
            <a:ext cx="1101726" cy="246063"/>
            <a:chOff x="4788" y="1121"/>
            <a:chExt cx="694" cy="155"/>
          </a:xfrm>
        </p:grpSpPr>
        <p:sp>
          <p:nvSpPr>
            <p:cNvPr id="31" name="AutoShape 67"/>
            <p:cNvSpPr>
              <a:spLocks noChangeArrowheads="1"/>
            </p:cNvSpPr>
            <p:nvPr/>
          </p:nvSpPr>
          <p:spPr bwMode="auto">
            <a:xfrm flipV="1">
              <a:off x="4788" y="1162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Text Box 68"/>
            <p:cNvSpPr txBox="1">
              <a:spLocks noChangeArrowheads="1"/>
            </p:cNvSpPr>
            <p:nvPr/>
          </p:nvSpPr>
          <p:spPr bwMode="auto">
            <a:xfrm>
              <a:off x="4853" y="1121"/>
              <a:ext cx="62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LETI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MCT:V</a:t>
              </a:r>
              <a:r>
                <a:rPr kumimoji="0" lang="fr-FR" sz="1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Hg</a:t>
              </a:r>
              <a:endParaRPr kumimoji="0" lang="fr-FR" sz="1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935662" y="2693987"/>
            <a:ext cx="1723112" cy="246221"/>
            <a:chOff x="5813916" y="2868113"/>
            <a:chExt cx="1723112" cy="246221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5813916" y="3000896"/>
              <a:ext cx="225911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5872871" y="2946896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993016" y="2868113"/>
              <a:ext cx="1544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Lin 14, JEM43(9) p3184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876731" y="1838934"/>
            <a:ext cx="2402208" cy="339081"/>
            <a:chOff x="5691485" y="1433513"/>
            <a:chExt cx="2402208" cy="339081"/>
          </a:xfrm>
        </p:grpSpPr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6075981" y="1483891"/>
              <a:ext cx="20177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Youngdale94, APL64(23) p3160</a:t>
              </a: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5800737" y="1433513"/>
              <a:ext cx="126000" cy="126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40" name="Group 42"/>
            <p:cNvGrpSpPr>
              <a:grpSpLocks/>
            </p:cNvGrpSpPr>
            <p:nvPr/>
          </p:nvGrpSpPr>
          <p:grpSpPr bwMode="auto">
            <a:xfrm>
              <a:off x="5691485" y="1628800"/>
              <a:ext cx="339725" cy="107950"/>
              <a:chOff x="5171" y="867"/>
              <a:chExt cx="214" cy="68"/>
            </a:xfrm>
          </p:grpSpPr>
          <p:sp>
            <p:nvSpPr>
              <p:cNvPr id="42" name="AutoShape 43"/>
              <p:cNvSpPr>
                <a:spLocks noChangeArrowheads="1"/>
              </p:cNvSpPr>
              <p:nvPr/>
            </p:nvSpPr>
            <p:spPr bwMode="auto">
              <a:xfrm>
                <a:off x="5244" y="867"/>
                <a:ext cx="68" cy="68"/>
              </a:xfrm>
              <a:prstGeom prst="diamond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" name="Line 44"/>
              <p:cNvSpPr>
                <a:spLocks noChangeShapeType="1"/>
              </p:cNvSpPr>
              <p:nvPr/>
            </p:nvSpPr>
            <p:spPr bwMode="auto">
              <a:xfrm>
                <a:off x="5171" y="901"/>
                <a:ext cx="21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41" name="Accolade fermante 40"/>
            <p:cNvSpPr/>
            <p:nvPr/>
          </p:nvSpPr>
          <p:spPr>
            <a:xfrm>
              <a:off x="6043765" y="1433513"/>
              <a:ext cx="79768" cy="33908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955089" y="2405955"/>
            <a:ext cx="1679542" cy="246221"/>
            <a:chOff x="6675535" y="1999558"/>
            <a:chExt cx="1679542" cy="246221"/>
          </a:xfrm>
        </p:grpSpPr>
        <p:grpSp>
          <p:nvGrpSpPr>
            <p:cNvPr id="45" name="Groupe 44"/>
            <p:cNvGrpSpPr/>
            <p:nvPr/>
          </p:nvGrpSpPr>
          <p:grpSpPr>
            <a:xfrm>
              <a:off x="6725431" y="1999558"/>
              <a:ext cx="1629646" cy="246221"/>
              <a:chOff x="5838789" y="2258369"/>
              <a:chExt cx="1629646" cy="246221"/>
            </a:xfrm>
          </p:grpSpPr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5938849" y="2258369"/>
                <a:ext cx="1529586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Rhem</a:t>
                </a: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14, SPIE9070</a:t>
                </a:r>
                <a:r>
                  <a:rPr kumimoji="0" lang="fr-FR" sz="1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0T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" name="Triangle isocèle 47"/>
              <p:cNvSpPr/>
              <p:nvPr/>
            </p:nvSpPr>
            <p:spPr>
              <a:xfrm>
                <a:off x="5838789" y="2347913"/>
                <a:ext cx="107476" cy="10874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 flipH="1">
              <a:off x="6675535" y="2144770"/>
              <a:ext cx="2117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4304686" y="1452752"/>
            <a:ext cx="3500579" cy="4021140"/>
            <a:chOff x="3402986" y="1452752"/>
            <a:chExt cx="3500579" cy="4021140"/>
          </a:xfrm>
        </p:grpSpPr>
        <p:grpSp>
          <p:nvGrpSpPr>
            <p:cNvPr id="50" name="Group 6"/>
            <p:cNvGrpSpPr>
              <a:grpSpLocks/>
            </p:cNvGrpSpPr>
            <p:nvPr/>
          </p:nvGrpSpPr>
          <p:grpSpPr bwMode="auto">
            <a:xfrm>
              <a:off x="3680939" y="1684528"/>
              <a:ext cx="3222626" cy="3789364"/>
              <a:chOff x="2622" y="1104"/>
              <a:chExt cx="2030" cy="2387"/>
            </a:xfrm>
          </p:grpSpPr>
          <p:sp>
            <p:nvSpPr>
              <p:cNvPr id="52" name="Line 7"/>
              <p:cNvSpPr>
                <a:spLocks noChangeShapeType="1"/>
              </p:cNvSpPr>
              <p:nvPr/>
            </p:nvSpPr>
            <p:spPr bwMode="auto">
              <a:xfrm flipH="1" flipV="1">
                <a:off x="2622" y="1131"/>
                <a:ext cx="2030" cy="2360"/>
              </a:xfrm>
              <a:prstGeom prst="line">
                <a:avLst/>
              </a:prstGeom>
              <a:noFill/>
              <a:ln w="25400">
                <a:solidFill>
                  <a:srgbClr val="3333CC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auto">
              <a:xfrm rot="2930865">
                <a:off x="2700" y="1241"/>
                <a:ext cx="42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Symbol" pitchFamily="18" charset="2"/>
                  </a:rPr>
                  <a:t>t</a:t>
                </a: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/>
                  </a:rPr>
                  <a:t> Auger7</a:t>
                </a: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402986" y="1452752"/>
              <a:ext cx="7318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3333CC"/>
                  </a:solidFill>
                  <a:latin typeface="Arial"/>
                </a:rPr>
                <a:t>MCT p</a:t>
              </a:r>
            </a:p>
          </p:txBody>
        </p:sp>
      </p:grpSp>
      <p:grpSp>
        <p:nvGrpSpPr>
          <p:cNvPr id="54" name="Group 9"/>
          <p:cNvGrpSpPr>
            <a:grpSpLocks/>
          </p:cNvGrpSpPr>
          <p:nvPr/>
        </p:nvGrpSpPr>
        <p:grpSpPr bwMode="auto">
          <a:xfrm>
            <a:off x="3482764" y="1454379"/>
            <a:ext cx="3662363" cy="4017962"/>
            <a:chOff x="2083" y="971"/>
            <a:chExt cx="2307" cy="2531"/>
          </a:xfrm>
        </p:grpSpPr>
        <p:grpSp>
          <p:nvGrpSpPr>
            <p:cNvPr id="55" name="Group 10"/>
            <p:cNvGrpSpPr>
              <a:grpSpLocks/>
            </p:cNvGrpSpPr>
            <p:nvPr/>
          </p:nvGrpSpPr>
          <p:grpSpPr bwMode="auto">
            <a:xfrm>
              <a:off x="2313" y="1147"/>
              <a:ext cx="2077" cy="2355"/>
              <a:chOff x="2261" y="1219"/>
              <a:chExt cx="2077" cy="2355"/>
            </a:xfrm>
          </p:grpSpPr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>
                <a:off x="2261" y="1219"/>
                <a:ext cx="2077" cy="23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Text Box 12"/>
              <p:cNvSpPr txBox="1">
                <a:spLocks noChangeArrowheads="1"/>
              </p:cNvSpPr>
              <p:nvPr/>
            </p:nvSpPr>
            <p:spPr bwMode="auto">
              <a:xfrm rot="2920039">
                <a:off x="2399" y="1411"/>
                <a:ext cx="43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dirty="0">
                    <a:solidFill>
                      <a:srgbClr val="FF0000"/>
                    </a:solidFill>
                    <a:latin typeface="Symbol" pitchFamily="18" charset="2"/>
                  </a:rPr>
                  <a:t>t</a:t>
                </a:r>
                <a:r>
                  <a:rPr lang="fr-FR" sz="1000" dirty="0">
                    <a:solidFill>
                      <a:srgbClr val="FF0000"/>
                    </a:solidFill>
                    <a:latin typeface="Arial"/>
                  </a:rPr>
                  <a:t> Auger1</a:t>
                </a:r>
              </a:p>
            </p:txBody>
          </p:sp>
        </p:grp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2083" y="971"/>
              <a:ext cx="4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FF0000"/>
                  </a:solidFill>
                  <a:latin typeface="Arial"/>
                </a:rPr>
                <a:t>MCT n</a:t>
              </a:r>
            </a:p>
          </p:txBody>
        </p:sp>
      </p:grpSp>
      <p:grpSp>
        <p:nvGrpSpPr>
          <p:cNvPr id="59" name="Group 23"/>
          <p:cNvGrpSpPr>
            <a:grpSpLocks/>
          </p:cNvGrpSpPr>
          <p:nvPr/>
        </p:nvGrpSpPr>
        <p:grpSpPr bwMode="auto">
          <a:xfrm>
            <a:off x="1249148" y="1808163"/>
            <a:ext cx="4032250" cy="684212"/>
            <a:chOff x="612" y="1139"/>
            <a:chExt cx="2540" cy="431"/>
          </a:xfrm>
        </p:grpSpPr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612" y="1253"/>
              <a:ext cx="96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CC00"/>
                  </a:solidFill>
                  <a:latin typeface="Arial"/>
                </a:rPr>
                <a:t>CMT</a:t>
              </a:r>
              <a:r>
                <a:rPr lang="fr-FR" sz="1200" dirty="0">
                  <a:solidFill>
                    <a:srgbClr val="000000"/>
                  </a:solidFill>
                  <a:latin typeface="Arial"/>
                </a:rPr>
                <a:t> : </a:t>
              </a:r>
              <a:r>
                <a:rPr lang="fr-FR" sz="1200" dirty="0" err="1">
                  <a:solidFill>
                    <a:srgbClr val="00CC00"/>
                  </a:solidFill>
                  <a:latin typeface="Symbol" pitchFamily="18" charset="2"/>
                </a:rPr>
                <a:t>t</a:t>
              </a:r>
              <a:r>
                <a:rPr lang="fr-FR" sz="1200" baseline="-25000" dirty="0" err="1">
                  <a:solidFill>
                    <a:srgbClr val="00CC00"/>
                  </a:solidFill>
                  <a:latin typeface="Arial"/>
                </a:rPr>
                <a:t>SRH</a:t>
              </a:r>
              <a:r>
                <a:rPr lang="fr-FR" sz="1200" dirty="0">
                  <a:solidFill>
                    <a:srgbClr val="00CC00"/>
                  </a:solidFill>
                  <a:latin typeface="Arial"/>
                </a:rPr>
                <a:t>&gt;2-20 µs</a:t>
              </a:r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>
              <a:off x="1360" y="1570"/>
              <a:ext cx="17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1358" y="1139"/>
              <a:ext cx="127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3" name="Group 18"/>
          <p:cNvGrpSpPr>
            <a:grpSpLocks/>
          </p:cNvGrpSpPr>
          <p:nvPr/>
        </p:nvGrpSpPr>
        <p:grpSpPr bwMode="auto">
          <a:xfrm>
            <a:off x="3092236" y="1901826"/>
            <a:ext cx="3179767" cy="3527426"/>
            <a:chOff x="1773" y="1198"/>
            <a:chExt cx="2003" cy="2222"/>
          </a:xfrm>
        </p:grpSpPr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1943" y="1337"/>
              <a:ext cx="1833" cy="2083"/>
              <a:chOff x="1903" y="1337"/>
              <a:chExt cx="1833" cy="2083"/>
            </a:xfrm>
          </p:grpSpPr>
          <p:sp>
            <p:nvSpPr>
              <p:cNvPr id="66" name="Line 20"/>
              <p:cNvSpPr>
                <a:spLocks noChangeShapeType="1"/>
              </p:cNvSpPr>
              <p:nvPr/>
            </p:nvSpPr>
            <p:spPr bwMode="auto">
              <a:xfrm>
                <a:off x="1903" y="1337"/>
                <a:ext cx="1833" cy="2083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" name="Text Box 21"/>
              <p:cNvSpPr txBox="1">
                <a:spLocks noChangeArrowheads="1"/>
              </p:cNvSpPr>
              <p:nvPr/>
            </p:nvSpPr>
            <p:spPr bwMode="auto">
              <a:xfrm rot="3017405">
                <a:off x="2228" y="1669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>
                    <a:solidFill>
                      <a:srgbClr val="0066FF"/>
                    </a:solidFill>
                    <a:latin typeface="Symbol" pitchFamily="18" charset="2"/>
                  </a:rPr>
                  <a:t>t</a:t>
                </a:r>
                <a:r>
                  <a:rPr lang="fr-FR" sz="1000">
                    <a:solidFill>
                      <a:srgbClr val="0066FF"/>
                    </a:solidFill>
                    <a:latin typeface="Arial"/>
                  </a:rPr>
                  <a:t> VHg</a:t>
                </a:r>
              </a:p>
            </p:txBody>
          </p:sp>
        </p:grpSp>
        <p:sp>
          <p:nvSpPr>
            <p:cNvPr id="65" name="Text Box 22"/>
            <p:cNvSpPr txBox="1">
              <a:spLocks noChangeArrowheads="1"/>
            </p:cNvSpPr>
            <p:nvPr/>
          </p:nvSpPr>
          <p:spPr bwMode="auto">
            <a:xfrm>
              <a:off x="1773" y="1198"/>
              <a:ext cx="4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66FF"/>
                  </a:solidFill>
                  <a:latin typeface="Arial"/>
                </a:rPr>
                <a:t>MCT p</a:t>
              </a: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3697470" y="2438400"/>
            <a:ext cx="936228" cy="306388"/>
            <a:chOff x="2795770" y="2438400"/>
            <a:chExt cx="936228" cy="306388"/>
          </a:xfrm>
        </p:grpSpPr>
        <p:sp>
          <p:nvSpPr>
            <p:cNvPr id="69" name="AutoShape 62"/>
            <p:cNvSpPr>
              <a:spLocks noChangeArrowheads="1"/>
            </p:cNvSpPr>
            <p:nvPr/>
          </p:nvSpPr>
          <p:spPr bwMode="auto">
            <a:xfrm flipV="1">
              <a:off x="3549436" y="2438400"/>
              <a:ext cx="144462" cy="14446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0" name="AutoShape 69"/>
            <p:cNvSpPr>
              <a:spLocks noChangeArrowheads="1"/>
            </p:cNvSpPr>
            <p:nvPr/>
          </p:nvSpPr>
          <p:spPr bwMode="auto">
            <a:xfrm flipV="1">
              <a:off x="3587536" y="2600325"/>
              <a:ext cx="144462" cy="14446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 flipV="1">
              <a:off x="2795770" y="2521366"/>
              <a:ext cx="144462" cy="14446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72" name="AutoShape 61"/>
          <p:cNvSpPr>
            <a:spLocks noChangeArrowheads="1"/>
          </p:cNvSpPr>
          <p:nvPr/>
        </p:nvSpPr>
        <p:spPr bwMode="auto">
          <a:xfrm flipV="1">
            <a:off x="5462373" y="454501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73" name="Group 28"/>
          <p:cNvGrpSpPr>
            <a:grpSpLocks/>
          </p:cNvGrpSpPr>
          <p:nvPr/>
        </p:nvGrpSpPr>
        <p:grpSpPr bwMode="auto">
          <a:xfrm>
            <a:off x="1933361" y="3573463"/>
            <a:ext cx="3446462" cy="274637"/>
            <a:chOff x="1043" y="2251"/>
            <a:chExt cx="2171" cy="173"/>
          </a:xfrm>
        </p:grpSpPr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1043" y="2251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35 ns</a:t>
              </a:r>
            </a:p>
          </p:txBody>
        </p:sp>
        <p:sp>
          <p:nvSpPr>
            <p:cNvPr id="75" name="Line 30"/>
            <p:cNvSpPr>
              <a:spLocks noChangeShapeType="1"/>
            </p:cNvSpPr>
            <p:nvPr/>
          </p:nvSpPr>
          <p:spPr bwMode="auto">
            <a:xfrm>
              <a:off x="1434" y="2338"/>
              <a:ext cx="174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6" name="Rectangle 31"/>
            <p:cNvSpPr>
              <a:spLocks noChangeArrowheads="1"/>
            </p:cNvSpPr>
            <p:nvPr/>
          </p:nvSpPr>
          <p:spPr bwMode="auto">
            <a:xfrm>
              <a:off x="3146" y="2304"/>
              <a:ext cx="68" cy="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7" name="Rectangle 32"/>
            <p:cNvSpPr>
              <a:spLocks noChangeArrowheads="1"/>
            </p:cNvSpPr>
            <p:nvPr/>
          </p:nvSpPr>
          <p:spPr bwMode="auto">
            <a:xfrm>
              <a:off x="2645" y="2304"/>
              <a:ext cx="68" cy="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3362879" y="4329113"/>
            <a:ext cx="1177174" cy="108743"/>
            <a:chOff x="2461179" y="4329113"/>
            <a:chExt cx="1177174" cy="108743"/>
          </a:xfrm>
        </p:grpSpPr>
        <p:sp>
          <p:nvSpPr>
            <p:cNvPr id="79" name="Line 60"/>
            <p:cNvSpPr>
              <a:spLocks noChangeShapeType="1"/>
            </p:cNvSpPr>
            <p:nvPr/>
          </p:nvSpPr>
          <p:spPr bwMode="auto">
            <a:xfrm flipH="1">
              <a:off x="2461179" y="4385872"/>
              <a:ext cx="1177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0" name="Triangle isocèle 79"/>
            <p:cNvSpPr/>
            <p:nvPr/>
          </p:nvSpPr>
          <p:spPr>
            <a:xfrm>
              <a:off x="2976326" y="4329113"/>
              <a:ext cx="107476" cy="10874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1025166" y="2744788"/>
            <a:ext cx="6237192" cy="1512292"/>
            <a:chOff x="123466" y="2744788"/>
            <a:chExt cx="6237192" cy="1512292"/>
          </a:xfrm>
        </p:grpSpPr>
        <p:cxnSp>
          <p:nvCxnSpPr>
            <p:cNvPr id="82" name="Connecteur droit 81"/>
            <p:cNvCxnSpPr/>
            <p:nvPr/>
          </p:nvCxnSpPr>
          <p:spPr>
            <a:xfrm>
              <a:off x="1587286" y="2897188"/>
              <a:ext cx="2583413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58"/>
            <p:cNvSpPr txBox="1">
              <a:spLocks noChangeArrowheads="1"/>
            </p:cNvSpPr>
            <p:nvPr/>
          </p:nvSpPr>
          <p:spPr bwMode="auto">
            <a:xfrm>
              <a:off x="123466" y="2744788"/>
              <a:ext cx="151676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</a:rPr>
                <a:t>Ga free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</a:rPr>
                <a:t>SL2 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</a:rPr>
                <a:t>450 ns</a:t>
              </a:r>
            </a:p>
          </p:txBody>
        </p:sp>
        <p:sp>
          <p:nvSpPr>
            <p:cNvPr id="84" name="Ellipse 83"/>
            <p:cNvSpPr/>
            <p:nvPr/>
          </p:nvSpPr>
          <p:spPr>
            <a:xfrm>
              <a:off x="3812454" y="2843188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Connecteur droit 84"/>
            <p:cNvCxnSpPr>
              <a:endCxn id="87" idx="5"/>
            </p:cNvCxnSpPr>
            <p:nvPr/>
          </p:nvCxnSpPr>
          <p:spPr>
            <a:xfrm>
              <a:off x="4170699" y="2910086"/>
              <a:ext cx="2174143" cy="13311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lipse 85"/>
            <p:cNvSpPr/>
            <p:nvPr/>
          </p:nvSpPr>
          <p:spPr>
            <a:xfrm>
              <a:off x="5316050" y="3573016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/>
            <p:cNvSpPr/>
            <p:nvPr/>
          </p:nvSpPr>
          <p:spPr>
            <a:xfrm>
              <a:off x="6252658" y="4149080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222855" y="4986396"/>
            <a:ext cx="1227137" cy="1208246"/>
            <a:chOff x="7420697" y="1178786"/>
            <a:chExt cx="1227137" cy="1208246"/>
          </a:xfrm>
        </p:grpSpPr>
        <p:pic>
          <p:nvPicPr>
            <p:cNvPr id="91" name="Picture 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697" y="1178786"/>
              <a:ext cx="1227137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Text Box 25"/>
            <p:cNvSpPr txBox="1">
              <a:spLocks noChangeArrowheads="1"/>
            </p:cNvSpPr>
            <p:nvPr/>
          </p:nvSpPr>
          <p:spPr bwMode="auto">
            <a:xfrm>
              <a:off x="7436576" y="2140811"/>
              <a:ext cx="117051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dirty="0"/>
                <a:t>PhD B. </a:t>
              </a:r>
              <a:r>
                <a:rPr lang="fr-FR" altLang="fr-FR" dirty="0" err="1"/>
                <a:t>Delacourt</a:t>
              </a:r>
              <a:endParaRPr lang="fr-FR" altLang="fr-FR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5676" y="3556892"/>
            <a:ext cx="92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latin typeface="TimesNewRoman"/>
              </a:rPr>
              <a:t>InAs</a:t>
            </a:r>
            <a:r>
              <a:rPr lang="fr-FR" sz="1200" dirty="0">
                <a:latin typeface="TimesNewRoman"/>
              </a:rPr>
              <a:t>/</a:t>
            </a:r>
            <a:r>
              <a:rPr lang="fr-FR" sz="1200" dirty="0" err="1">
                <a:latin typeface="TimesNewRoman"/>
              </a:rPr>
              <a:t>GaSb</a:t>
            </a:r>
            <a:endParaRPr lang="fr-FR" sz="1200" dirty="0"/>
          </a:p>
        </p:txBody>
      </p:sp>
      <p:sp>
        <p:nvSpPr>
          <p:cNvPr id="93" name="Rectangle 92"/>
          <p:cNvSpPr/>
          <p:nvPr/>
        </p:nvSpPr>
        <p:spPr>
          <a:xfrm>
            <a:off x="45676" y="4052114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latin typeface="TimesNewRoman"/>
              </a:rPr>
              <a:t>InAs</a:t>
            </a:r>
            <a:r>
              <a:rPr lang="fr-FR" sz="1200" dirty="0">
                <a:latin typeface="TimesNewRoman"/>
              </a:rPr>
              <a:t>/</a:t>
            </a:r>
            <a:r>
              <a:rPr lang="fr-FR" sz="1200" dirty="0" err="1">
                <a:latin typeface="TimesNewRoman"/>
              </a:rPr>
              <a:t>GaInSb</a:t>
            </a:r>
            <a:endParaRPr lang="fr-FR" sz="1200" dirty="0"/>
          </a:p>
        </p:txBody>
      </p:sp>
      <p:sp>
        <p:nvSpPr>
          <p:cNvPr id="94" name="Rectangle 93"/>
          <p:cNvSpPr/>
          <p:nvPr/>
        </p:nvSpPr>
        <p:spPr>
          <a:xfrm>
            <a:off x="45676" y="2744788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chemeClr val="bg2"/>
                </a:solidFill>
                <a:latin typeface="TimesNewRoman"/>
              </a:rPr>
              <a:t>InAs</a:t>
            </a:r>
            <a:r>
              <a:rPr lang="fr-FR" sz="1200" dirty="0">
                <a:solidFill>
                  <a:schemeClr val="bg2"/>
                </a:solidFill>
                <a:latin typeface="TimesNewRoman"/>
              </a:rPr>
              <a:t>/</a:t>
            </a:r>
            <a:r>
              <a:rPr lang="fr-FR" sz="1200" dirty="0" err="1">
                <a:solidFill>
                  <a:schemeClr val="bg2"/>
                </a:solidFill>
                <a:latin typeface="TimesNewRoman"/>
              </a:rPr>
              <a:t>InAsSb</a:t>
            </a:r>
            <a:r>
              <a:rPr lang="fr-FR" sz="1200" dirty="0">
                <a:solidFill>
                  <a:schemeClr val="bg2"/>
                </a:solidFill>
                <a:latin typeface="TimesNewRoman"/>
              </a:rPr>
              <a:t>:</a:t>
            </a:r>
            <a:endParaRPr lang="fr-FR" sz="12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8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2"/>
    </mc:Choice>
    <mc:Fallback xmlns="">
      <p:transition spd="slow" advTm="3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72" grpId="0" animBg="1"/>
      <p:bldP spid="3" grpId="0"/>
      <p:bldP spid="93" grpId="0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MCT n/p </a:t>
            </a:r>
            <a:r>
              <a:rPr lang="fr-FR" dirty="0" err="1"/>
              <a:t>VHg</a:t>
            </a:r>
            <a:r>
              <a:rPr lang="fr-FR" dirty="0"/>
              <a:t> = </a:t>
            </a:r>
            <a:r>
              <a:rPr lang="fr-FR" dirty="0" err="1"/>
              <a:t>std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@ </a:t>
            </a:r>
            <a:r>
              <a:rPr lang="fr-FR" dirty="0" err="1"/>
              <a:t>Sofradir</a:t>
            </a:r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5" y="775522"/>
            <a:ext cx="5273497" cy="44443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 rot="5400000">
            <a:off x="4300065" y="2798687"/>
            <a:ext cx="21193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G.L.Hansen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fr-FR" dirty="0">
                <a:solidFill>
                  <a:srgbClr val="000000"/>
                </a:solidFill>
              </a:rPr>
              <a:t>JAP</a:t>
            </a:r>
            <a:r>
              <a:rPr lang="en-US" dirty="0">
                <a:solidFill>
                  <a:srgbClr val="000000"/>
                </a:solidFill>
              </a:rPr>
              <a:t>54 (1983) p1639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81286" y="779711"/>
            <a:ext cx="5803895" cy="4468755"/>
            <a:chOff x="1800023" y="779711"/>
            <a:chExt cx="5803895" cy="446875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0023" y="779711"/>
              <a:ext cx="5803895" cy="446875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Rectangle 5"/>
            <p:cNvSpPr/>
            <p:nvPr/>
          </p:nvSpPr>
          <p:spPr>
            <a:xfrm rot="5400000">
              <a:off x="5901953" y="2879133"/>
              <a:ext cx="228020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4800" indent="-304800"/>
              <a:r>
                <a:rPr lang="fr-FR" dirty="0"/>
                <a:t>Gravrand, JEM, </a:t>
              </a:r>
              <a:r>
                <a:rPr lang="fr-FR" i="1" dirty="0"/>
                <a:t>36</a:t>
              </a:r>
              <a:r>
                <a:rPr lang="fr-FR" dirty="0"/>
                <a:t>(8), p981, (2007)</a:t>
              </a:r>
              <a:endParaRPr lang="fr-FR" dirty="0">
                <a:effectLst/>
              </a:endParaRPr>
            </a:p>
          </p:txBody>
        </p:sp>
      </p:grpSp>
      <p:sp>
        <p:nvSpPr>
          <p:cNvPr id="37" name="Espace réservé du contenu 36"/>
          <p:cNvSpPr>
            <a:spLocks noGrp="1"/>
          </p:cNvSpPr>
          <p:nvPr>
            <p:ph idx="1"/>
          </p:nvPr>
        </p:nvSpPr>
        <p:spPr>
          <a:xfrm>
            <a:off x="876300" y="5110162"/>
            <a:ext cx="7785100" cy="1519237"/>
          </a:xfrm>
        </p:spPr>
        <p:txBody>
          <a:bodyPr/>
          <a:lstStyle/>
          <a:p>
            <a:r>
              <a:rPr lang="fr-FR" dirty="0"/>
              <a:t>Hg </a:t>
            </a:r>
            <a:r>
              <a:rPr lang="fr-FR" dirty="0" err="1"/>
              <a:t>vacancy</a:t>
            </a:r>
            <a:r>
              <a:rPr lang="fr-FR" dirty="0"/>
              <a:t> (</a:t>
            </a:r>
            <a:r>
              <a:rPr lang="fr-FR" dirty="0" err="1"/>
              <a:t>VHg</a:t>
            </a:r>
            <a:r>
              <a:rPr lang="fr-FR" dirty="0"/>
              <a:t>) = P type dopant in MCT (control by </a:t>
            </a:r>
            <a:r>
              <a:rPr lang="fr-FR" dirty="0" err="1"/>
              <a:t>annealing</a:t>
            </a:r>
            <a:r>
              <a:rPr lang="fr-FR" dirty="0"/>
              <a:t> T°)</a:t>
            </a:r>
          </a:p>
          <a:p>
            <a:r>
              <a:rPr lang="fr-FR" dirty="0"/>
              <a:t>Short </a:t>
            </a:r>
            <a:r>
              <a:rPr lang="fr-FR" dirty="0" err="1"/>
              <a:t>lifetime</a:t>
            </a:r>
            <a:r>
              <a:rPr lang="fr-FR" dirty="0"/>
              <a:t> = 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fr-FR" dirty="0" err="1"/>
              <a:t>Low</a:t>
            </a:r>
            <a:r>
              <a:rPr lang="fr-FR" dirty="0"/>
              <a:t> diffusion </a:t>
            </a:r>
            <a:r>
              <a:rPr lang="fr-FR" dirty="0" err="1"/>
              <a:t>length</a:t>
            </a:r>
            <a:endParaRPr lang="fr-FR" dirty="0"/>
          </a:p>
          <a:p>
            <a:pPr lvl="1">
              <a:buFont typeface="Arial" panose="020B0604020202020204" pitchFamily="34" charset="0"/>
              <a:buChar char="+"/>
            </a:pPr>
            <a:r>
              <a:rPr lang="fr-FR" dirty="0"/>
              <a:t>High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current</a:t>
            </a:r>
            <a:endParaRPr lang="fr-FR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534" y="804250"/>
            <a:ext cx="4652870" cy="350794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534" y="804250"/>
            <a:ext cx="4652870" cy="3507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7315190" y="2507422"/>
                <a:ext cx="174105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Depletion ?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𝑑𝑎𝑟𝑘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𝑆𝑅𝐻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~25µ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/ 0.5µm </a:t>
                </a: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0" y="2507422"/>
                <a:ext cx="1741054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1049" t="-826" b="-82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5901446" y="1327313"/>
                <a:ext cx="1031501" cy="750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Diffusion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𝑑𝑎𝑟𝑘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~2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446" y="1327313"/>
                <a:ext cx="1031501" cy="750270"/>
              </a:xfrm>
              <a:prstGeom prst="rect">
                <a:avLst/>
              </a:prstGeom>
              <a:blipFill rotWithShape="0">
                <a:blip r:embed="rId9"/>
                <a:stretch>
                  <a:fillRect t="-1626" r="-17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 bwMode="auto">
          <a:xfrm>
            <a:off x="1092200" y="3327401"/>
            <a:ext cx="1079500" cy="1231900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Connecteur droit avec flèche 45"/>
          <p:cNvCxnSpPr/>
          <p:nvPr/>
        </p:nvCxnSpPr>
        <p:spPr bwMode="auto">
          <a:xfrm flipV="1">
            <a:off x="2184400" y="2997706"/>
            <a:ext cx="3700781" cy="9837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ZoneTexte 46"/>
          <p:cNvSpPr txBox="1"/>
          <p:nvPr/>
        </p:nvSpPr>
        <p:spPr>
          <a:xfrm>
            <a:off x="7073900" y="1234592"/>
            <a:ext cx="1919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 Gravrand,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published</a:t>
            </a:r>
            <a:endParaRPr lang="fr-FR" dirty="0"/>
          </a:p>
          <a:p>
            <a:pPr algn="r"/>
            <a:r>
              <a:rPr lang="fr-FR" dirty="0"/>
              <a:t>JEM 2016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"/>
    </mc:Choice>
    <mc:Fallback xmlns="">
      <p:transition spd="slow" advTm="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40" grpId="0"/>
      <p:bldP spid="39" grpId="0"/>
      <p:bldP spid="44" grpId="0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94" y="785145"/>
            <a:ext cx="5740491" cy="43992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94" y="785145"/>
            <a:ext cx="5740491" cy="43992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94" y="785145"/>
            <a:ext cx="5740491" cy="43992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94" y="785145"/>
            <a:ext cx="5740491" cy="43992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2085" y="1050858"/>
            <a:ext cx="233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fr-FR" dirty="0">
                <a:solidFill>
                  <a:srgbClr val="0070C0"/>
                </a:solidFill>
              </a:rPr>
              <a:t>O. Gravrand, </a:t>
            </a:r>
            <a:r>
              <a:rPr lang="fr-FR" i="1" dirty="0">
                <a:solidFill>
                  <a:srgbClr val="0070C0"/>
                </a:solidFill>
              </a:rPr>
              <a:t>SPIE</a:t>
            </a:r>
            <a:r>
              <a:rPr lang="fr-FR" dirty="0">
                <a:solidFill>
                  <a:srgbClr val="0070C0"/>
                </a:solidFill>
              </a:rPr>
              <a:t> 636118–10 (2006)</a:t>
            </a:r>
            <a:endParaRPr lang="fr-FR" dirty="0">
              <a:solidFill>
                <a:srgbClr val="0070C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2085" y="1351761"/>
            <a:ext cx="208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fr-FR" dirty="0">
                <a:solidFill>
                  <a:srgbClr val="0070C0"/>
                </a:solidFill>
              </a:rPr>
              <a:t>O. Gravrand, JEM </a:t>
            </a:r>
            <a:r>
              <a:rPr lang="fr-FR" i="1" dirty="0"/>
              <a:t>38</a:t>
            </a:r>
            <a:r>
              <a:rPr lang="fr-FR" dirty="0"/>
              <a:t>(8), (2009)</a:t>
            </a:r>
            <a:endParaRPr lang="fr-FR" dirty="0"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2085" y="2560750"/>
            <a:ext cx="2032000" cy="25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T. </a:t>
            </a:r>
            <a:r>
              <a:rPr lang="en-US" dirty="0" err="1">
                <a:solidFill>
                  <a:schemeClr val="bg2"/>
                </a:solidFill>
              </a:rPr>
              <a:t>Chuh</a:t>
            </a:r>
            <a:r>
              <a:rPr lang="en-US" dirty="0">
                <a:solidFill>
                  <a:schemeClr val="bg2"/>
                </a:solidFill>
              </a:rPr>
              <a:t>, SPIE 5563 p19 (2004). 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2085" y="2259848"/>
            <a:ext cx="24447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W. Tennant, JEM, 37(9), p1406 (2008)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2085" y="1652664"/>
            <a:ext cx="2001837" cy="25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N. </a:t>
            </a:r>
            <a:r>
              <a:rPr lang="fr-FR" dirty="0" err="1"/>
              <a:t>Baier</a:t>
            </a:r>
            <a:r>
              <a:rPr lang="fr-FR" dirty="0"/>
              <a:t>, SPIE87042P (2013)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2085" y="1958945"/>
            <a:ext cx="24447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fr-FR" dirty="0"/>
              <a:t>O. Gravrand, JEM </a:t>
            </a:r>
            <a:r>
              <a:rPr lang="fr-FR" i="1" dirty="0"/>
              <a:t>2016, to </a:t>
            </a:r>
            <a:r>
              <a:rPr lang="fr-FR" i="1" dirty="0" err="1"/>
              <a:t>be</a:t>
            </a:r>
            <a:r>
              <a:rPr lang="fr-FR" i="1" dirty="0"/>
              <a:t> </a:t>
            </a:r>
            <a:r>
              <a:rPr lang="fr-FR" i="1" dirty="0" err="1"/>
              <a:t>published</a:t>
            </a:r>
            <a:endParaRPr lang="fr-FR" dirty="0">
              <a:effectLst/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Switch to </a:t>
            </a:r>
            <a:r>
              <a:rPr lang="fr-FR" dirty="0" err="1"/>
              <a:t>extrinsic</a:t>
            </a:r>
            <a:r>
              <a:rPr lang="fr-FR" dirty="0"/>
              <a:t> N:In doping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17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4864100"/>
                <a:ext cx="8051800" cy="1524000"/>
              </a:xfrm>
            </p:spPr>
            <p:txBody>
              <a:bodyPr/>
              <a:lstStyle/>
              <a:p>
                <a:r>
                  <a:rPr lang="fr-FR" dirty="0">
                    <a:solidFill>
                      <a:srgbClr val="0070C0"/>
                    </a:solidFill>
                  </a:rPr>
                  <a:t>P:VHg doping</a:t>
                </a:r>
              </a:p>
              <a:p>
                <a:pPr marL="381000" lvl="1" indent="0">
                  <a:buNone/>
                </a:pPr>
                <a:r>
                  <a:rPr lang="fr-FR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Short </a:t>
                </a:r>
                <a:r>
                  <a:rPr lang="fr-FR" dirty="0" err="1">
                    <a:solidFill>
                      <a:srgbClr val="0070C0"/>
                    </a:solidFill>
                    <a:sym typeface="Wingdings" panose="05000000000000000000" pitchFamily="2" charset="2"/>
                  </a:rPr>
                  <a:t>lifetime</a:t>
                </a:r>
                <a:r>
                  <a:rPr lang="fr-FR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(~ns), SRH </a:t>
                </a:r>
                <a:r>
                  <a:rPr lang="fr-FR" dirty="0" err="1">
                    <a:solidFill>
                      <a:srgbClr val="0070C0"/>
                    </a:solidFill>
                    <a:sym typeface="Wingdings" panose="05000000000000000000" pitchFamily="2" charset="2"/>
                  </a:rPr>
                  <a:t>VHg</a:t>
                </a:r>
                <a:r>
                  <a:rPr lang="fr-FR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recombinaison </a:t>
                </a:r>
                <a:endParaRPr lang="fr-FR" dirty="0">
                  <a:solidFill>
                    <a:srgbClr val="0070C0"/>
                  </a:solidFill>
                </a:endParaRPr>
              </a:p>
              <a:p>
                <a:r>
                  <a:rPr lang="fr-FR" dirty="0" err="1"/>
                  <a:t>Extrinsic</a:t>
                </a:r>
                <a:r>
                  <a:rPr lang="fr-FR" dirty="0"/>
                  <a:t> N:In doping </a:t>
                </a:r>
              </a:p>
              <a:p>
                <a:pPr lvl="1">
                  <a:buFont typeface="Wingdings" panose="05000000000000000000" pitchFamily="2" charset="2"/>
                  <a:buChar char="à"/>
                </a:pPr>
                <a:r>
                  <a:rPr lang="fr-FR" dirty="0">
                    <a:sym typeface="Wingdings" panose="05000000000000000000" pitchFamily="2" charset="2"/>
                  </a:rPr>
                  <a:t>Longer </a:t>
                </a:r>
                <a:r>
                  <a:rPr lang="fr-FR" dirty="0" err="1">
                    <a:sym typeface="Wingdings" panose="05000000000000000000" pitchFamily="2" charset="2"/>
                  </a:rPr>
                  <a:t>lifetime</a:t>
                </a:r>
                <a:r>
                  <a:rPr lang="fr-FR" dirty="0">
                    <a:sym typeface="Wingdings" panose="05000000000000000000" pitchFamily="2" charset="2"/>
                  </a:rPr>
                  <a:t> (~µs) Auger1</a:t>
                </a:r>
              </a:p>
              <a:p>
                <a:pPr lvl="1">
                  <a:buFont typeface="Wingdings" panose="05000000000000000000" pitchFamily="2" charset="2"/>
                  <a:buChar char="à"/>
                </a:pPr>
                <a:r>
                  <a:rPr lang="fr-FR" dirty="0" err="1">
                    <a:sym typeface="Wingdings" panose="05000000000000000000" pitchFamily="2" charset="2"/>
                  </a:rPr>
                  <a:t>Larger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µ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𝜏</m:t>
                        </m:r>
                      </m:e>
                    </m:rad>
                  </m:oMath>
                </a14:m>
                <a:r>
                  <a:rPr lang="fr-FR" dirty="0"/>
                  <a:t>	</a:t>
                </a:r>
                <a:r>
                  <a:rPr lang="fr-FR" dirty="0">
                    <a:sym typeface="Wingdings" panose="05000000000000000000" pitchFamily="2" charset="2"/>
                  </a:rPr>
                  <a:t> </a:t>
                </a:r>
                <a:r>
                  <a:rPr lang="fr-FR" dirty="0" err="1">
                    <a:sym typeface="Wingdings" panose="05000000000000000000" pitchFamily="2" charset="2"/>
                  </a:rPr>
                  <a:t>higher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𝐸𝑄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8" name="Espace réservé du contenu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864100"/>
                <a:ext cx="8051800" cy="1524000"/>
              </a:xfrm>
              <a:blipFill rotWithShape="0">
                <a:blip r:embed="rId8"/>
                <a:stretch>
                  <a:fillRect l="-454" t="-2400" b="-204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922" y="3066428"/>
            <a:ext cx="1106520" cy="17131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2186" y="3067953"/>
            <a:ext cx="1103472" cy="1710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315494" y="5888424"/>
                <a:ext cx="3264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800" dirty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sz="1800" dirty="0">
                    <a:solidFill>
                      <a:schemeClr val="bg2"/>
                    </a:solidFill>
                  </a:rPr>
                  <a:t>Gain close to x100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8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𝑑𝑎𝑟𝑘</m:t>
                        </m:r>
                      </m:sub>
                    </m:sSub>
                  </m:oMath>
                </a14:m>
                <a:endParaRPr lang="fr-FR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494" y="5888424"/>
                <a:ext cx="326499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679"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1549198" y="954774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T=78K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2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"/>
    </mc:Choice>
    <mc:Fallback xmlns="">
      <p:transition spd="slow" advTm="2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General introduction about IR </a:t>
            </a:r>
            <a:r>
              <a:rPr lang="fr-FR" dirty="0" err="1"/>
              <a:t>detection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FOM for IR </a:t>
            </a:r>
            <a:r>
              <a:rPr lang="fr-FR" dirty="0" err="1"/>
              <a:t>detection</a:t>
            </a:r>
            <a:r>
              <a:rPr lang="fr-FR" dirty="0"/>
              <a:t>/</a:t>
            </a:r>
            <a:r>
              <a:rPr lang="fr-FR" dirty="0" err="1"/>
              <a:t>imaging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Tailoring</a:t>
            </a:r>
            <a:r>
              <a:rPr lang="fr-FR" dirty="0"/>
              <a:t> the </a:t>
            </a:r>
            <a:r>
              <a:rPr lang="fr-FR" dirty="0" err="1"/>
              <a:t>photocurrent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Understanding</a:t>
            </a:r>
            <a:r>
              <a:rPr lang="fr-FR" dirty="0"/>
              <a:t> the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currents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Impact </a:t>
            </a:r>
            <a:r>
              <a:rPr lang="fr-FR" dirty="0" err="1"/>
              <a:t>ionization</a:t>
            </a:r>
            <a:r>
              <a:rPr lang="fr-FR" dirty="0"/>
              <a:t> for </a:t>
            </a:r>
            <a:r>
              <a:rPr lang="fr-FR" dirty="0" err="1"/>
              <a:t>APDs</a:t>
            </a:r>
            <a:endParaRPr lang="fr-FR" dirty="0"/>
          </a:p>
          <a:p>
            <a:endParaRPr lang="fr-FR" dirty="0"/>
          </a:p>
          <a:p>
            <a:r>
              <a:rPr lang="fr-FR" dirty="0"/>
              <a:t>Focus1: Ultra high performances for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fluxes</a:t>
            </a:r>
          </a:p>
          <a:p>
            <a:endParaRPr lang="fr-FR" dirty="0"/>
          </a:p>
          <a:p>
            <a:r>
              <a:rPr lang="fr-FR" dirty="0"/>
              <a:t>Focus2: High operating </a:t>
            </a:r>
            <a:r>
              <a:rPr lang="fr-FR" dirty="0" err="1"/>
              <a:t>temperature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Conclusion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163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err="1"/>
              <a:t>Dark</a:t>
            </a:r>
            <a:r>
              <a:rPr lang="fr-FR" altLang="fr-FR" sz="2400" dirty="0"/>
              <a:t> </a:t>
            </a:r>
            <a:r>
              <a:rPr lang="fr-FR" altLang="fr-FR" sz="2400" dirty="0" err="1"/>
              <a:t>current</a:t>
            </a:r>
            <a:r>
              <a:rPr lang="fr-FR" altLang="fr-FR" sz="2400" dirty="0"/>
              <a:t> optimisation for </a:t>
            </a:r>
            <a:br>
              <a:rPr lang="fr-FR" altLang="fr-FR" sz="2400" dirty="0"/>
            </a:br>
            <a:r>
              <a:rPr lang="fr-FR" altLang="fr-FR" sz="2400" dirty="0"/>
              <a:t>diffusion </a:t>
            </a:r>
            <a:r>
              <a:rPr lang="fr-FR" altLang="fr-FR" sz="2400" dirty="0" err="1"/>
              <a:t>extracted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extrinsic</a:t>
            </a:r>
            <a:r>
              <a:rPr lang="fr-FR" altLang="fr-FR" sz="2400" dirty="0"/>
              <a:t> photodiode</a:t>
            </a: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19238"/>
            <a:ext cx="64198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19238"/>
            <a:ext cx="64198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19238"/>
            <a:ext cx="64198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19238"/>
            <a:ext cx="64198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 rot="16200000">
            <a:off x="1591736" y="2322513"/>
            <a:ext cx="517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400">
                <a:latin typeface="Symbol" panose="05050102010706020507" pitchFamily="18" charset="2"/>
              </a:rPr>
              <a:t>t</a:t>
            </a:r>
            <a:r>
              <a:rPr lang="fr-FR" altLang="fr-FR" sz="1400"/>
              <a:t> (s)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5956300" y="6021388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i="1"/>
              <a:t>N</a:t>
            </a:r>
            <a:r>
              <a:rPr lang="fr-FR" altLang="fr-FR" sz="1400" i="1" baseline="-25000"/>
              <a:t>d </a:t>
            </a:r>
            <a:r>
              <a:rPr lang="fr-FR" altLang="fr-FR" sz="1400"/>
              <a:t>(cm</a:t>
            </a:r>
            <a:r>
              <a:rPr lang="fr-FR" altLang="fr-FR" sz="1400" baseline="30000"/>
              <a:t>-3</a:t>
            </a:r>
            <a:r>
              <a:rPr lang="fr-FR" altLang="fr-FR" sz="1400"/>
              <a:t>)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841500" y="935038"/>
            <a:ext cx="9953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u="sng">
                <a:solidFill>
                  <a:srgbClr val="FF00FF"/>
                </a:solidFill>
              </a:rPr>
              <a:t>MCT p/n</a:t>
            </a:r>
          </a:p>
          <a:p>
            <a:r>
              <a:rPr lang="fr-FR" altLang="fr-FR" sz="1400">
                <a:solidFill>
                  <a:srgbClr val="FF00FF"/>
                </a:solidFill>
              </a:rPr>
              <a:t>T=150K</a:t>
            </a:r>
          </a:p>
          <a:p>
            <a:r>
              <a:rPr lang="fr-FR" altLang="fr-FR" sz="1400">
                <a:solidFill>
                  <a:srgbClr val="FF00FF"/>
                </a:solidFill>
                <a:latin typeface="Symbol" panose="05050102010706020507" pitchFamily="18" charset="2"/>
              </a:rPr>
              <a:t>l</a:t>
            </a:r>
            <a:r>
              <a:rPr lang="fr-FR" altLang="fr-FR" sz="1400" baseline="-25000">
                <a:solidFill>
                  <a:srgbClr val="FF00FF"/>
                </a:solidFill>
              </a:rPr>
              <a:t>c</a:t>
            </a:r>
            <a:r>
              <a:rPr lang="fr-FR" altLang="fr-FR" sz="1400">
                <a:solidFill>
                  <a:srgbClr val="FF00FF"/>
                </a:solidFill>
              </a:rPr>
              <a:t>=5µm</a:t>
            </a:r>
          </a:p>
          <a:p>
            <a:r>
              <a:rPr lang="fr-FR" altLang="fr-FR" sz="1400">
                <a:solidFill>
                  <a:srgbClr val="FF00FF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400" baseline="-25000">
                <a:solidFill>
                  <a:srgbClr val="FF00FF"/>
                </a:solidFill>
              </a:rPr>
              <a:t>SRH</a:t>
            </a:r>
            <a:r>
              <a:rPr lang="fr-FR" altLang="fr-FR" sz="1400">
                <a:solidFill>
                  <a:srgbClr val="FF00FF"/>
                </a:solidFill>
              </a:rPr>
              <a:t>=20µs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746" name="Text Box 10"/>
              <p:cNvSpPr txBox="1">
                <a:spLocks noChangeArrowheads="1"/>
              </p:cNvSpPr>
              <p:nvPr/>
            </p:nvSpPr>
            <p:spPr bwMode="auto">
              <a:xfrm>
                <a:off x="2570129" y="2098161"/>
                <a:ext cx="3222164" cy="913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400" dirty="0">
                    <a:solidFill>
                      <a:srgbClr val="00CC00"/>
                    </a:solidFill>
                  </a:rPr>
                  <a:t>Auger1: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solidFill>
                          <a:srgbClr val="00CC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400" i="1">
                        <a:solidFill>
                          <a:srgbClr val="00CC00"/>
                        </a:solidFill>
                        <a:latin typeface="Cambria Math" panose="02040503050406030204" pitchFamily="18" charset="0"/>
                      </a:rPr>
                      <m:t> ∝</m:t>
                    </m:r>
                    <m:f>
                      <m:fPr>
                        <m:ctrlP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fr-FR" sz="14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fr-FR" sz="1400" dirty="0">
                  <a:solidFill>
                    <a:srgbClr val="00CC00"/>
                  </a:solidFill>
                </a:endParaRPr>
              </a:p>
              <a:p>
                <a:r>
                  <a:rPr lang="fr-FR" sz="1400" dirty="0">
                    <a:solidFill>
                      <a:srgbClr val="00CC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altLang="fr-FR" sz="1400" dirty="0">
                    <a:solidFill>
                      <a:srgbClr val="00CC00"/>
                    </a:solidFill>
                  </a:rPr>
                  <a:t> : Beattie &amp; </a:t>
                </a:r>
                <a:r>
                  <a:rPr lang="fr-FR" altLang="fr-FR" sz="1400" dirty="0" err="1">
                    <a:solidFill>
                      <a:srgbClr val="00CC00"/>
                    </a:solidFill>
                  </a:rPr>
                  <a:t>Landsberg</a:t>
                </a:r>
                <a:r>
                  <a:rPr lang="fr-FR" altLang="fr-FR" sz="1400" dirty="0">
                    <a:solidFill>
                      <a:srgbClr val="00CC00"/>
                    </a:solidFill>
                  </a:rPr>
                  <a:t> </a:t>
                </a:r>
                <a:br>
                  <a:rPr lang="fr-FR" altLang="fr-FR" sz="1400" dirty="0">
                    <a:solidFill>
                      <a:srgbClr val="00CC00"/>
                    </a:solidFill>
                  </a:rPr>
                </a:br>
                <a:r>
                  <a:rPr lang="fr-FR" altLang="fr-FR" sz="1400" dirty="0">
                    <a:solidFill>
                      <a:srgbClr val="00CC00"/>
                    </a:solidFill>
                  </a:rPr>
                  <a:t>	(FF=0.47) in </a:t>
                </a:r>
                <a:r>
                  <a:rPr lang="fr-FR" altLang="fr-FR" sz="1400" dirty="0" err="1">
                    <a:solidFill>
                      <a:srgbClr val="00CC00"/>
                    </a:solidFill>
                  </a:rPr>
                  <a:t>extr</a:t>
                </a:r>
                <a:r>
                  <a:rPr lang="fr-FR" altLang="fr-FR" sz="1400" dirty="0">
                    <a:solidFill>
                      <a:srgbClr val="00CC00"/>
                    </a:solidFill>
                  </a:rPr>
                  <a:t>. </a:t>
                </a:r>
                <a:r>
                  <a:rPr lang="fr-FR" altLang="fr-FR" sz="1400" dirty="0" err="1">
                    <a:solidFill>
                      <a:srgbClr val="00CC00"/>
                    </a:solidFill>
                  </a:rPr>
                  <a:t>regime</a:t>
                </a:r>
                <a:endParaRPr lang="fr-FR" altLang="fr-FR" sz="14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4474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0129" y="2098161"/>
                <a:ext cx="3222164" cy="913327"/>
              </a:xfrm>
              <a:prstGeom prst="rect">
                <a:avLst/>
              </a:prstGeom>
              <a:blipFill rotWithShape="0">
                <a:blip r:embed="rId9"/>
                <a:stretch>
                  <a:fillRect l="-568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6413500" y="2859088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solidFill>
                  <a:schemeClr val="accent2"/>
                </a:solidFill>
              </a:rPr>
              <a:t>SRH</a:t>
            </a: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37250" y="963613"/>
            <a:ext cx="13795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u="sng">
                <a:solidFill>
                  <a:srgbClr val="FF0000"/>
                </a:solidFill>
              </a:rPr>
              <a:t>T2SL</a:t>
            </a:r>
          </a:p>
          <a:p>
            <a:r>
              <a:rPr lang="fr-FR" altLang="fr-FR" sz="140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400">
                <a:solidFill>
                  <a:srgbClr val="FF0000"/>
                </a:solidFill>
              </a:rPr>
              <a:t> = 10x</a:t>
            </a:r>
            <a:r>
              <a:rPr lang="fr-FR" altLang="fr-FR" sz="140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400" baseline="-25000">
                <a:solidFill>
                  <a:srgbClr val="FF0000"/>
                </a:solidFill>
              </a:rPr>
              <a:t>AugerMCT</a:t>
            </a:r>
          </a:p>
          <a:p>
            <a:r>
              <a:rPr lang="fr-FR" altLang="fr-FR" sz="140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400" baseline="-25000">
                <a:solidFill>
                  <a:srgbClr val="FF0000"/>
                </a:solidFill>
              </a:rPr>
              <a:t>SRH</a:t>
            </a:r>
            <a:r>
              <a:rPr lang="fr-FR" altLang="fr-FR" sz="1400">
                <a:solidFill>
                  <a:srgbClr val="FF0000"/>
                </a:solidFill>
              </a:rPr>
              <a:t>=80ns</a:t>
            </a:r>
          </a:p>
        </p:txBody>
      </p:sp>
      <p:graphicFrame>
        <p:nvGraphicFramePr>
          <p:cNvPr id="244749" name="Object 13"/>
          <p:cNvGraphicFramePr>
            <a:graphicFrameLocks noChangeAspect="1"/>
          </p:cNvGraphicFramePr>
          <p:nvPr/>
        </p:nvGraphicFramePr>
        <p:xfrm>
          <a:off x="3629025" y="936625"/>
          <a:ext cx="1816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10" imgW="914400" imgH="457200" progId="Equation.3">
                  <p:embed/>
                </p:oleObj>
              </mc:Choice>
              <mc:Fallback>
                <p:oleObj name="Equation" r:id="rId10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936625"/>
                        <a:ext cx="18161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50" name="Oval 14"/>
          <p:cNvSpPr>
            <a:spLocks noChangeArrowheads="1"/>
          </p:cNvSpPr>
          <p:nvPr/>
        </p:nvSpPr>
        <p:spPr bwMode="auto">
          <a:xfrm>
            <a:off x="4848225" y="1371600"/>
            <a:ext cx="609600" cy="4953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-1058" y="613131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O. Gravrand, “Challenges for ultimate HOT quantum IR detectors,”</a:t>
            </a:r>
          </a:p>
          <a:p>
            <a:r>
              <a:rPr lang="fr-FR" i="1" dirty="0">
                <a:latin typeface="Arial" panose="020B0604020202020204" pitchFamily="34" charset="0"/>
              </a:rPr>
              <a:t>SPIE</a:t>
            </a:r>
            <a:r>
              <a:rPr lang="fr-FR" dirty="0">
                <a:latin typeface="Arial" panose="020B0604020202020204" pitchFamily="34" charset="0"/>
              </a:rPr>
              <a:t> 8631, 2013</a:t>
            </a:r>
            <a:endParaRPr lang="fr-FR" dirty="0"/>
          </a:p>
        </p:txBody>
      </p: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7321551" y="2543967"/>
            <a:ext cx="1600200" cy="2581275"/>
            <a:chOff x="4598" y="1962"/>
            <a:chExt cx="1008" cy="1626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4704" y="1962"/>
              <a:ext cx="864" cy="1625"/>
              <a:chOff x="3680" y="2197"/>
              <a:chExt cx="864" cy="1625"/>
            </a:xfrm>
          </p:grpSpPr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3847" y="2197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 flipV="1">
                <a:off x="3847" y="3069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3680" y="3068"/>
                <a:ext cx="864" cy="195"/>
              </a:xfrm>
              <a:custGeom>
                <a:avLst/>
                <a:gdLst>
                  <a:gd name="T0" fmla="*/ 0 w 864"/>
                  <a:gd name="T1" fmla="*/ 180 h 195"/>
                  <a:gd name="T2" fmla="*/ 81 w 864"/>
                  <a:gd name="T3" fmla="*/ 114 h 195"/>
                  <a:gd name="T4" fmla="*/ 258 w 864"/>
                  <a:gd name="T5" fmla="*/ 21 h 195"/>
                  <a:gd name="T6" fmla="*/ 444 w 864"/>
                  <a:gd name="T7" fmla="*/ 0 h 195"/>
                  <a:gd name="T8" fmla="*/ 594 w 864"/>
                  <a:gd name="T9" fmla="*/ 24 h 195"/>
                  <a:gd name="T10" fmla="*/ 768 w 864"/>
                  <a:gd name="T11" fmla="*/ 117 h 195"/>
                  <a:gd name="T12" fmla="*/ 864 w 864"/>
                  <a:gd name="T13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4" h="195">
                    <a:moveTo>
                      <a:pt x="0" y="180"/>
                    </a:moveTo>
                    <a:cubicBezTo>
                      <a:pt x="23" y="158"/>
                      <a:pt x="38" y="140"/>
                      <a:pt x="81" y="114"/>
                    </a:cubicBezTo>
                    <a:cubicBezTo>
                      <a:pt x="124" y="88"/>
                      <a:pt x="198" y="40"/>
                      <a:pt x="258" y="21"/>
                    </a:cubicBezTo>
                    <a:cubicBezTo>
                      <a:pt x="318" y="2"/>
                      <a:pt x="388" y="0"/>
                      <a:pt x="444" y="0"/>
                    </a:cubicBezTo>
                    <a:cubicBezTo>
                      <a:pt x="500" y="0"/>
                      <a:pt x="540" y="4"/>
                      <a:pt x="594" y="24"/>
                    </a:cubicBezTo>
                    <a:cubicBezTo>
                      <a:pt x="648" y="44"/>
                      <a:pt x="723" y="89"/>
                      <a:pt x="768" y="117"/>
                    </a:cubicBezTo>
                    <a:cubicBezTo>
                      <a:pt x="813" y="145"/>
                      <a:pt x="838" y="170"/>
                      <a:pt x="864" y="19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" name="Oval 28"/>
            <p:cNvSpPr>
              <a:spLocks noChangeArrowheads="1"/>
            </p:cNvSpPr>
            <p:nvPr/>
          </p:nvSpPr>
          <p:spPr bwMode="auto">
            <a:xfrm>
              <a:off x="5088" y="268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5088" y="282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944" y="2682"/>
              <a:ext cx="131" cy="108"/>
            </a:xfrm>
            <a:custGeom>
              <a:avLst/>
              <a:gdLst>
                <a:gd name="T0" fmla="*/ 114 w 131"/>
                <a:gd name="T1" fmla="*/ 0 h 108"/>
                <a:gd name="T2" fmla="*/ 19 w 131"/>
                <a:gd name="T3" fmla="*/ 37 h 108"/>
                <a:gd name="T4" fmla="*/ 19 w 131"/>
                <a:gd name="T5" fmla="*/ 60 h 108"/>
                <a:gd name="T6" fmla="*/ 131 w 13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8">
                  <a:moveTo>
                    <a:pt x="114" y="0"/>
                  </a:moveTo>
                  <a:cubicBezTo>
                    <a:pt x="98" y="5"/>
                    <a:pt x="35" y="27"/>
                    <a:pt x="19" y="37"/>
                  </a:cubicBezTo>
                  <a:cubicBezTo>
                    <a:pt x="3" y="47"/>
                    <a:pt x="0" y="48"/>
                    <a:pt x="19" y="60"/>
                  </a:cubicBezTo>
                  <a:cubicBezTo>
                    <a:pt x="37" y="72"/>
                    <a:pt x="109" y="98"/>
                    <a:pt x="131" y="10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5088" y="277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 flipH="1">
              <a:off x="5184" y="2772"/>
              <a:ext cx="83" cy="48"/>
            </a:xfrm>
            <a:custGeom>
              <a:avLst/>
              <a:gdLst>
                <a:gd name="T0" fmla="*/ 20 w 35"/>
                <a:gd name="T1" fmla="*/ 0 h 114"/>
                <a:gd name="T2" fmla="*/ 5 w 35"/>
                <a:gd name="T3" fmla="*/ 30 h 114"/>
                <a:gd name="T4" fmla="*/ 5 w 35"/>
                <a:gd name="T5" fmla="*/ 57 h 114"/>
                <a:gd name="T6" fmla="*/ 35 w 35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14">
                  <a:moveTo>
                    <a:pt x="20" y="0"/>
                  </a:moveTo>
                  <a:cubicBezTo>
                    <a:pt x="18" y="4"/>
                    <a:pt x="7" y="21"/>
                    <a:pt x="5" y="30"/>
                  </a:cubicBezTo>
                  <a:cubicBezTo>
                    <a:pt x="3" y="39"/>
                    <a:pt x="0" y="43"/>
                    <a:pt x="5" y="57"/>
                  </a:cubicBezTo>
                  <a:cubicBezTo>
                    <a:pt x="10" y="71"/>
                    <a:pt x="29" y="102"/>
                    <a:pt x="35" y="11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598" y="3415"/>
              <a:ext cx="100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chemeClr val="accent2"/>
                  </a:solidFill>
                </a:rPr>
                <a:t>Schockley-Read-Hall</a:t>
              </a:r>
              <a:endParaRPr lang="en-US" sz="120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224897" y="2568574"/>
            <a:ext cx="1371600" cy="3000375"/>
            <a:chOff x="240" y="1775"/>
            <a:chExt cx="864" cy="1890"/>
          </a:xfrm>
        </p:grpSpPr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284" y="3377"/>
              <a:ext cx="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200"/>
                <a:t>Auger 1</a:t>
              </a:r>
            </a:p>
            <a:p>
              <a:pPr algn="ctr"/>
              <a:r>
                <a:rPr lang="fr-FR" sz="1200"/>
                <a:t>Limite le type N</a:t>
              </a:r>
            </a:p>
          </p:txBody>
        </p:sp>
        <p:grpSp>
          <p:nvGrpSpPr>
            <p:cNvPr id="30" name="Group 43"/>
            <p:cNvGrpSpPr>
              <a:grpSpLocks/>
            </p:cNvGrpSpPr>
            <p:nvPr/>
          </p:nvGrpSpPr>
          <p:grpSpPr bwMode="auto">
            <a:xfrm>
              <a:off x="240" y="1775"/>
              <a:ext cx="864" cy="1625"/>
              <a:chOff x="3680" y="2197"/>
              <a:chExt cx="864" cy="1625"/>
            </a:xfrm>
          </p:grpSpPr>
          <p:sp>
            <p:nvSpPr>
              <p:cNvPr id="31" name="Freeform 44"/>
              <p:cNvSpPr>
                <a:spLocks/>
              </p:cNvSpPr>
              <p:nvPr/>
            </p:nvSpPr>
            <p:spPr bwMode="auto">
              <a:xfrm>
                <a:off x="3847" y="2197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 flipV="1">
                <a:off x="3847" y="3069"/>
                <a:ext cx="505" cy="753"/>
              </a:xfrm>
              <a:custGeom>
                <a:avLst/>
                <a:gdLst>
                  <a:gd name="T0" fmla="*/ 0 w 505"/>
                  <a:gd name="T1" fmla="*/ 0 h 753"/>
                  <a:gd name="T2" fmla="*/ 47 w 505"/>
                  <a:gd name="T3" fmla="*/ 259 h 753"/>
                  <a:gd name="T4" fmla="*/ 118 w 505"/>
                  <a:gd name="T5" fmla="*/ 552 h 753"/>
                  <a:gd name="T6" fmla="*/ 188 w 505"/>
                  <a:gd name="T7" fmla="*/ 718 h 753"/>
                  <a:gd name="T8" fmla="*/ 269 w 505"/>
                  <a:gd name="T9" fmla="*/ 751 h 753"/>
                  <a:gd name="T10" fmla="*/ 335 w 505"/>
                  <a:gd name="T11" fmla="*/ 703 h 753"/>
                  <a:gd name="T12" fmla="*/ 395 w 505"/>
                  <a:gd name="T13" fmla="*/ 553 h 753"/>
                  <a:gd name="T14" fmla="*/ 449 w 505"/>
                  <a:gd name="T15" fmla="*/ 323 h 753"/>
                  <a:gd name="T16" fmla="*/ 505 w 505"/>
                  <a:gd name="T17" fmla="*/ 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753">
                    <a:moveTo>
                      <a:pt x="0" y="0"/>
                    </a:moveTo>
                    <a:cubicBezTo>
                      <a:pt x="8" y="43"/>
                      <a:pt x="27" y="167"/>
                      <a:pt x="47" y="259"/>
                    </a:cubicBezTo>
                    <a:cubicBezTo>
                      <a:pt x="67" y="351"/>
                      <a:pt x="95" y="476"/>
                      <a:pt x="118" y="552"/>
                    </a:cubicBezTo>
                    <a:cubicBezTo>
                      <a:pt x="141" y="628"/>
                      <a:pt x="163" y="685"/>
                      <a:pt x="188" y="718"/>
                    </a:cubicBezTo>
                    <a:cubicBezTo>
                      <a:pt x="213" y="751"/>
                      <a:pt x="245" y="753"/>
                      <a:pt x="269" y="751"/>
                    </a:cubicBezTo>
                    <a:cubicBezTo>
                      <a:pt x="293" y="749"/>
                      <a:pt x="314" y="736"/>
                      <a:pt x="335" y="703"/>
                    </a:cubicBezTo>
                    <a:cubicBezTo>
                      <a:pt x="356" y="670"/>
                      <a:pt x="376" y="616"/>
                      <a:pt x="395" y="553"/>
                    </a:cubicBezTo>
                    <a:cubicBezTo>
                      <a:pt x="414" y="490"/>
                      <a:pt x="431" y="414"/>
                      <a:pt x="449" y="323"/>
                    </a:cubicBezTo>
                    <a:cubicBezTo>
                      <a:pt x="467" y="232"/>
                      <a:pt x="496" y="59"/>
                      <a:pt x="50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3680" y="3068"/>
                <a:ext cx="864" cy="195"/>
              </a:xfrm>
              <a:custGeom>
                <a:avLst/>
                <a:gdLst>
                  <a:gd name="T0" fmla="*/ 0 w 864"/>
                  <a:gd name="T1" fmla="*/ 180 h 195"/>
                  <a:gd name="T2" fmla="*/ 81 w 864"/>
                  <a:gd name="T3" fmla="*/ 114 h 195"/>
                  <a:gd name="T4" fmla="*/ 258 w 864"/>
                  <a:gd name="T5" fmla="*/ 21 h 195"/>
                  <a:gd name="T6" fmla="*/ 444 w 864"/>
                  <a:gd name="T7" fmla="*/ 0 h 195"/>
                  <a:gd name="T8" fmla="*/ 594 w 864"/>
                  <a:gd name="T9" fmla="*/ 24 h 195"/>
                  <a:gd name="T10" fmla="*/ 768 w 864"/>
                  <a:gd name="T11" fmla="*/ 117 h 195"/>
                  <a:gd name="T12" fmla="*/ 864 w 864"/>
                  <a:gd name="T13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4" h="195">
                    <a:moveTo>
                      <a:pt x="0" y="180"/>
                    </a:moveTo>
                    <a:cubicBezTo>
                      <a:pt x="23" y="158"/>
                      <a:pt x="38" y="140"/>
                      <a:pt x="81" y="114"/>
                    </a:cubicBezTo>
                    <a:cubicBezTo>
                      <a:pt x="124" y="88"/>
                      <a:pt x="198" y="40"/>
                      <a:pt x="258" y="21"/>
                    </a:cubicBezTo>
                    <a:cubicBezTo>
                      <a:pt x="318" y="2"/>
                      <a:pt x="388" y="0"/>
                      <a:pt x="444" y="0"/>
                    </a:cubicBezTo>
                    <a:cubicBezTo>
                      <a:pt x="500" y="0"/>
                      <a:pt x="540" y="4"/>
                      <a:pt x="594" y="24"/>
                    </a:cubicBezTo>
                    <a:cubicBezTo>
                      <a:pt x="648" y="44"/>
                      <a:pt x="723" y="89"/>
                      <a:pt x="768" y="117"/>
                    </a:cubicBezTo>
                    <a:cubicBezTo>
                      <a:pt x="813" y="145"/>
                      <a:pt x="838" y="170"/>
                      <a:pt x="864" y="19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4" name="Freeform 53"/>
          <p:cNvSpPr>
            <a:spLocks/>
          </p:cNvSpPr>
          <p:nvPr/>
        </p:nvSpPr>
        <p:spPr bwMode="auto">
          <a:xfrm>
            <a:off x="610660" y="3698874"/>
            <a:ext cx="161925" cy="271462"/>
          </a:xfrm>
          <a:custGeom>
            <a:avLst/>
            <a:gdLst>
              <a:gd name="T0" fmla="*/ 102 w 102"/>
              <a:gd name="T1" fmla="*/ 0 h 171"/>
              <a:gd name="T2" fmla="*/ 30 w 102"/>
              <a:gd name="T3" fmla="*/ 66 h 171"/>
              <a:gd name="T4" fmla="*/ 0 w 102"/>
              <a:gd name="T5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71">
                <a:moveTo>
                  <a:pt x="102" y="0"/>
                </a:moveTo>
                <a:cubicBezTo>
                  <a:pt x="90" y="11"/>
                  <a:pt x="47" y="37"/>
                  <a:pt x="30" y="66"/>
                </a:cubicBezTo>
                <a:cubicBezTo>
                  <a:pt x="13" y="95"/>
                  <a:pt x="6" y="149"/>
                  <a:pt x="0" y="171"/>
                </a:cubicBezTo>
              </a:path>
            </a:pathLst>
          </a:custGeom>
          <a:noFill/>
          <a:ln w="9525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55"/>
          <p:cNvSpPr>
            <a:spLocks/>
          </p:cNvSpPr>
          <p:nvPr/>
        </p:nvSpPr>
        <p:spPr bwMode="auto">
          <a:xfrm>
            <a:off x="1021822" y="3413124"/>
            <a:ext cx="131763" cy="271462"/>
          </a:xfrm>
          <a:custGeom>
            <a:avLst/>
            <a:gdLst>
              <a:gd name="T0" fmla="*/ 0 w 83"/>
              <a:gd name="T1" fmla="*/ 171 h 171"/>
              <a:gd name="T2" fmla="*/ 68 w 83"/>
              <a:gd name="T3" fmla="*/ 126 h 171"/>
              <a:gd name="T4" fmla="*/ 83 w 83"/>
              <a:gd name="T5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" h="171">
                <a:moveTo>
                  <a:pt x="0" y="171"/>
                </a:moveTo>
                <a:cubicBezTo>
                  <a:pt x="11" y="163"/>
                  <a:pt x="54" y="155"/>
                  <a:pt x="68" y="126"/>
                </a:cubicBezTo>
                <a:cubicBezTo>
                  <a:pt x="82" y="97"/>
                  <a:pt x="80" y="26"/>
                  <a:pt x="83" y="0"/>
                </a:cubicBezTo>
              </a:path>
            </a:pathLst>
          </a:custGeom>
          <a:noFill/>
          <a:ln w="9525">
            <a:solidFill>
              <a:srgbClr val="00CC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6" name="Group 79"/>
          <p:cNvGrpSpPr>
            <a:grpSpLocks/>
          </p:cNvGrpSpPr>
          <p:nvPr/>
        </p:nvGrpSpPr>
        <p:grpSpPr bwMode="auto">
          <a:xfrm>
            <a:off x="1102785" y="3201986"/>
            <a:ext cx="269875" cy="244475"/>
            <a:chOff x="793" y="2174"/>
            <a:chExt cx="170" cy="154"/>
          </a:xfrm>
        </p:grpSpPr>
        <p:sp>
          <p:nvSpPr>
            <p:cNvPr id="37" name="Oval 54"/>
            <p:cNvSpPr>
              <a:spLocks noChangeArrowheads="1"/>
            </p:cNvSpPr>
            <p:nvPr/>
          </p:nvSpPr>
          <p:spPr bwMode="auto">
            <a:xfrm>
              <a:off x="793" y="2251"/>
              <a:ext cx="48" cy="4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Text Box 56"/>
            <p:cNvSpPr txBox="1">
              <a:spLocks noChangeArrowheads="1"/>
            </p:cNvSpPr>
            <p:nvPr/>
          </p:nvSpPr>
          <p:spPr bwMode="auto">
            <a:xfrm>
              <a:off x="825" y="2174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CC00"/>
                  </a:solidFill>
                </a:rPr>
                <a:t>f</a:t>
              </a:r>
            </a:p>
          </p:txBody>
        </p:sp>
      </p:grp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416985" y="3506786"/>
            <a:ext cx="603250" cy="536575"/>
            <a:chOff x="361" y="2366"/>
            <a:chExt cx="380" cy="338"/>
          </a:xfrm>
        </p:grpSpPr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589" y="2366"/>
              <a:ext cx="152" cy="157"/>
              <a:chOff x="576" y="2346"/>
              <a:chExt cx="152" cy="157"/>
            </a:xfrm>
          </p:grpSpPr>
          <p:sp>
            <p:nvSpPr>
              <p:cNvPr id="43" name="Oval 48"/>
              <p:cNvSpPr>
                <a:spLocks noChangeArrowheads="1"/>
              </p:cNvSpPr>
              <p:nvPr/>
            </p:nvSpPr>
            <p:spPr bwMode="auto">
              <a:xfrm>
                <a:off x="576" y="2452"/>
                <a:ext cx="48" cy="4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auto">
              <a:xfrm>
                <a:off x="680" y="2455"/>
                <a:ext cx="48" cy="4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Text Box 50"/>
              <p:cNvSpPr txBox="1">
                <a:spLocks noChangeArrowheads="1"/>
              </p:cNvSpPr>
              <p:nvPr/>
            </p:nvSpPr>
            <p:spPr bwMode="auto">
              <a:xfrm>
                <a:off x="594" y="2346"/>
                <a:ext cx="13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00CC00"/>
                    </a:solidFill>
                  </a:rPr>
                  <a:t>i</a:t>
                </a:r>
              </a:p>
            </p:txBody>
          </p:sp>
        </p:grp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451" y="265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Text Box 57"/>
            <p:cNvSpPr txBox="1">
              <a:spLocks noChangeArrowheads="1"/>
            </p:cNvSpPr>
            <p:nvPr/>
          </p:nvSpPr>
          <p:spPr bwMode="auto">
            <a:xfrm>
              <a:off x="361" y="2546"/>
              <a:ext cx="13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CC00"/>
                  </a:solidFill>
                </a:rPr>
                <a:t>i</a:t>
              </a:r>
            </a:p>
          </p:txBody>
        </p:sp>
      </p:grpSp>
      <p:sp>
        <p:nvSpPr>
          <p:cNvPr id="46" name="Rectangle 76"/>
          <p:cNvSpPr>
            <a:spLocks noChangeArrowheads="1"/>
          </p:cNvSpPr>
          <p:nvPr/>
        </p:nvSpPr>
        <p:spPr bwMode="auto">
          <a:xfrm>
            <a:off x="145522" y="5599111"/>
            <a:ext cx="912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CC00"/>
                </a:solidFill>
              </a:rPr>
              <a:t>2 e</a:t>
            </a:r>
            <a:r>
              <a:rPr lang="fr-FR" baseline="30000">
                <a:solidFill>
                  <a:srgbClr val="00CC00"/>
                </a:solidFill>
              </a:rPr>
              <a:t>- </a:t>
            </a:r>
            <a:r>
              <a:rPr lang="fr-FR">
                <a:solidFill>
                  <a:srgbClr val="00CC00"/>
                </a:solidFill>
              </a:rPr>
              <a:t>+</a:t>
            </a:r>
            <a:r>
              <a:rPr lang="fr-FR">
                <a:solidFill>
                  <a:srgbClr val="00CC00"/>
                </a:solidFill>
                <a:sym typeface="Wingdings" pitchFamily="2" charset="2"/>
              </a:rPr>
              <a:t>1 h</a:t>
            </a:r>
            <a:r>
              <a:rPr lang="fr-FR" baseline="30000">
                <a:solidFill>
                  <a:srgbClr val="00CC00"/>
                </a:solidFill>
              </a:rPr>
              <a:t>+</a:t>
            </a:r>
            <a:r>
              <a:rPr lang="fr-FR" baseline="-25000">
                <a:solidFill>
                  <a:srgbClr val="00CC00"/>
                </a:solidFill>
                <a:sym typeface="Wingdings" pitchFamily="2" charset="2"/>
              </a:rPr>
              <a:t>lourd</a:t>
            </a:r>
          </a:p>
        </p:txBody>
      </p:sp>
      <p:sp>
        <p:nvSpPr>
          <p:cNvPr id="47" name="Rectangle 77"/>
          <p:cNvSpPr>
            <a:spLocks noChangeArrowheads="1"/>
          </p:cNvSpPr>
          <p:nvPr/>
        </p:nvSpPr>
        <p:spPr bwMode="auto">
          <a:xfrm>
            <a:off x="967847" y="5599111"/>
            <a:ext cx="547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CC00"/>
                </a:solidFill>
                <a:sym typeface="Wingdings" pitchFamily="2" charset="2"/>
              </a:rPr>
              <a:t> 1 e</a:t>
            </a:r>
            <a:r>
              <a:rPr lang="fr-FR" baseline="30000" dirty="0">
                <a:solidFill>
                  <a:srgbClr val="00CC00"/>
                </a:solidFill>
                <a:sym typeface="Wingdings" pitchFamily="2" charset="2"/>
              </a:rPr>
              <a:t>-</a:t>
            </a:r>
          </a:p>
        </p:txBody>
      </p:sp>
      <p:graphicFrame>
        <p:nvGraphicFramePr>
          <p:cNvPr id="4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15343"/>
              </p:ext>
            </p:extLst>
          </p:nvPr>
        </p:nvGraphicFramePr>
        <p:xfrm>
          <a:off x="7604919" y="1201385"/>
          <a:ext cx="14509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Equation" r:id="rId12" imgW="1447560" imgH="469800" progId="Equation.3">
                  <p:embed/>
                </p:oleObj>
              </mc:Choice>
              <mc:Fallback>
                <p:oleObj name="Equation" r:id="rId12" imgW="1447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919" y="1201385"/>
                        <a:ext cx="14509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69"/>
          <p:cNvSpPr>
            <a:spLocks noChangeArrowheads="1"/>
          </p:cNvSpPr>
          <p:nvPr/>
        </p:nvSpPr>
        <p:spPr bwMode="auto">
          <a:xfrm flipV="1">
            <a:off x="3725544" y="3513412"/>
            <a:ext cx="144462" cy="1444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296602" y="899042"/>
            <a:ext cx="1227137" cy="1208246"/>
            <a:chOff x="7420697" y="1178786"/>
            <a:chExt cx="1227137" cy="1208246"/>
          </a:xfrm>
        </p:grpSpPr>
        <p:pic>
          <p:nvPicPr>
            <p:cNvPr id="55" name="Picture 2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697" y="1178786"/>
              <a:ext cx="1227137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Text Box 25"/>
            <p:cNvSpPr txBox="1">
              <a:spLocks noChangeArrowheads="1"/>
            </p:cNvSpPr>
            <p:nvPr/>
          </p:nvSpPr>
          <p:spPr bwMode="auto">
            <a:xfrm>
              <a:off x="7436576" y="2140811"/>
              <a:ext cx="117051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dirty="0"/>
                <a:t>PhD B. </a:t>
              </a:r>
              <a:r>
                <a:rPr lang="fr-FR" altLang="fr-FR" dirty="0" err="1"/>
                <a:t>Delacourt</a:t>
              </a:r>
              <a:endParaRPr lang="fr-FR" altLang="fr-FR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816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8"/>
    </mc:Choice>
    <mc:Fallback xmlns="">
      <p:transition spd="slow" advTm="10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7" grpId="0"/>
      <p:bldP spid="244748" grpId="0"/>
      <p:bldP spid="34" grpId="0" animBg="1"/>
      <p:bldP spid="35" grpId="0" animBg="1"/>
      <p:bldP spid="46" grpId="0"/>
      <p:bldP spid="47" grpId="0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19238"/>
            <a:ext cx="64198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err="1"/>
              <a:t>Dark</a:t>
            </a:r>
            <a:r>
              <a:rPr lang="fr-FR" altLang="fr-FR" sz="2400" dirty="0"/>
              <a:t> </a:t>
            </a:r>
            <a:r>
              <a:rPr lang="fr-FR" altLang="fr-FR" sz="2400" dirty="0" err="1"/>
              <a:t>current</a:t>
            </a:r>
            <a:r>
              <a:rPr lang="fr-FR" altLang="fr-FR" sz="2400" dirty="0"/>
              <a:t> optimisation for </a:t>
            </a:r>
            <a:br>
              <a:rPr lang="fr-FR" altLang="fr-FR" sz="2400" dirty="0"/>
            </a:br>
            <a:r>
              <a:rPr lang="fr-FR" altLang="fr-FR" sz="2400" dirty="0"/>
              <a:t>diffusion </a:t>
            </a:r>
            <a:r>
              <a:rPr lang="fr-FR" altLang="fr-FR" sz="2400" dirty="0" err="1"/>
              <a:t>extracted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extrinsic</a:t>
            </a:r>
            <a:r>
              <a:rPr lang="fr-FR" altLang="fr-FR" sz="2400" dirty="0"/>
              <a:t> photodiode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 rot="-5400000">
            <a:off x="909638" y="3359150"/>
            <a:ext cx="132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400">
                <a:latin typeface="Symbol" panose="05050102010706020507" pitchFamily="18" charset="2"/>
              </a:rPr>
              <a:t>t</a:t>
            </a:r>
            <a:r>
              <a:rPr lang="fr-FR" altLang="fr-FR" sz="1400"/>
              <a:t> </a:t>
            </a:r>
            <a:r>
              <a:rPr lang="fr-FR" altLang="fr-FR" sz="1400" i="1"/>
              <a:t>N</a:t>
            </a:r>
            <a:r>
              <a:rPr lang="fr-FR" altLang="fr-FR" sz="1400" i="1" baseline="-25000"/>
              <a:t>d</a:t>
            </a:r>
            <a:r>
              <a:rPr lang="fr-FR" altLang="fr-FR" sz="1400"/>
              <a:t> (s.cm</a:t>
            </a:r>
            <a:r>
              <a:rPr lang="fr-FR" altLang="fr-FR" sz="1400" baseline="30000"/>
              <a:t>-3</a:t>
            </a:r>
            <a:r>
              <a:rPr lang="fr-FR" altLang="fr-FR" sz="1400"/>
              <a:t>)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5956300" y="6021388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i="1"/>
              <a:t>N</a:t>
            </a:r>
            <a:r>
              <a:rPr lang="fr-FR" altLang="fr-FR" sz="1400" i="1" baseline="-25000"/>
              <a:t>d </a:t>
            </a:r>
            <a:r>
              <a:rPr lang="fr-FR" altLang="fr-FR" sz="1400"/>
              <a:t>(cm</a:t>
            </a:r>
            <a:r>
              <a:rPr lang="fr-FR" altLang="fr-FR" sz="1400" baseline="30000"/>
              <a:t>-3</a:t>
            </a:r>
            <a:r>
              <a:rPr lang="fr-FR" altLang="fr-FR" sz="1400"/>
              <a:t>)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1841500" y="935038"/>
            <a:ext cx="9953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u="sng">
                <a:solidFill>
                  <a:srgbClr val="FF00FF"/>
                </a:solidFill>
              </a:rPr>
              <a:t>MCT p/n</a:t>
            </a:r>
          </a:p>
          <a:p>
            <a:r>
              <a:rPr lang="fr-FR" altLang="fr-FR" sz="1400">
                <a:solidFill>
                  <a:srgbClr val="FF00FF"/>
                </a:solidFill>
              </a:rPr>
              <a:t>T=150K</a:t>
            </a:r>
          </a:p>
          <a:p>
            <a:r>
              <a:rPr lang="fr-FR" altLang="fr-FR" sz="1400">
                <a:solidFill>
                  <a:srgbClr val="FF00FF"/>
                </a:solidFill>
                <a:latin typeface="Symbol" panose="05050102010706020507" pitchFamily="18" charset="2"/>
              </a:rPr>
              <a:t>l</a:t>
            </a:r>
            <a:r>
              <a:rPr lang="fr-FR" altLang="fr-FR" sz="1400" baseline="-25000">
                <a:solidFill>
                  <a:srgbClr val="FF00FF"/>
                </a:solidFill>
              </a:rPr>
              <a:t>c</a:t>
            </a:r>
            <a:r>
              <a:rPr lang="fr-FR" altLang="fr-FR" sz="1400">
                <a:solidFill>
                  <a:srgbClr val="FF00FF"/>
                </a:solidFill>
              </a:rPr>
              <a:t>=5µm</a:t>
            </a:r>
          </a:p>
          <a:p>
            <a:r>
              <a:rPr lang="fr-FR" altLang="fr-FR" sz="1400">
                <a:solidFill>
                  <a:srgbClr val="FF00FF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400" baseline="-25000">
                <a:solidFill>
                  <a:srgbClr val="FF00FF"/>
                </a:solidFill>
              </a:rPr>
              <a:t>SRH</a:t>
            </a:r>
            <a:r>
              <a:rPr lang="fr-FR" altLang="fr-FR" sz="1400">
                <a:solidFill>
                  <a:srgbClr val="FF00FF"/>
                </a:solidFill>
              </a:rPr>
              <a:t>=20µs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5937250" y="963613"/>
            <a:ext cx="13795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u="sng">
                <a:solidFill>
                  <a:srgbClr val="FF0000"/>
                </a:solidFill>
              </a:rPr>
              <a:t>T2SL</a:t>
            </a:r>
          </a:p>
          <a:p>
            <a:r>
              <a:rPr lang="fr-FR" altLang="fr-FR" sz="140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400">
                <a:solidFill>
                  <a:srgbClr val="FF0000"/>
                </a:solidFill>
              </a:rPr>
              <a:t> = 10x</a:t>
            </a:r>
            <a:r>
              <a:rPr lang="fr-FR" altLang="fr-FR" sz="140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400" baseline="-25000">
                <a:solidFill>
                  <a:srgbClr val="FF0000"/>
                </a:solidFill>
              </a:rPr>
              <a:t>AugerMCT</a:t>
            </a:r>
          </a:p>
          <a:p>
            <a:r>
              <a:rPr lang="fr-FR" altLang="fr-FR" sz="140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400" baseline="-25000">
                <a:solidFill>
                  <a:srgbClr val="FF0000"/>
                </a:solidFill>
              </a:rPr>
              <a:t>SRH</a:t>
            </a:r>
            <a:r>
              <a:rPr lang="fr-FR" altLang="fr-FR" sz="1400">
                <a:solidFill>
                  <a:srgbClr val="FF0000"/>
                </a:solidFill>
              </a:rPr>
              <a:t>=80ns</a:t>
            </a:r>
          </a:p>
        </p:txBody>
      </p:sp>
      <p:graphicFrame>
        <p:nvGraphicFramePr>
          <p:cNvPr id="24576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3629025" y="936625"/>
          <a:ext cx="1816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6" imgW="914400" imgH="457200" progId="Equation.3">
                  <p:embed/>
                </p:oleObj>
              </mc:Choice>
              <mc:Fallback>
                <p:oleObj name="Equation" r:id="rId6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936625"/>
                        <a:ext cx="18161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9" name="Oval 9"/>
          <p:cNvSpPr>
            <a:spLocks noChangeArrowheads="1"/>
          </p:cNvSpPr>
          <p:nvPr/>
        </p:nvSpPr>
        <p:spPr bwMode="auto">
          <a:xfrm>
            <a:off x="4286250" y="1371600"/>
            <a:ext cx="1171575" cy="4953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>
            <a:off x="5486400" y="3333750"/>
            <a:ext cx="0" cy="24669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2841625" y="2268538"/>
            <a:ext cx="1176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i="1">
                <a:solidFill>
                  <a:srgbClr val="FF00FF"/>
                </a:solidFill>
                <a:sym typeface="Wingdings" panose="05000000000000000000" pitchFamily="2" charset="2"/>
              </a:rPr>
              <a:t>N</a:t>
            </a:r>
            <a:r>
              <a:rPr lang="fr-FR" altLang="fr-FR" sz="1400" i="1" baseline="-25000">
                <a:solidFill>
                  <a:srgbClr val="FF00FF"/>
                </a:solidFill>
                <a:sym typeface="Wingdings" panose="05000000000000000000" pitchFamily="2" charset="2"/>
              </a:rPr>
              <a:t>d</a:t>
            </a:r>
            <a:r>
              <a:rPr lang="fr-FR" altLang="fr-FR" sz="1400" i="1">
                <a:solidFill>
                  <a:srgbClr val="FF00FF"/>
                </a:solidFill>
                <a:sym typeface="Wingdings" panose="05000000000000000000" pitchFamily="2" charset="2"/>
              </a:rPr>
              <a:t>~1</a:t>
            </a:r>
            <a:r>
              <a:rPr lang="fr-FR" altLang="fr-FR" sz="1400" i="1" baseline="30000">
                <a:solidFill>
                  <a:srgbClr val="FF00FF"/>
                </a:solidFill>
                <a:sym typeface="Wingdings" panose="05000000000000000000" pitchFamily="2" charset="2"/>
              </a:rPr>
              <a:t>e</a:t>
            </a:r>
            <a:r>
              <a:rPr lang="fr-FR" altLang="fr-FR" sz="1400" i="1">
                <a:solidFill>
                  <a:srgbClr val="FF00FF"/>
                </a:solidFill>
                <a:sym typeface="Wingdings" panose="05000000000000000000" pitchFamily="2" charset="2"/>
              </a:rPr>
              <a:t>15cm</a:t>
            </a:r>
            <a:r>
              <a:rPr lang="fr-FR" altLang="fr-FR" sz="1400" i="1" baseline="30000">
                <a:solidFill>
                  <a:srgbClr val="FF00FF"/>
                </a:solidFill>
                <a:sym typeface="Wingdings" panose="05000000000000000000" pitchFamily="2" charset="2"/>
              </a:rPr>
              <a:t>-3</a:t>
            </a:r>
          </a:p>
          <a:p>
            <a:r>
              <a:rPr lang="fr-FR" altLang="fr-FR" sz="1400">
                <a:solidFill>
                  <a:srgbClr val="FF00FF"/>
                </a:solidFill>
                <a:sym typeface="Wingdings" panose="05000000000000000000" pitchFamily="2" charset="2"/>
              </a:rPr>
              <a:t>Rule07</a:t>
            </a:r>
            <a:endParaRPr lang="fr-FR" altLang="fr-FR" sz="1400" i="1">
              <a:solidFill>
                <a:srgbClr val="FF00FF"/>
              </a:solidFill>
            </a:endParaRPr>
          </a:p>
        </p:txBody>
      </p:sp>
      <p:sp>
        <p:nvSpPr>
          <p:cNvPr id="245772" name="Line 12"/>
          <p:cNvSpPr>
            <a:spLocks noChangeShapeType="1"/>
          </p:cNvSpPr>
          <p:nvPr/>
        </p:nvSpPr>
        <p:spPr bwMode="auto">
          <a:xfrm>
            <a:off x="3427413" y="2808288"/>
            <a:ext cx="0" cy="2971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4908550" y="2944813"/>
            <a:ext cx="1176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i="1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fr-FR" altLang="fr-FR" sz="1400" i="1" baseline="-2500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fr-FR" altLang="fr-FR" sz="1400" i="1">
                <a:solidFill>
                  <a:srgbClr val="FF0000"/>
                </a:solidFill>
                <a:sym typeface="Wingdings" panose="05000000000000000000" pitchFamily="2" charset="2"/>
              </a:rPr>
              <a:t>~6</a:t>
            </a:r>
            <a:r>
              <a:rPr lang="fr-FR" altLang="fr-FR" sz="1400" i="1" baseline="3000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fr-FR" altLang="fr-FR" sz="1400" i="1">
                <a:solidFill>
                  <a:srgbClr val="FF0000"/>
                </a:solidFill>
                <a:sym typeface="Wingdings" panose="05000000000000000000" pitchFamily="2" charset="2"/>
              </a:rPr>
              <a:t>16cm</a:t>
            </a:r>
            <a:r>
              <a:rPr lang="fr-FR" altLang="fr-FR" sz="1400" i="1" baseline="30000">
                <a:solidFill>
                  <a:srgbClr val="FF0000"/>
                </a:solidFill>
                <a:sym typeface="Wingdings" panose="05000000000000000000" pitchFamily="2" charset="2"/>
              </a:rPr>
              <a:t>-3</a:t>
            </a:r>
            <a:endParaRPr lang="fr-FR" altLang="fr-FR" sz="1400" i="1">
              <a:solidFill>
                <a:srgbClr val="FF0000"/>
              </a:solidFill>
            </a:endParaRP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6708775" y="3363913"/>
            <a:ext cx="1244251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/>
              <a:t>Caution</a:t>
            </a:r>
          </a:p>
          <a:p>
            <a:r>
              <a:rPr lang="fr-FR" altLang="fr-FR" sz="1400" dirty="0"/>
              <a:t>High doping=</a:t>
            </a:r>
          </a:p>
          <a:p>
            <a:pPr>
              <a:buFontTx/>
              <a:buChar char="•"/>
            </a:pPr>
            <a:r>
              <a:rPr lang="fr-FR" altLang="fr-FR" sz="1400" dirty="0"/>
              <a:t> </a:t>
            </a:r>
            <a:r>
              <a:rPr lang="fr-FR" altLang="fr-FR" sz="1400" dirty="0" err="1"/>
              <a:t>lower</a:t>
            </a:r>
            <a:r>
              <a:rPr lang="fr-FR" altLang="fr-FR" sz="1400" dirty="0"/>
              <a:t> </a:t>
            </a:r>
            <a:r>
              <a:rPr lang="fr-FR" altLang="fr-FR" sz="1400" dirty="0" err="1"/>
              <a:t>L</a:t>
            </a:r>
            <a:r>
              <a:rPr lang="fr-FR" altLang="fr-FR" sz="1400" baseline="-25000" dirty="0" err="1"/>
              <a:t>diff</a:t>
            </a:r>
            <a:r>
              <a:rPr lang="fr-FR" altLang="fr-FR" sz="1400" baseline="-25000" dirty="0"/>
              <a:t> </a:t>
            </a:r>
          </a:p>
          <a:p>
            <a:pPr>
              <a:buFontTx/>
              <a:buChar char="•"/>
            </a:pPr>
            <a:r>
              <a:rPr lang="fr-FR" altLang="fr-FR" sz="1400" dirty="0"/>
              <a:t> </a:t>
            </a:r>
            <a:r>
              <a:rPr lang="fr-FR" altLang="fr-FR" sz="1400" dirty="0" err="1"/>
              <a:t>lower</a:t>
            </a:r>
            <a:r>
              <a:rPr lang="fr-FR" altLang="fr-FR" sz="1400" dirty="0"/>
              <a:t> QE ?</a:t>
            </a:r>
          </a:p>
        </p:txBody>
      </p:sp>
      <p:sp>
        <p:nvSpPr>
          <p:cNvPr id="245775" name="Oval 15"/>
          <p:cNvSpPr>
            <a:spLocks noChangeArrowheads="1"/>
          </p:cNvSpPr>
          <p:nvPr/>
        </p:nvSpPr>
        <p:spPr bwMode="auto">
          <a:xfrm>
            <a:off x="4865688" y="979488"/>
            <a:ext cx="504825" cy="495300"/>
          </a:xfrm>
          <a:prstGeom prst="ellipse">
            <a:avLst/>
          </a:prstGeom>
          <a:noFill/>
          <a:ln w="952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76" name="Text Box 16"/>
          <p:cNvSpPr txBox="1">
            <a:spLocks noChangeArrowheads="1"/>
          </p:cNvSpPr>
          <p:nvPr/>
        </p:nvSpPr>
        <p:spPr bwMode="auto">
          <a:xfrm>
            <a:off x="5843588" y="1897063"/>
            <a:ext cx="285046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400" dirty="0">
                <a:solidFill>
                  <a:srgbClr val="00CC00"/>
                </a:solidFill>
              </a:rPr>
              <a:t>Need a highly absorbing material </a:t>
            </a:r>
            <a:br>
              <a:rPr lang="en-US" altLang="fr-FR" sz="1400" dirty="0">
                <a:solidFill>
                  <a:srgbClr val="00CC00"/>
                </a:solidFill>
              </a:rPr>
            </a:br>
            <a:r>
              <a:rPr lang="en-US" altLang="fr-FR" sz="1400" dirty="0">
                <a:solidFill>
                  <a:srgbClr val="00CC00"/>
                </a:solidFill>
              </a:rPr>
              <a:t>to minimize diffusion volume</a:t>
            </a:r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 flipH="1" flipV="1">
            <a:off x="5334000" y="1409700"/>
            <a:ext cx="552450" cy="50482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778" name="Oval 18"/>
          <p:cNvSpPr>
            <a:spLocks noChangeArrowheads="1"/>
          </p:cNvSpPr>
          <p:nvPr/>
        </p:nvSpPr>
        <p:spPr bwMode="auto">
          <a:xfrm>
            <a:off x="4376738" y="969963"/>
            <a:ext cx="504825" cy="495300"/>
          </a:xfrm>
          <a:prstGeom prst="ellips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546100" y="1704975"/>
            <a:ext cx="2492927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23EF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400" dirty="0">
                <a:solidFill>
                  <a:srgbClr val="023EFE"/>
                </a:solidFill>
              </a:rPr>
              <a:t>Material intrinsic property</a:t>
            </a:r>
          </a:p>
          <a:p>
            <a:r>
              <a:rPr lang="en-US" altLang="fr-FR" sz="1400" dirty="0">
                <a:solidFill>
                  <a:srgbClr val="023EFE"/>
                </a:solidFill>
              </a:rPr>
              <a:t>Lower </a:t>
            </a:r>
            <a:r>
              <a:rPr lang="en-US" altLang="fr-FR" sz="1400" i="1" dirty="0" err="1">
                <a:solidFill>
                  <a:srgbClr val="023EFE"/>
                </a:solidFill>
                <a:latin typeface="Times New Roman" panose="02020603050405020304" pitchFamily="18" charset="0"/>
              </a:rPr>
              <a:t>n</a:t>
            </a:r>
            <a:r>
              <a:rPr lang="en-US" altLang="fr-FR" sz="1400" i="1" baseline="-25000" dirty="0" err="1">
                <a:solidFill>
                  <a:srgbClr val="023EFE"/>
                </a:solidFill>
                <a:latin typeface="Times New Roman" panose="02020603050405020304" pitchFamily="18" charset="0"/>
              </a:rPr>
              <a:t>i</a:t>
            </a:r>
            <a:r>
              <a:rPr lang="en-US" altLang="fr-FR" sz="1400" dirty="0">
                <a:solidFill>
                  <a:srgbClr val="023EFE"/>
                </a:solidFill>
              </a:rPr>
              <a:t> by design for T2SL?</a:t>
            </a:r>
          </a:p>
        </p:txBody>
      </p:sp>
      <p:sp>
        <p:nvSpPr>
          <p:cNvPr id="245780" name="Line 20"/>
          <p:cNvSpPr>
            <a:spLocks noChangeShapeType="1"/>
          </p:cNvSpPr>
          <p:nvPr/>
        </p:nvSpPr>
        <p:spPr bwMode="auto">
          <a:xfrm flipV="1">
            <a:off x="2941638" y="1312863"/>
            <a:ext cx="1428750" cy="428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-1058" y="613131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O. Gravrand, W. </a:t>
            </a:r>
            <a:r>
              <a:rPr lang="en-US" dirty="0" err="1">
                <a:latin typeface="Arial" panose="020B0604020202020204" pitchFamily="34" charset="0"/>
              </a:rPr>
              <a:t>Hassis</a:t>
            </a:r>
            <a:r>
              <a:rPr lang="en-US" dirty="0">
                <a:latin typeface="Arial" panose="020B0604020202020204" pitchFamily="34" charset="0"/>
              </a:rPr>
              <a:t>, and J. Rothman, “Challenges for ultimate HOT quantum IR detectors,”</a:t>
            </a:r>
          </a:p>
          <a:p>
            <a:r>
              <a:rPr lang="fr-FR" i="1" dirty="0">
                <a:latin typeface="Arial" panose="020B0604020202020204" pitchFamily="34" charset="0"/>
              </a:rPr>
              <a:t>SPIE</a:t>
            </a:r>
            <a:r>
              <a:rPr lang="fr-FR" dirty="0">
                <a:latin typeface="Arial" panose="020B0604020202020204" pitchFamily="34" charset="0"/>
              </a:rPr>
              <a:t>, vol. 8631, </a:t>
            </a:r>
            <a:r>
              <a:rPr lang="fr-FR" dirty="0" err="1">
                <a:latin typeface="Arial" panose="020B0604020202020204" pitchFamily="34" charset="0"/>
              </a:rPr>
              <a:t>Invited</a:t>
            </a:r>
            <a:r>
              <a:rPr lang="fr-FR" dirty="0">
                <a:latin typeface="Arial" panose="020B0604020202020204" pitchFamily="34" charset="0"/>
              </a:rPr>
              <a:t> Paper, p. 50, 2013</a:t>
            </a:r>
            <a:endParaRPr lang="fr-FR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330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01"/>
    </mc:Choice>
    <mc:Fallback xmlns="">
      <p:transition spd="slow" advTm="56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0" grpId="0" animBg="1"/>
      <p:bldP spid="245771" grpId="0"/>
      <p:bldP spid="245772" grpId="0" animBg="1"/>
      <p:bldP spid="245773" grpId="0"/>
      <p:bldP spid="245774" grpId="0" animBg="1"/>
      <p:bldP spid="245775" grpId="0" animBg="1"/>
      <p:bldP spid="245776" grpId="0" animBg="1"/>
      <p:bldP spid="245777" grpId="0" animBg="1"/>
      <p:bldP spid="245778" grpId="0" animBg="1"/>
      <p:bldP spid="245779" grpId="0" animBg="1"/>
      <p:bldP spid="2457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0" t="5709" b="24420"/>
          <a:stretch/>
        </p:blipFill>
        <p:spPr bwMode="auto">
          <a:xfrm>
            <a:off x="6220918" y="787400"/>
            <a:ext cx="2923082" cy="21426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05" y="2721718"/>
            <a:ext cx="7278777" cy="406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05" y="2721718"/>
            <a:ext cx="7278777" cy="406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single diode to focal plane </a:t>
            </a:r>
            <a:r>
              <a:rPr lang="fr-FR" dirty="0" err="1"/>
              <a:t>array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9600" y="762000"/>
            <a:ext cx="8051800" cy="1735881"/>
          </a:xfrm>
        </p:spPr>
        <p:txBody>
          <a:bodyPr/>
          <a:lstStyle/>
          <a:p>
            <a:r>
              <a:rPr lang="en-US" altLang="fr-FR" dirty="0"/>
              <a:t>Ideally we want all pixels </a:t>
            </a:r>
            <a:r>
              <a:rPr lang="en-US" altLang="fr-FR" dirty="0" err="1"/>
              <a:t>identicals</a:t>
            </a:r>
            <a:r>
              <a:rPr lang="en-US" altLang="fr-FR" dirty="0"/>
              <a:t>!</a:t>
            </a:r>
          </a:p>
          <a:p>
            <a:pPr lvl="1"/>
            <a:r>
              <a:rPr lang="en-US" altLang="fr-FR" dirty="0"/>
              <a:t>TV/4 	= 320x256 = 81 920 </a:t>
            </a:r>
            <a:r>
              <a:rPr lang="en-US" altLang="fr-FR" dirty="0" err="1"/>
              <a:t>px</a:t>
            </a:r>
            <a:r>
              <a:rPr lang="en-US" altLang="fr-FR" dirty="0"/>
              <a:t>  	</a:t>
            </a:r>
          </a:p>
          <a:p>
            <a:pPr lvl="1"/>
            <a:r>
              <a:rPr lang="en-US" altLang="fr-FR" dirty="0"/>
              <a:t>TV 	= 640x512 = 327 680 </a:t>
            </a:r>
            <a:r>
              <a:rPr lang="en-US" altLang="fr-FR" dirty="0" err="1"/>
              <a:t>px</a:t>
            </a:r>
            <a:r>
              <a:rPr lang="en-US" altLang="fr-FR" dirty="0"/>
              <a:t> 		</a:t>
            </a:r>
          </a:p>
          <a:p>
            <a:r>
              <a:rPr lang="en-US" altLang="fr-FR" dirty="0"/>
              <a:t>Nice Gaussian distributions?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fr-FR" dirty="0">
                <a:sym typeface="Wingdings" panose="05000000000000000000" pitchFamily="2" charset="2"/>
              </a:rPr>
              <a:t>Mean performances, PRNU, DCNU…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fr-FR" dirty="0">
                <a:sym typeface="Wingdings" panose="05000000000000000000" pitchFamily="2" charset="2"/>
              </a:rPr>
              <a:t>Dispersion, operability = 1- </a:t>
            </a:r>
            <a:r>
              <a:rPr lang="en-US" altLang="fr-FR" dirty="0" err="1">
                <a:sym typeface="Wingdings" panose="05000000000000000000" pitchFamily="2" charset="2"/>
              </a:rPr>
              <a:t>defectuosity</a:t>
            </a:r>
            <a:r>
              <a:rPr lang="en-US" altLang="fr-FR" dirty="0">
                <a:sym typeface="Wingdings" panose="05000000000000000000" pitchFamily="2" charset="2"/>
              </a:rPr>
              <a:t> </a:t>
            </a:r>
          </a:p>
          <a:p>
            <a:endParaRPr lang="en-US" alt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620008" y="3306703"/>
            <a:ext cx="20154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O. Gravrand, JEM 38(8), (2009)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16636" y="460508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accent2"/>
                </a:solidFill>
              </a:rPr>
              <a:t>n/p </a:t>
            </a:r>
            <a:r>
              <a:rPr lang="fr-FR" sz="1800" dirty="0" err="1">
                <a:solidFill>
                  <a:schemeClr val="accent2"/>
                </a:solidFill>
              </a:rPr>
              <a:t>VHg</a:t>
            </a:r>
            <a:endParaRPr lang="fr-FR" sz="1800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7933" y="448197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n/p Ext</a:t>
            </a:r>
          </a:p>
        </p:txBody>
      </p:sp>
      <p:sp>
        <p:nvSpPr>
          <p:cNvPr id="9" name="Accolade ouvrante 8"/>
          <p:cNvSpPr/>
          <p:nvPr/>
        </p:nvSpPr>
        <p:spPr bwMode="auto">
          <a:xfrm>
            <a:off x="843436" y="3186491"/>
            <a:ext cx="147164" cy="2960309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ccolade ouvrante 9"/>
          <p:cNvSpPr/>
          <p:nvPr/>
        </p:nvSpPr>
        <p:spPr bwMode="auto">
          <a:xfrm flipH="1">
            <a:off x="7961618" y="3309601"/>
            <a:ext cx="147164" cy="2960309"/>
          </a:xfrm>
          <a:prstGeom prst="leftBrac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521990" y="832370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[</a:t>
            </a:r>
            <a:r>
              <a:rPr lang="fr-FR" dirty="0" err="1"/>
              <a:t>nA</a:t>
            </a:r>
            <a:r>
              <a:rPr lang="fr-FR" dirty="0"/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9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79"/>
    </mc:Choice>
    <mc:Fallback xmlns="">
      <p:transition spd="slow" advTm="67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6698" y="203200"/>
            <a:ext cx="6182428" cy="360363"/>
          </a:xfrm>
        </p:spPr>
        <p:txBody>
          <a:bodyPr/>
          <a:lstStyle/>
          <a:p>
            <a:r>
              <a:rPr lang="fr-FR" dirty="0"/>
              <a:t>Impact ionisation for MCT </a:t>
            </a:r>
            <a:r>
              <a:rPr lang="fr-FR" dirty="0" err="1"/>
              <a:t>APDs</a:t>
            </a:r>
            <a:endParaRPr lang="fr-FR" dirty="0"/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2374900" y="3032125"/>
            <a:ext cx="158432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374900" y="2209800"/>
            <a:ext cx="4321175" cy="1404938"/>
            <a:chOff x="1610" y="1842"/>
            <a:chExt cx="2722" cy="885"/>
          </a:xfrm>
        </p:grpSpPr>
        <p:sp>
          <p:nvSpPr>
            <p:cNvPr id="9" name="Line 42"/>
            <p:cNvSpPr>
              <a:spLocks noChangeShapeType="1"/>
            </p:cNvSpPr>
            <p:nvPr/>
          </p:nvSpPr>
          <p:spPr bwMode="auto">
            <a:xfrm>
              <a:off x="1610" y="2296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" name="Line 43"/>
            <p:cNvSpPr>
              <a:spLocks noChangeShapeType="1"/>
            </p:cNvSpPr>
            <p:nvPr/>
          </p:nvSpPr>
          <p:spPr bwMode="auto">
            <a:xfrm>
              <a:off x="1610" y="2727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>
              <a:off x="3334" y="1842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>
              <a:off x="3334" y="2273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3" name="Line 46"/>
            <p:cNvSpPr>
              <a:spLocks noChangeShapeType="1"/>
            </p:cNvSpPr>
            <p:nvPr/>
          </p:nvSpPr>
          <p:spPr bwMode="auto">
            <a:xfrm flipV="1">
              <a:off x="2608" y="1842"/>
              <a:ext cx="726" cy="4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 flipV="1">
              <a:off x="2608" y="2273"/>
              <a:ext cx="72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2393950" y="3622675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BV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2393950" y="2682875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BC</a:t>
            </a: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2754014" y="3302794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N: </a:t>
            </a:r>
            <a:r>
              <a:rPr lang="fr-FR" sz="1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fr-FR" sz="1400" i="1" baseline="-25000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5855647" y="2264549"/>
            <a:ext cx="60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P: </a:t>
            </a:r>
            <a:r>
              <a:rPr lang="fr-FR" sz="1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fr-FR" sz="1400" i="1" baseline="-25000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0" name="Line 53"/>
          <p:cNvSpPr>
            <a:spLocks noChangeShapeType="1"/>
          </p:cNvSpPr>
          <p:nvPr/>
        </p:nvSpPr>
        <p:spPr bwMode="auto">
          <a:xfrm>
            <a:off x="5111750" y="2570163"/>
            <a:ext cx="1584325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auto">
          <a:xfrm>
            <a:off x="2373313" y="3306763"/>
            <a:ext cx="1584325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V="1">
            <a:off x="3957638" y="2570163"/>
            <a:ext cx="1154112" cy="728662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2051050" y="3148013"/>
            <a:ext cx="315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1">
                <a:solidFill>
                  <a:srgbClr val="0066FF"/>
                </a:solidFill>
                <a:latin typeface="Times New Roman" pitchFamily="18" charset="0"/>
              </a:rPr>
              <a:t>E</a:t>
            </a:r>
            <a:r>
              <a:rPr lang="fr-FR" i="1" baseline="-25000">
                <a:solidFill>
                  <a:srgbClr val="0066FF"/>
                </a:solidFill>
                <a:latin typeface="Times New Roman" pitchFamily="18" charset="0"/>
              </a:rPr>
              <a:t>R</a:t>
            </a:r>
          </a:p>
        </p:txBody>
      </p:sp>
      <p:grpSp>
        <p:nvGrpSpPr>
          <p:cNvPr id="27" name="Group 60"/>
          <p:cNvGrpSpPr>
            <a:grpSpLocks/>
          </p:cNvGrpSpPr>
          <p:nvPr/>
        </p:nvGrpSpPr>
        <p:grpSpPr bwMode="auto">
          <a:xfrm>
            <a:off x="4792663" y="2100256"/>
            <a:ext cx="898525" cy="134937"/>
            <a:chOff x="3031" y="1865"/>
            <a:chExt cx="566" cy="85"/>
          </a:xfrm>
        </p:grpSpPr>
        <p:sp>
          <p:nvSpPr>
            <p:cNvPr id="28" name="Line 61"/>
            <p:cNvSpPr>
              <a:spLocks noChangeShapeType="1"/>
            </p:cNvSpPr>
            <p:nvPr/>
          </p:nvSpPr>
          <p:spPr bwMode="auto">
            <a:xfrm>
              <a:off x="3175" y="1865"/>
              <a:ext cx="42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9" name="Line 62"/>
            <p:cNvSpPr>
              <a:spLocks noChangeShapeType="1"/>
            </p:cNvSpPr>
            <p:nvPr/>
          </p:nvSpPr>
          <p:spPr bwMode="auto">
            <a:xfrm flipV="1">
              <a:off x="3031" y="1865"/>
              <a:ext cx="144" cy="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32" name="Line 65"/>
          <p:cNvSpPr>
            <a:spLocks noChangeShapeType="1"/>
          </p:cNvSpPr>
          <p:nvPr/>
        </p:nvSpPr>
        <p:spPr bwMode="auto">
          <a:xfrm>
            <a:off x="5111750" y="2749550"/>
            <a:ext cx="158432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3" name="Text Box 66"/>
          <p:cNvSpPr txBox="1">
            <a:spLocks noChangeArrowheads="1"/>
          </p:cNvSpPr>
          <p:nvPr/>
        </p:nvSpPr>
        <p:spPr bwMode="auto">
          <a:xfrm>
            <a:off x="2051050" y="2903538"/>
            <a:ext cx="315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1">
                <a:solidFill>
                  <a:srgbClr val="00CC00"/>
                </a:solidFill>
                <a:latin typeface="Times New Roman" pitchFamily="18" charset="0"/>
              </a:rPr>
              <a:t>E</a:t>
            </a:r>
            <a:r>
              <a:rPr lang="fr-FR" i="1" baseline="-25000">
                <a:solidFill>
                  <a:srgbClr val="00CC00"/>
                </a:solidFill>
                <a:latin typeface="Times New Roman" pitchFamily="18" charset="0"/>
              </a:rPr>
              <a:t>F</a:t>
            </a:r>
          </a:p>
        </p:txBody>
      </p:sp>
      <p:grpSp>
        <p:nvGrpSpPr>
          <p:cNvPr id="63" name="Group 80"/>
          <p:cNvGrpSpPr>
            <a:grpSpLocks/>
          </p:cNvGrpSpPr>
          <p:nvPr/>
        </p:nvGrpSpPr>
        <p:grpSpPr bwMode="auto">
          <a:xfrm>
            <a:off x="5714134" y="2167724"/>
            <a:ext cx="71437" cy="768350"/>
            <a:chOff x="2109" y="2273"/>
            <a:chExt cx="45" cy="484"/>
          </a:xfrm>
        </p:grpSpPr>
        <p:sp>
          <p:nvSpPr>
            <p:cNvPr id="64" name="Oval 81"/>
            <p:cNvSpPr>
              <a:spLocks noChangeArrowheads="1"/>
            </p:cNvSpPr>
            <p:nvPr/>
          </p:nvSpPr>
          <p:spPr bwMode="auto">
            <a:xfrm>
              <a:off x="2109" y="2273"/>
              <a:ext cx="45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5" name="Oval 82"/>
            <p:cNvSpPr>
              <a:spLocks noChangeArrowheads="1"/>
            </p:cNvSpPr>
            <p:nvPr/>
          </p:nvSpPr>
          <p:spPr bwMode="auto">
            <a:xfrm>
              <a:off x="2109" y="2711"/>
              <a:ext cx="45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7" name="Line 84"/>
            <p:cNvSpPr>
              <a:spLocks noChangeShapeType="1"/>
            </p:cNvSpPr>
            <p:nvPr/>
          </p:nvSpPr>
          <p:spPr bwMode="auto">
            <a:xfrm flipH="1" flipV="1">
              <a:off x="2131" y="2319"/>
              <a:ext cx="0" cy="3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69" name="Oval 81"/>
          <p:cNvSpPr>
            <a:spLocks noChangeArrowheads="1"/>
          </p:cNvSpPr>
          <p:nvPr/>
        </p:nvSpPr>
        <p:spPr bwMode="auto">
          <a:xfrm>
            <a:off x="4721226" y="2279650"/>
            <a:ext cx="71437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581526" y="2255838"/>
            <a:ext cx="71437" cy="1063625"/>
            <a:chOff x="4581526" y="2255838"/>
            <a:chExt cx="71437" cy="1063625"/>
          </a:xfrm>
        </p:grpSpPr>
        <p:sp>
          <p:nvSpPr>
            <p:cNvPr id="72" name="Oval 81"/>
            <p:cNvSpPr>
              <a:spLocks noChangeArrowheads="1"/>
            </p:cNvSpPr>
            <p:nvPr/>
          </p:nvSpPr>
          <p:spPr bwMode="auto">
            <a:xfrm>
              <a:off x="4581526" y="2389188"/>
              <a:ext cx="71437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3" name="Oval 81"/>
            <p:cNvSpPr>
              <a:spLocks noChangeArrowheads="1"/>
            </p:cNvSpPr>
            <p:nvPr/>
          </p:nvSpPr>
          <p:spPr bwMode="auto">
            <a:xfrm>
              <a:off x="4581526" y="2255838"/>
              <a:ext cx="71437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4" name="Oval 81"/>
            <p:cNvSpPr>
              <a:spLocks noChangeArrowheads="1"/>
            </p:cNvSpPr>
            <p:nvPr/>
          </p:nvSpPr>
          <p:spPr bwMode="auto">
            <a:xfrm>
              <a:off x="4581526" y="3246438"/>
              <a:ext cx="71437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441824" y="2179643"/>
            <a:ext cx="71437" cy="1317628"/>
            <a:chOff x="4460876" y="2166938"/>
            <a:chExt cx="71437" cy="1317628"/>
          </a:xfrm>
        </p:grpSpPr>
        <p:sp>
          <p:nvSpPr>
            <p:cNvPr id="75" name="Oval 81"/>
            <p:cNvSpPr>
              <a:spLocks noChangeArrowheads="1"/>
            </p:cNvSpPr>
            <p:nvPr/>
          </p:nvSpPr>
          <p:spPr bwMode="auto">
            <a:xfrm>
              <a:off x="4460876" y="3322638"/>
              <a:ext cx="71437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6" name="Oval 81"/>
            <p:cNvSpPr>
              <a:spLocks noChangeArrowheads="1"/>
            </p:cNvSpPr>
            <p:nvPr/>
          </p:nvSpPr>
          <p:spPr bwMode="auto">
            <a:xfrm>
              <a:off x="4460876" y="3411541"/>
              <a:ext cx="71437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7" name="Oval 81"/>
            <p:cNvSpPr>
              <a:spLocks noChangeArrowheads="1"/>
            </p:cNvSpPr>
            <p:nvPr/>
          </p:nvSpPr>
          <p:spPr bwMode="auto">
            <a:xfrm>
              <a:off x="4460876" y="2465388"/>
              <a:ext cx="71437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8" name="Oval 81"/>
            <p:cNvSpPr>
              <a:spLocks noChangeArrowheads="1"/>
            </p:cNvSpPr>
            <p:nvPr/>
          </p:nvSpPr>
          <p:spPr bwMode="auto">
            <a:xfrm>
              <a:off x="4460876" y="2338388"/>
              <a:ext cx="71437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" name="Oval 81"/>
            <p:cNvSpPr>
              <a:spLocks noChangeArrowheads="1"/>
            </p:cNvSpPr>
            <p:nvPr/>
          </p:nvSpPr>
          <p:spPr bwMode="auto">
            <a:xfrm>
              <a:off x="4460876" y="2166938"/>
              <a:ext cx="71437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278309" y="2117729"/>
            <a:ext cx="71437" cy="1570034"/>
            <a:chOff x="4321176" y="2084388"/>
            <a:chExt cx="71437" cy="1570034"/>
          </a:xfrm>
        </p:grpSpPr>
        <p:sp>
          <p:nvSpPr>
            <p:cNvPr id="80" name="Oval 81"/>
            <p:cNvSpPr>
              <a:spLocks noChangeArrowheads="1"/>
            </p:cNvSpPr>
            <p:nvPr/>
          </p:nvSpPr>
          <p:spPr bwMode="auto">
            <a:xfrm>
              <a:off x="4321176" y="3405188"/>
              <a:ext cx="71437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4321176" y="3489327"/>
              <a:ext cx="71437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4321176" y="3581397"/>
              <a:ext cx="71437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auto">
            <a:xfrm>
              <a:off x="4321176" y="2554288"/>
              <a:ext cx="71437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auto">
            <a:xfrm>
              <a:off x="4321176" y="2390775"/>
              <a:ext cx="71437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4321176" y="2243138"/>
              <a:ext cx="71437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4321176" y="2084388"/>
              <a:ext cx="71437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88" name="Line 62"/>
          <p:cNvSpPr>
            <a:spLocks noChangeShapeType="1"/>
          </p:cNvSpPr>
          <p:nvPr/>
        </p:nvSpPr>
        <p:spPr bwMode="auto">
          <a:xfrm flipV="1">
            <a:off x="4767263" y="3080544"/>
            <a:ext cx="228600" cy="1349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5158765" y="1770642"/>
            <a:ext cx="73025" cy="714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1430" tIns="45716" rIns="91430" bIns="45716" anchor="ctr"/>
          <a:lstStyle/>
          <a:p>
            <a:pPr algn="ctr"/>
            <a:endParaRPr lang="fr-FR" sz="1800">
              <a:solidFill>
                <a:srgbClr val="FF0000"/>
              </a:solidFill>
            </a:endParaRPr>
          </a:p>
        </p:txBody>
      </p:sp>
      <p:sp>
        <p:nvSpPr>
          <p:cNvPr id="89" name="Oval 64"/>
          <p:cNvSpPr>
            <a:spLocks noChangeArrowheads="1"/>
          </p:cNvSpPr>
          <p:nvPr/>
        </p:nvSpPr>
        <p:spPr bwMode="auto">
          <a:xfrm>
            <a:off x="4049103" y="1770642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lIns="91430" tIns="45716" rIns="91430" bIns="45716" anchor="ctr"/>
          <a:lstStyle/>
          <a:p>
            <a:pPr algn="ctr"/>
            <a:endParaRPr lang="fr-FR" sz="1800">
              <a:solidFill>
                <a:srgbClr val="FF0000"/>
              </a:solidFill>
            </a:endParaRPr>
          </a:p>
        </p:txBody>
      </p:sp>
      <p:sp>
        <p:nvSpPr>
          <p:cNvPr id="90" name="Text Box 65"/>
          <p:cNvSpPr txBox="1">
            <a:spLocks noChangeArrowheads="1"/>
          </p:cNvSpPr>
          <p:nvPr/>
        </p:nvSpPr>
        <p:spPr bwMode="auto">
          <a:xfrm>
            <a:off x="4126890" y="1642054"/>
            <a:ext cx="822979" cy="30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91" tIns="46195" rIns="92391" bIns="46195">
            <a:spAutoFit/>
          </a:bodyPr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58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78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50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22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194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66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400" dirty="0" err="1">
                <a:latin typeface="Arial" charset="0"/>
              </a:rPr>
              <a:t>electron</a:t>
            </a:r>
            <a:endParaRPr lang="fr-FR" sz="1400" dirty="0">
              <a:latin typeface="Arial" charset="0"/>
            </a:endParaRPr>
          </a:p>
        </p:txBody>
      </p:sp>
      <p:sp>
        <p:nvSpPr>
          <p:cNvPr id="91" name="Text Box 66"/>
          <p:cNvSpPr txBox="1">
            <a:spLocks noChangeArrowheads="1"/>
          </p:cNvSpPr>
          <p:nvPr/>
        </p:nvSpPr>
        <p:spPr bwMode="auto">
          <a:xfrm>
            <a:off x="5236553" y="1635704"/>
            <a:ext cx="524821" cy="30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91" tIns="46195" rIns="92391" bIns="46195">
            <a:spAutoFit/>
          </a:bodyPr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58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78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50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22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194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66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400" dirty="0" err="1">
                <a:latin typeface="Arial" charset="0"/>
              </a:rPr>
              <a:t>hole</a:t>
            </a:r>
            <a:endParaRPr lang="fr-FR" sz="1400" dirty="0">
              <a:latin typeface="Arial" charset="0"/>
            </a:endParaRPr>
          </a:p>
        </p:txBody>
      </p:sp>
      <p:sp>
        <p:nvSpPr>
          <p:cNvPr id="92" name="Rectangle 75"/>
          <p:cNvSpPr>
            <a:spLocks noChangeArrowheads="1"/>
          </p:cNvSpPr>
          <p:nvPr/>
        </p:nvSpPr>
        <p:spPr bwMode="auto">
          <a:xfrm>
            <a:off x="3637465" y="4464625"/>
            <a:ext cx="1974850" cy="2076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91" tIns="46195" rIns="92391" bIns="46195" anchor="ctr"/>
          <a:lstStyle/>
          <a:p>
            <a:pPr algn="ctr" defTabSz="923925" eaLnBrk="1" hangingPunct="1"/>
            <a:endParaRPr lang="fr-FR" sz="2400">
              <a:latin typeface="Times New Roman" pitchFamily="18" charset="0"/>
            </a:endParaRPr>
          </a:p>
        </p:txBody>
      </p:sp>
      <p:sp>
        <p:nvSpPr>
          <p:cNvPr id="93" name="Freeform 76"/>
          <p:cNvSpPr>
            <a:spLocks/>
          </p:cNvSpPr>
          <p:nvPr/>
        </p:nvSpPr>
        <p:spPr bwMode="auto">
          <a:xfrm>
            <a:off x="3780340" y="4601150"/>
            <a:ext cx="1665288" cy="1146175"/>
          </a:xfrm>
          <a:custGeom>
            <a:avLst/>
            <a:gdLst>
              <a:gd name="T0" fmla="*/ 0 w 1376"/>
              <a:gd name="T1" fmla="*/ 0 h 1225"/>
              <a:gd name="T2" fmla="*/ 680 w 1376"/>
              <a:gd name="T3" fmla="*/ 1224 h 1225"/>
              <a:gd name="T4" fmla="*/ 1376 w 1376"/>
              <a:gd name="T5" fmla="*/ 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1225">
                <a:moveTo>
                  <a:pt x="0" y="0"/>
                </a:moveTo>
                <a:cubicBezTo>
                  <a:pt x="225" y="611"/>
                  <a:pt x="451" y="1223"/>
                  <a:pt x="680" y="1224"/>
                </a:cubicBezTo>
                <a:cubicBezTo>
                  <a:pt x="909" y="1225"/>
                  <a:pt x="1142" y="616"/>
                  <a:pt x="1376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77"/>
          <p:cNvSpPr>
            <a:spLocks/>
          </p:cNvSpPr>
          <p:nvPr/>
        </p:nvSpPr>
        <p:spPr bwMode="auto">
          <a:xfrm flipV="1">
            <a:off x="3780340" y="6033075"/>
            <a:ext cx="1665288" cy="322262"/>
          </a:xfrm>
          <a:custGeom>
            <a:avLst/>
            <a:gdLst>
              <a:gd name="T0" fmla="*/ 0 w 1376"/>
              <a:gd name="T1" fmla="*/ 0 h 1225"/>
              <a:gd name="T2" fmla="*/ 680 w 1376"/>
              <a:gd name="T3" fmla="*/ 1224 h 1225"/>
              <a:gd name="T4" fmla="*/ 1376 w 1376"/>
              <a:gd name="T5" fmla="*/ 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1225">
                <a:moveTo>
                  <a:pt x="0" y="0"/>
                </a:moveTo>
                <a:cubicBezTo>
                  <a:pt x="225" y="611"/>
                  <a:pt x="451" y="1223"/>
                  <a:pt x="680" y="1224"/>
                </a:cubicBezTo>
                <a:cubicBezTo>
                  <a:pt x="909" y="1225"/>
                  <a:pt x="1142" y="616"/>
                  <a:pt x="1376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Oval 78"/>
          <p:cNvSpPr>
            <a:spLocks noChangeArrowheads="1"/>
          </p:cNvSpPr>
          <p:nvPr/>
        </p:nvSpPr>
        <p:spPr bwMode="auto">
          <a:xfrm>
            <a:off x="4618540" y="5667950"/>
            <a:ext cx="65088" cy="650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lIns="91430" tIns="45716" rIns="91430" bIns="45716" anchor="ctr"/>
          <a:lstStyle/>
          <a:p>
            <a:pPr algn="ctr"/>
            <a:endParaRPr lang="fr-FR" sz="1800">
              <a:solidFill>
                <a:srgbClr val="0000FF"/>
              </a:solidFill>
            </a:endParaRPr>
          </a:p>
        </p:txBody>
      </p:sp>
      <p:sp>
        <p:nvSpPr>
          <p:cNvPr id="96" name="Oval 79"/>
          <p:cNvSpPr>
            <a:spLocks noChangeArrowheads="1"/>
          </p:cNvSpPr>
          <p:nvPr/>
        </p:nvSpPr>
        <p:spPr bwMode="auto">
          <a:xfrm>
            <a:off x="4940803" y="5366325"/>
            <a:ext cx="65087" cy="650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lIns="91430" tIns="45716" rIns="91430" bIns="45716" anchor="ctr"/>
          <a:lstStyle/>
          <a:p>
            <a:pPr algn="ctr"/>
            <a:endParaRPr lang="fr-FR" sz="1800">
              <a:solidFill>
                <a:srgbClr val="0000FF"/>
              </a:solidFill>
            </a:endParaRPr>
          </a:p>
        </p:txBody>
      </p:sp>
      <p:sp>
        <p:nvSpPr>
          <p:cNvPr id="97" name="Oval 80"/>
          <p:cNvSpPr>
            <a:spLocks noChangeArrowheads="1"/>
          </p:cNvSpPr>
          <p:nvPr/>
        </p:nvSpPr>
        <p:spPr bwMode="auto">
          <a:xfrm>
            <a:off x="4667753" y="5656837"/>
            <a:ext cx="66675" cy="650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lIns="91430" tIns="45716" rIns="91430" bIns="45716" anchor="ctr"/>
          <a:lstStyle/>
          <a:p>
            <a:pPr algn="ctr"/>
            <a:endParaRPr lang="fr-FR" sz="1800">
              <a:solidFill>
                <a:srgbClr val="0000FF"/>
              </a:solidFill>
            </a:endParaRPr>
          </a:p>
        </p:txBody>
      </p:sp>
      <p:sp>
        <p:nvSpPr>
          <p:cNvPr id="98" name="Oval 81"/>
          <p:cNvSpPr>
            <a:spLocks noChangeArrowheads="1"/>
          </p:cNvSpPr>
          <p:nvPr/>
        </p:nvSpPr>
        <p:spPr bwMode="auto">
          <a:xfrm>
            <a:off x="4212140" y="6056887"/>
            <a:ext cx="66675" cy="650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1430" tIns="45716" rIns="91430" bIns="45716" anchor="ctr"/>
          <a:lstStyle/>
          <a:p>
            <a:pPr algn="ctr"/>
            <a:endParaRPr lang="fr-FR" sz="1800">
              <a:solidFill>
                <a:srgbClr val="0000FF"/>
              </a:solidFill>
            </a:endParaRPr>
          </a:p>
        </p:txBody>
      </p:sp>
      <p:sp>
        <p:nvSpPr>
          <p:cNvPr id="99" name="Text Box 82"/>
          <p:cNvSpPr txBox="1">
            <a:spLocks noChangeArrowheads="1"/>
          </p:cNvSpPr>
          <p:nvPr/>
        </p:nvSpPr>
        <p:spPr bwMode="auto">
          <a:xfrm>
            <a:off x="3743854" y="6289564"/>
            <a:ext cx="4587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91" tIns="46195" rIns="92391" bIns="46195">
            <a:spAutoFit/>
          </a:bodyPr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58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78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50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22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194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66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>
                <a:latin typeface="Arial" charset="0"/>
              </a:rPr>
              <a:t>BV</a:t>
            </a:r>
          </a:p>
        </p:txBody>
      </p:sp>
      <p:sp>
        <p:nvSpPr>
          <p:cNvPr id="100" name="Text Box 83"/>
          <p:cNvSpPr txBox="1">
            <a:spLocks noChangeArrowheads="1"/>
          </p:cNvSpPr>
          <p:nvPr/>
        </p:nvSpPr>
        <p:spPr bwMode="auto">
          <a:xfrm>
            <a:off x="3597029" y="4858128"/>
            <a:ext cx="45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91" tIns="46195" rIns="92391" bIns="46195">
            <a:spAutoFit/>
          </a:bodyPr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58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78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50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22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194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665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>
                <a:latin typeface="Arial" charset="0"/>
              </a:rPr>
              <a:t>BC</a:t>
            </a:r>
          </a:p>
        </p:txBody>
      </p:sp>
      <p:grpSp>
        <p:nvGrpSpPr>
          <p:cNvPr id="102" name="Groupe 101"/>
          <p:cNvGrpSpPr/>
          <p:nvPr/>
        </p:nvGrpSpPr>
        <p:grpSpPr>
          <a:xfrm>
            <a:off x="97141" y="1035257"/>
            <a:ext cx="2241505" cy="2933493"/>
            <a:chOff x="244520" y="1034484"/>
            <a:chExt cx="2241505" cy="2933493"/>
          </a:xfrm>
        </p:grpSpPr>
        <p:sp>
          <p:nvSpPr>
            <p:cNvPr id="103" name="Corde 102"/>
            <p:cNvSpPr/>
            <p:nvPr/>
          </p:nvSpPr>
          <p:spPr bwMode="auto">
            <a:xfrm rot="5400000">
              <a:off x="591741" y="1033293"/>
              <a:ext cx="1616868" cy="1619250"/>
            </a:xfrm>
            <a:prstGeom prst="chord">
              <a:avLst>
                <a:gd name="adj1" fmla="val 4073085"/>
                <a:gd name="adj2" fmla="val 175002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288925" y="2362201"/>
              <a:ext cx="2197100" cy="649287"/>
            </a:xfrm>
            <a:prstGeom prst="rect">
              <a:avLst/>
            </a:prstGeom>
            <a:solidFill>
              <a:srgbClr val="0286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Rectangle 10"/>
            <p:cNvSpPr>
              <a:spLocks noChangeArrowheads="1"/>
            </p:cNvSpPr>
            <p:nvPr/>
          </p:nvSpPr>
          <p:spPr bwMode="auto">
            <a:xfrm>
              <a:off x="288925" y="3011488"/>
              <a:ext cx="2197100" cy="9172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6" name="Group 17"/>
            <p:cNvGrpSpPr>
              <a:grpSpLocks/>
            </p:cNvGrpSpPr>
            <p:nvPr/>
          </p:nvGrpSpPr>
          <p:grpSpPr bwMode="auto">
            <a:xfrm>
              <a:off x="1272618" y="3064690"/>
              <a:ext cx="300037" cy="903287"/>
              <a:chOff x="1186" y="2776"/>
              <a:chExt cx="128" cy="281"/>
            </a:xfrm>
          </p:grpSpPr>
          <p:sp>
            <p:nvSpPr>
              <p:cNvPr id="117" name="Line 18"/>
              <p:cNvSpPr>
                <a:spLocks noChangeShapeType="1"/>
              </p:cNvSpPr>
              <p:nvPr/>
            </p:nvSpPr>
            <p:spPr bwMode="auto">
              <a:xfrm flipV="1">
                <a:off x="1246" y="277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19"/>
              <p:cNvSpPr>
                <a:spLocks/>
              </p:cNvSpPr>
              <p:nvPr/>
            </p:nvSpPr>
            <p:spPr bwMode="auto">
              <a:xfrm>
                <a:off x="1186" y="2856"/>
                <a:ext cx="128" cy="201"/>
              </a:xfrm>
              <a:custGeom>
                <a:avLst/>
                <a:gdLst>
                  <a:gd name="T0" fmla="*/ 9 w 205"/>
                  <a:gd name="T1" fmla="*/ 0 h 378"/>
                  <a:gd name="T2" fmla="*/ 18 w 205"/>
                  <a:gd name="T3" fmla="*/ 2 h 378"/>
                  <a:gd name="T4" fmla="*/ 0 w 205"/>
                  <a:gd name="T5" fmla="*/ 4 h 378"/>
                  <a:gd name="T6" fmla="*/ 18 w 205"/>
                  <a:gd name="T7" fmla="*/ 6 h 378"/>
                  <a:gd name="T8" fmla="*/ 0 w 205"/>
                  <a:gd name="T9" fmla="*/ 8 h 378"/>
                  <a:gd name="T10" fmla="*/ 18 w 205"/>
                  <a:gd name="T11" fmla="*/ 10 h 378"/>
                  <a:gd name="T12" fmla="*/ 0 w 205"/>
                  <a:gd name="T13" fmla="*/ 12 h 378"/>
                  <a:gd name="T14" fmla="*/ 18 w 205"/>
                  <a:gd name="T15" fmla="*/ 14 h 378"/>
                  <a:gd name="T16" fmla="*/ 0 w 205"/>
                  <a:gd name="T17" fmla="*/ 16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" h="378">
                    <a:moveTo>
                      <a:pt x="96" y="0"/>
                    </a:moveTo>
                    <a:cubicBezTo>
                      <a:pt x="111" y="8"/>
                      <a:pt x="205" y="27"/>
                      <a:pt x="189" y="42"/>
                    </a:cubicBezTo>
                    <a:cubicBezTo>
                      <a:pt x="173" y="57"/>
                      <a:pt x="0" y="74"/>
                      <a:pt x="0" y="90"/>
                    </a:cubicBezTo>
                    <a:cubicBezTo>
                      <a:pt x="0" y="106"/>
                      <a:pt x="189" y="122"/>
                      <a:pt x="189" y="138"/>
                    </a:cubicBezTo>
                    <a:cubicBezTo>
                      <a:pt x="189" y="154"/>
                      <a:pt x="0" y="170"/>
                      <a:pt x="0" y="186"/>
                    </a:cubicBezTo>
                    <a:cubicBezTo>
                      <a:pt x="0" y="202"/>
                      <a:pt x="189" y="218"/>
                      <a:pt x="189" y="234"/>
                    </a:cubicBezTo>
                    <a:cubicBezTo>
                      <a:pt x="189" y="250"/>
                      <a:pt x="0" y="266"/>
                      <a:pt x="0" y="282"/>
                    </a:cubicBezTo>
                    <a:cubicBezTo>
                      <a:pt x="0" y="298"/>
                      <a:pt x="189" y="314"/>
                      <a:pt x="189" y="330"/>
                    </a:cubicBezTo>
                    <a:cubicBezTo>
                      <a:pt x="189" y="346"/>
                      <a:pt x="94" y="362"/>
                      <a:pt x="0" y="378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7" name="Text Box 25"/>
            <p:cNvSpPr txBox="1">
              <a:spLocks noChangeArrowheads="1"/>
            </p:cNvSpPr>
            <p:nvPr/>
          </p:nvSpPr>
          <p:spPr bwMode="auto">
            <a:xfrm>
              <a:off x="244520" y="2543969"/>
              <a:ext cx="50045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200" b="1" dirty="0" err="1">
                  <a:latin typeface="Arial" pitchFamily="34" charset="0"/>
                </a:rPr>
                <a:t>P</a:t>
              </a:r>
              <a:r>
                <a:rPr lang="fr-FR" sz="1200" b="1" baseline="-25000" dirty="0" err="1">
                  <a:latin typeface="Arial" pitchFamily="34" charset="0"/>
                </a:rPr>
                <a:t>VHg</a:t>
              </a:r>
              <a:endParaRPr lang="fr-FR" sz="1200" b="1" baseline="30000" dirty="0">
                <a:latin typeface="Arial" pitchFamily="34" charset="0"/>
              </a:endParaRPr>
            </a:p>
          </p:txBody>
        </p:sp>
        <p:grpSp>
          <p:nvGrpSpPr>
            <p:cNvPr id="108" name="Group 21"/>
            <p:cNvGrpSpPr>
              <a:grpSpLocks/>
            </p:cNvGrpSpPr>
            <p:nvPr/>
          </p:nvGrpSpPr>
          <p:grpSpPr bwMode="auto">
            <a:xfrm>
              <a:off x="288925" y="2362201"/>
              <a:ext cx="2197100" cy="649287"/>
              <a:chOff x="1339" y="1026"/>
              <a:chExt cx="1384" cy="409"/>
            </a:xfrm>
          </p:grpSpPr>
          <p:sp>
            <p:nvSpPr>
              <p:cNvPr id="115" name="Rectangle 9"/>
              <p:cNvSpPr>
                <a:spLocks noChangeArrowheads="1"/>
              </p:cNvSpPr>
              <p:nvPr/>
            </p:nvSpPr>
            <p:spPr bwMode="auto">
              <a:xfrm>
                <a:off x="1339" y="1026"/>
                <a:ext cx="1384" cy="6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0286F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" name="Rectangle 9"/>
              <p:cNvSpPr>
                <a:spLocks noChangeArrowheads="1"/>
              </p:cNvSpPr>
              <p:nvPr/>
            </p:nvSpPr>
            <p:spPr bwMode="auto">
              <a:xfrm>
                <a:off x="1339" y="1026"/>
                <a:ext cx="1384" cy="4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9" name="AutoShape 11"/>
            <p:cNvSpPr>
              <a:spLocks noChangeArrowheads="1"/>
            </p:cNvSpPr>
            <p:nvPr/>
          </p:nvSpPr>
          <p:spPr bwMode="auto">
            <a:xfrm>
              <a:off x="776883" y="2182813"/>
              <a:ext cx="1221185" cy="392113"/>
            </a:xfrm>
            <a:prstGeom prst="roundRect">
              <a:avLst>
                <a:gd name="adj" fmla="val 34211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AutoShape 11"/>
            <p:cNvSpPr>
              <a:spLocks noChangeArrowheads="1"/>
            </p:cNvSpPr>
            <p:nvPr/>
          </p:nvSpPr>
          <p:spPr bwMode="auto">
            <a:xfrm>
              <a:off x="836846" y="2254251"/>
              <a:ext cx="1104900" cy="215900"/>
            </a:xfrm>
            <a:prstGeom prst="roundRect">
              <a:avLst>
                <a:gd name="adj" fmla="val 27941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Rectangle 12"/>
            <p:cNvSpPr>
              <a:spLocks noChangeArrowheads="1"/>
            </p:cNvSpPr>
            <p:nvPr/>
          </p:nvSpPr>
          <p:spPr bwMode="auto">
            <a:xfrm>
              <a:off x="288925" y="2254251"/>
              <a:ext cx="2197100" cy="1079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547390" y="2146301"/>
              <a:ext cx="1680171" cy="252412"/>
            </a:xfrm>
            <a:custGeom>
              <a:avLst/>
              <a:gdLst>
                <a:gd name="T0" fmla="*/ 0 w 680"/>
                <a:gd name="T1" fmla="*/ 2147483647 h 159"/>
                <a:gd name="T2" fmla="*/ 2147483647 w 680"/>
                <a:gd name="T3" fmla="*/ 2147483647 h 159"/>
                <a:gd name="T4" fmla="*/ 2147483647 w 680"/>
                <a:gd name="T5" fmla="*/ 2147483647 h 159"/>
                <a:gd name="T6" fmla="*/ 2147483647 w 680"/>
                <a:gd name="T7" fmla="*/ 2147483647 h 159"/>
                <a:gd name="T8" fmla="*/ 2147483647 w 680"/>
                <a:gd name="T9" fmla="*/ 2147483647 h 159"/>
                <a:gd name="T10" fmla="*/ 2147483647 w 680"/>
                <a:gd name="T11" fmla="*/ 2147483647 h 159"/>
                <a:gd name="T12" fmla="*/ 2147483647 w 680"/>
                <a:gd name="T13" fmla="*/ 0 h 159"/>
                <a:gd name="T14" fmla="*/ 2147483647 w 680"/>
                <a:gd name="T15" fmla="*/ 2147483647 h 159"/>
                <a:gd name="T16" fmla="*/ 0 w 680"/>
                <a:gd name="T17" fmla="*/ 2147483647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159">
                  <a:moveTo>
                    <a:pt x="0" y="68"/>
                  </a:moveTo>
                  <a:lnTo>
                    <a:pt x="272" y="68"/>
                  </a:lnTo>
                  <a:lnTo>
                    <a:pt x="295" y="159"/>
                  </a:lnTo>
                  <a:lnTo>
                    <a:pt x="408" y="159"/>
                  </a:lnTo>
                  <a:lnTo>
                    <a:pt x="431" y="68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23" y="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Text Box 25"/>
            <p:cNvSpPr txBox="1">
              <a:spLocks noChangeArrowheads="1"/>
            </p:cNvSpPr>
            <p:nvPr/>
          </p:nvSpPr>
          <p:spPr bwMode="auto">
            <a:xfrm>
              <a:off x="288925" y="2743075"/>
              <a:ext cx="5180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200" b="1" dirty="0">
                  <a:latin typeface="Arial" pitchFamily="34" charset="0"/>
                </a:rPr>
                <a:t>CMT</a:t>
              </a:r>
              <a:endParaRPr lang="fr-FR" sz="1200" b="1" baseline="30000" dirty="0">
                <a:latin typeface="Arial" pitchFamily="34" charset="0"/>
              </a:endParaRPr>
            </a:p>
          </p:txBody>
        </p:sp>
        <p:sp>
          <p:nvSpPr>
            <p:cNvPr id="114" name="Text Box 27"/>
            <p:cNvSpPr txBox="1">
              <a:spLocks noChangeArrowheads="1"/>
            </p:cNvSpPr>
            <p:nvPr/>
          </p:nvSpPr>
          <p:spPr bwMode="auto">
            <a:xfrm>
              <a:off x="1029580" y="1284288"/>
              <a:ext cx="8515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400" dirty="0">
                  <a:latin typeface="Arial" pitchFamily="34" charset="0"/>
                </a:rPr>
                <a:t>In </a:t>
              </a:r>
              <a:r>
                <a:rPr lang="fr-FR" sz="1400" dirty="0" err="1">
                  <a:latin typeface="Arial" pitchFamily="34" charset="0"/>
                </a:rPr>
                <a:t>Bump</a:t>
              </a:r>
              <a:endParaRPr lang="fr-FR" sz="1400" dirty="0">
                <a:latin typeface="Arial" pitchFamily="34" charset="0"/>
              </a:endParaRPr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97141" y="1035257"/>
            <a:ext cx="2241505" cy="2933493"/>
            <a:chOff x="6541900" y="2216917"/>
            <a:chExt cx="2241505" cy="2933493"/>
          </a:xfrm>
        </p:grpSpPr>
        <p:sp>
          <p:nvSpPr>
            <p:cNvPr id="120" name="Rectangle 9"/>
            <p:cNvSpPr>
              <a:spLocks noChangeArrowheads="1"/>
            </p:cNvSpPr>
            <p:nvPr/>
          </p:nvSpPr>
          <p:spPr bwMode="auto">
            <a:xfrm>
              <a:off x="6586305" y="3544634"/>
              <a:ext cx="2197100" cy="649287"/>
            </a:xfrm>
            <a:prstGeom prst="rect">
              <a:avLst/>
            </a:prstGeom>
            <a:solidFill>
              <a:srgbClr val="0286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Rectangle 10"/>
            <p:cNvSpPr>
              <a:spLocks noChangeArrowheads="1"/>
            </p:cNvSpPr>
            <p:nvPr/>
          </p:nvSpPr>
          <p:spPr bwMode="auto">
            <a:xfrm>
              <a:off x="6586305" y="4193921"/>
              <a:ext cx="2197100" cy="93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2" name="Group 17"/>
            <p:cNvGrpSpPr>
              <a:grpSpLocks/>
            </p:cNvGrpSpPr>
            <p:nvPr/>
          </p:nvGrpSpPr>
          <p:grpSpPr bwMode="auto">
            <a:xfrm>
              <a:off x="7562953" y="4247123"/>
              <a:ext cx="300037" cy="903287"/>
              <a:chOff x="1171" y="2916"/>
              <a:chExt cx="128" cy="281"/>
            </a:xfrm>
          </p:grpSpPr>
          <p:sp>
            <p:nvSpPr>
              <p:cNvPr id="134" name="Line 18"/>
              <p:cNvSpPr>
                <a:spLocks noChangeShapeType="1"/>
              </p:cNvSpPr>
              <p:nvPr/>
            </p:nvSpPr>
            <p:spPr bwMode="auto">
              <a:xfrm flipV="1">
                <a:off x="1231" y="291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19"/>
              <p:cNvSpPr>
                <a:spLocks/>
              </p:cNvSpPr>
              <p:nvPr/>
            </p:nvSpPr>
            <p:spPr bwMode="auto">
              <a:xfrm>
                <a:off x="1171" y="2996"/>
                <a:ext cx="128" cy="201"/>
              </a:xfrm>
              <a:custGeom>
                <a:avLst/>
                <a:gdLst>
                  <a:gd name="T0" fmla="*/ 9 w 205"/>
                  <a:gd name="T1" fmla="*/ 0 h 378"/>
                  <a:gd name="T2" fmla="*/ 18 w 205"/>
                  <a:gd name="T3" fmla="*/ 2 h 378"/>
                  <a:gd name="T4" fmla="*/ 0 w 205"/>
                  <a:gd name="T5" fmla="*/ 4 h 378"/>
                  <a:gd name="T6" fmla="*/ 18 w 205"/>
                  <a:gd name="T7" fmla="*/ 6 h 378"/>
                  <a:gd name="T8" fmla="*/ 0 w 205"/>
                  <a:gd name="T9" fmla="*/ 8 h 378"/>
                  <a:gd name="T10" fmla="*/ 18 w 205"/>
                  <a:gd name="T11" fmla="*/ 10 h 378"/>
                  <a:gd name="T12" fmla="*/ 0 w 205"/>
                  <a:gd name="T13" fmla="*/ 12 h 378"/>
                  <a:gd name="T14" fmla="*/ 18 w 205"/>
                  <a:gd name="T15" fmla="*/ 14 h 378"/>
                  <a:gd name="T16" fmla="*/ 0 w 205"/>
                  <a:gd name="T17" fmla="*/ 16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" h="378">
                    <a:moveTo>
                      <a:pt x="96" y="0"/>
                    </a:moveTo>
                    <a:cubicBezTo>
                      <a:pt x="111" y="8"/>
                      <a:pt x="205" y="27"/>
                      <a:pt x="189" y="42"/>
                    </a:cubicBezTo>
                    <a:cubicBezTo>
                      <a:pt x="173" y="57"/>
                      <a:pt x="0" y="74"/>
                      <a:pt x="0" y="90"/>
                    </a:cubicBezTo>
                    <a:cubicBezTo>
                      <a:pt x="0" y="106"/>
                      <a:pt x="189" y="122"/>
                      <a:pt x="189" y="138"/>
                    </a:cubicBezTo>
                    <a:cubicBezTo>
                      <a:pt x="189" y="154"/>
                      <a:pt x="0" y="170"/>
                      <a:pt x="0" y="186"/>
                    </a:cubicBezTo>
                    <a:cubicBezTo>
                      <a:pt x="0" y="202"/>
                      <a:pt x="189" y="218"/>
                      <a:pt x="189" y="234"/>
                    </a:cubicBezTo>
                    <a:cubicBezTo>
                      <a:pt x="189" y="250"/>
                      <a:pt x="0" y="266"/>
                      <a:pt x="0" y="282"/>
                    </a:cubicBezTo>
                    <a:cubicBezTo>
                      <a:pt x="0" y="298"/>
                      <a:pt x="189" y="314"/>
                      <a:pt x="189" y="330"/>
                    </a:cubicBezTo>
                    <a:cubicBezTo>
                      <a:pt x="189" y="346"/>
                      <a:pt x="94" y="362"/>
                      <a:pt x="0" y="378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" name="Text Box 25"/>
            <p:cNvSpPr txBox="1">
              <a:spLocks noChangeArrowheads="1"/>
            </p:cNvSpPr>
            <p:nvPr/>
          </p:nvSpPr>
          <p:spPr bwMode="auto">
            <a:xfrm>
              <a:off x="6541900" y="3726402"/>
              <a:ext cx="50045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200" b="1" dirty="0" err="1">
                  <a:latin typeface="Arial" pitchFamily="34" charset="0"/>
                </a:rPr>
                <a:t>P</a:t>
              </a:r>
              <a:r>
                <a:rPr lang="fr-FR" sz="1200" b="1" baseline="-25000" dirty="0" err="1">
                  <a:latin typeface="Arial" pitchFamily="34" charset="0"/>
                </a:rPr>
                <a:t>VHg</a:t>
              </a:r>
              <a:endParaRPr lang="fr-FR" sz="1200" b="1" baseline="30000" dirty="0">
                <a:latin typeface="Arial" pitchFamily="34" charset="0"/>
              </a:endParaRPr>
            </a:p>
          </p:txBody>
        </p:sp>
        <p:grpSp>
          <p:nvGrpSpPr>
            <p:cNvPr id="124" name="Group 21"/>
            <p:cNvGrpSpPr>
              <a:grpSpLocks/>
            </p:cNvGrpSpPr>
            <p:nvPr/>
          </p:nvGrpSpPr>
          <p:grpSpPr bwMode="auto">
            <a:xfrm>
              <a:off x="6586305" y="3544634"/>
              <a:ext cx="2197100" cy="649287"/>
              <a:chOff x="1339" y="1026"/>
              <a:chExt cx="1384" cy="409"/>
            </a:xfrm>
          </p:grpSpPr>
          <p:sp>
            <p:nvSpPr>
              <p:cNvPr id="132" name="Rectangle 9"/>
              <p:cNvSpPr>
                <a:spLocks noChangeArrowheads="1"/>
              </p:cNvSpPr>
              <p:nvPr/>
            </p:nvSpPr>
            <p:spPr bwMode="auto">
              <a:xfrm>
                <a:off x="1339" y="1026"/>
                <a:ext cx="1384" cy="6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0286F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1339" y="1026"/>
                <a:ext cx="1384" cy="4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5" name="AutoShape 11"/>
            <p:cNvSpPr>
              <a:spLocks noChangeArrowheads="1"/>
            </p:cNvSpPr>
            <p:nvPr/>
          </p:nvSpPr>
          <p:spPr bwMode="auto">
            <a:xfrm>
              <a:off x="7074262" y="3074708"/>
              <a:ext cx="1279163" cy="79915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AutoShape 11"/>
            <p:cNvSpPr>
              <a:spLocks noChangeArrowheads="1"/>
            </p:cNvSpPr>
            <p:nvPr/>
          </p:nvSpPr>
          <p:spPr bwMode="auto">
            <a:xfrm>
              <a:off x="7343982" y="3209980"/>
              <a:ext cx="737981" cy="475319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Rectangle 12"/>
            <p:cNvSpPr>
              <a:spLocks noChangeArrowheads="1"/>
            </p:cNvSpPr>
            <p:nvPr/>
          </p:nvSpPr>
          <p:spPr bwMode="auto">
            <a:xfrm>
              <a:off x="6586305" y="3436684"/>
              <a:ext cx="2197100" cy="1079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Freeform 13"/>
            <p:cNvSpPr>
              <a:spLocks/>
            </p:cNvSpPr>
            <p:nvPr/>
          </p:nvSpPr>
          <p:spPr bwMode="auto">
            <a:xfrm>
              <a:off x="6844770" y="3328734"/>
              <a:ext cx="1680171" cy="252412"/>
            </a:xfrm>
            <a:custGeom>
              <a:avLst/>
              <a:gdLst>
                <a:gd name="T0" fmla="*/ 0 w 680"/>
                <a:gd name="T1" fmla="*/ 2147483647 h 159"/>
                <a:gd name="T2" fmla="*/ 2147483647 w 680"/>
                <a:gd name="T3" fmla="*/ 2147483647 h 159"/>
                <a:gd name="T4" fmla="*/ 2147483647 w 680"/>
                <a:gd name="T5" fmla="*/ 2147483647 h 159"/>
                <a:gd name="T6" fmla="*/ 2147483647 w 680"/>
                <a:gd name="T7" fmla="*/ 2147483647 h 159"/>
                <a:gd name="T8" fmla="*/ 2147483647 w 680"/>
                <a:gd name="T9" fmla="*/ 2147483647 h 159"/>
                <a:gd name="T10" fmla="*/ 2147483647 w 680"/>
                <a:gd name="T11" fmla="*/ 2147483647 h 159"/>
                <a:gd name="T12" fmla="*/ 2147483647 w 680"/>
                <a:gd name="T13" fmla="*/ 0 h 159"/>
                <a:gd name="T14" fmla="*/ 2147483647 w 680"/>
                <a:gd name="T15" fmla="*/ 2147483647 h 159"/>
                <a:gd name="T16" fmla="*/ 0 w 680"/>
                <a:gd name="T17" fmla="*/ 2147483647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159">
                  <a:moveTo>
                    <a:pt x="0" y="68"/>
                  </a:moveTo>
                  <a:lnTo>
                    <a:pt x="272" y="68"/>
                  </a:lnTo>
                  <a:lnTo>
                    <a:pt x="295" y="159"/>
                  </a:lnTo>
                  <a:lnTo>
                    <a:pt x="408" y="159"/>
                  </a:lnTo>
                  <a:lnTo>
                    <a:pt x="431" y="68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23" y="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Text Box 25"/>
            <p:cNvSpPr txBox="1">
              <a:spLocks noChangeArrowheads="1"/>
            </p:cNvSpPr>
            <p:nvPr/>
          </p:nvSpPr>
          <p:spPr bwMode="auto">
            <a:xfrm>
              <a:off x="6586305" y="3925508"/>
              <a:ext cx="5180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200" b="1" dirty="0">
                  <a:latin typeface="Arial" pitchFamily="34" charset="0"/>
                </a:rPr>
                <a:t>CMT</a:t>
              </a:r>
              <a:endParaRPr lang="fr-FR" sz="1200" b="1" baseline="30000" dirty="0">
                <a:latin typeface="Arial" pitchFamily="34" charset="0"/>
              </a:endParaRPr>
            </a:p>
          </p:txBody>
        </p:sp>
        <p:sp>
          <p:nvSpPr>
            <p:cNvPr id="130" name="Corde 129"/>
            <p:cNvSpPr/>
            <p:nvPr/>
          </p:nvSpPr>
          <p:spPr bwMode="auto">
            <a:xfrm rot="5400000">
              <a:off x="6889121" y="2215726"/>
              <a:ext cx="1616868" cy="1619250"/>
            </a:xfrm>
            <a:prstGeom prst="chord">
              <a:avLst>
                <a:gd name="adj1" fmla="val 4073085"/>
                <a:gd name="adj2" fmla="val 175002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" name="Text Box 27"/>
            <p:cNvSpPr txBox="1">
              <a:spLocks noChangeArrowheads="1"/>
            </p:cNvSpPr>
            <p:nvPr/>
          </p:nvSpPr>
          <p:spPr bwMode="auto">
            <a:xfrm>
              <a:off x="7326960" y="2466721"/>
              <a:ext cx="8515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sz="1400" dirty="0">
                  <a:latin typeface="Arial" pitchFamily="34" charset="0"/>
                </a:rPr>
                <a:t>In </a:t>
              </a:r>
              <a:r>
                <a:rPr lang="fr-FR" sz="1400" dirty="0" err="1">
                  <a:latin typeface="Arial" pitchFamily="34" charset="0"/>
                </a:rPr>
                <a:t>Bump</a:t>
              </a:r>
              <a:endParaRPr lang="fr-FR" sz="1400" dirty="0">
                <a:latin typeface="Arial" pitchFamily="34" charset="0"/>
              </a:endParaRPr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7645699" y="1873225"/>
            <a:ext cx="1227137" cy="1355785"/>
            <a:chOff x="7420697" y="1178786"/>
            <a:chExt cx="1227137" cy="1355785"/>
          </a:xfrm>
        </p:grpSpPr>
        <p:pic>
          <p:nvPicPr>
            <p:cNvPr id="137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697" y="1178786"/>
              <a:ext cx="1227137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8" name="Text Box 25"/>
            <p:cNvSpPr txBox="1">
              <a:spLocks noChangeArrowheads="1"/>
            </p:cNvSpPr>
            <p:nvPr/>
          </p:nvSpPr>
          <p:spPr bwMode="auto">
            <a:xfrm>
              <a:off x="7548209" y="2134461"/>
              <a:ext cx="10438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dirty="0"/>
                <a:t>PhD G. </a:t>
              </a:r>
              <a:r>
                <a:rPr lang="fr-FR" altLang="fr-FR" dirty="0" err="1"/>
                <a:t>Perrais</a:t>
              </a:r>
              <a:endParaRPr lang="fr-FR" altLang="fr-FR" dirty="0"/>
            </a:p>
            <a:p>
              <a:pPr algn="ctr"/>
              <a:r>
                <a:rPr lang="fr-FR" altLang="fr-FR" dirty="0"/>
                <a:t>(2009)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1933" y="4183061"/>
            <a:ext cx="3554394" cy="2455785"/>
            <a:chOff x="192882" y="4183060"/>
            <a:chExt cx="3554394" cy="2455785"/>
          </a:xfrm>
        </p:grpSpPr>
        <p:pic>
          <p:nvPicPr>
            <p:cNvPr id="14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2" y="4183060"/>
              <a:ext cx="3554394" cy="2455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9" name="Rectangle 138"/>
            <p:cNvSpPr/>
            <p:nvPr/>
          </p:nvSpPr>
          <p:spPr>
            <a:xfrm>
              <a:off x="689467" y="6097429"/>
              <a:ext cx="2758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G. Perrais,JEM36(8) p963(2007)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5588503" y="3579249"/>
                <a:ext cx="3408112" cy="3408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800" u="sng" dirty="0">
                    <a:solidFill>
                      <a:srgbClr val="FFC000"/>
                    </a:solidFill>
                  </a:rPr>
                  <a:t>/!\</a:t>
                </a:r>
                <a:r>
                  <a:rPr lang="fr-FR" sz="1800" dirty="0">
                    <a:solidFill>
                      <a:srgbClr val="FFC000"/>
                    </a:solidFill>
                  </a:rPr>
                  <a:t> tunnel </a:t>
                </a:r>
                <a:r>
                  <a:rPr lang="fr-FR" sz="1800" dirty="0" err="1">
                    <a:solidFill>
                      <a:srgbClr val="FFC000"/>
                    </a:solidFill>
                  </a:rPr>
                  <a:t>current</a:t>
                </a:r>
                <a:r>
                  <a:rPr lang="fr-FR" sz="1800" dirty="0">
                    <a:solidFill>
                      <a:srgbClr val="FFC000"/>
                    </a:solidFill>
                  </a:rPr>
                  <a:t> limitation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800" u="sng" dirty="0">
                    <a:solidFill>
                      <a:srgbClr val="FF0000"/>
                    </a:solidFill>
                  </a:rPr>
                  <a:t>Single e- multiplication</a:t>
                </a:r>
                <a:r>
                  <a:rPr lang="fr-FR" sz="1800" dirty="0">
                    <a:solidFill>
                      <a:srgbClr val="FF0000"/>
                    </a:solidFill>
                  </a:rPr>
                  <a:t>  </a:t>
                </a:r>
                <a:br>
                  <a:rPr lang="fr-FR" sz="1800" dirty="0">
                    <a:solidFill>
                      <a:srgbClr val="FF0000"/>
                    </a:solidFill>
                  </a:rPr>
                </a:br>
                <a:r>
                  <a:rPr lang="fr-FR" sz="1800" dirty="0">
                    <a:solidFill>
                      <a:srgbClr val="FF0000"/>
                    </a:solidFill>
                  </a:rPr>
                  <a:t>(no </a:t>
                </a:r>
                <a:r>
                  <a:rPr lang="fr-FR" sz="1800" dirty="0" err="1">
                    <a:solidFill>
                      <a:srgbClr val="FF0000"/>
                    </a:solidFill>
                  </a:rPr>
                  <a:t>hole</a:t>
                </a:r>
                <a:r>
                  <a:rPr lang="fr-FR" sz="1800" dirty="0">
                    <a:solidFill>
                      <a:srgbClr val="FF0000"/>
                    </a:solidFill>
                  </a:rPr>
                  <a:t> </a:t>
                </a:r>
                <a:r>
                  <a:rPr lang="fr-FR" sz="1800" dirty="0" err="1">
                    <a:solidFill>
                      <a:srgbClr val="FF0000"/>
                    </a:solidFill>
                  </a:rPr>
                  <a:t>Xcation</a:t>
                </a:r>
                <a:r>
                  <a:rPr lang="fr-FR" sz="1800" dirty="0">
                    <a:solidFill>
                      <a:srgbClr val="FF0000"/>
                    </a:solidFill>
                  </a:rPr>
                  <a:t>)</a:t>
                </a:r>
                <a:endParaRPr lang="fr-FR" sz="1800" u="sng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800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800" dirty="0"/>
                  <a:t>quasi </a:t>
                </a:r>
                <a:r>
                  <a:rPr lang="fr-FR" sz="1800" dirty="0" err="1"/>
                  <a:t>deterministic</a:t>
                </a:r>
                <a:r>
                  <a:rPr lang="fr-FR" sz="1800" dirty="0"/>
                  <a:t> </a:t>
                </a:r>
                <a:r>
                  <a:rPr lang="fr-FR" sz="1800" dirty="0" err="1"/>
                  <a:t>P</a:t>
                </a:r>
                <a:r>
                  <a:rPr lang="fr-FR" sz="1800" baseline="-25000" dirty="0" err="1"/>
                  <a:t>ionisation</a:t>
                </a:r>
                <a:endParaRPr lang="fr-FR" sz="1800" dirty="0"/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sz="1800" dirty="0" err="1">
                    <a:sym typeface="Wingdings" panose="05000000000000000000" pitchFamily="2" charset="2"/>
                  </a:rPr>
                  <a:t>Low</a:t>
                </a:r>
                <a:r>
                  <a:rPr lang="fr-FR" sz="1800" dirty="0">
                    <a:sym typeface="Wingdings" panose="05000000000000000000" pitchFamily="2" charset="2"/>
                  </a:rPr>
                  <a:t> </a:t>
                </a:r>
                <a:r>
                  <a:rPr lang="fr-FR" sz="1800" dirty="0" err="1">
                    <a:sym typeface="Wingdings" panose="05000000000000000000" pitchFamily="2" charset="2"/>
                  </a:rPr>
                  <a:t>additional</a:t>
                </a:r>
                <a:r>
                  <a:rPr lang="fr-FR" sz="1800" dirty="0">
                    <a:sym typeface="Wingdings" panose="05000000000000000000" pitchFamily="2" charset="2"/>
                  </a:rPr>
                  <a:t> noise</a:t>
                </a:r>
              </a:p>
              <a:p>
                <a:endParaRPr lang="fr-FR" sz="1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𝑞𝐼</m:t>
                        </m:r>
                      </m:e>
                    </m:rad>
                  </m:oMath>
                </a14:m>
                <a:r>
                  <a:rPr lang="fr-FR" sz="1800" dirty="0"/>
                  <a:t> before amplification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𝑞𝐼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rad>
                  </m:oMath>
                </a14:m>
                <a:r>
                  <a:rPr lang="fr-FR" sz="1800" dirty="0"/>
                  <a:t> with gain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fr-FR" sz="1800" dirty="0"/>
              </a:p>
              <a:p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𝑅𝑆</m:t>
                        </m:r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𝑅𝑆</m:t>
                        </m:r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</a:rPr>
                      <m:t>~1.1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−1.2</m:t>
                    </m:r>
                  </m:oMath>
                </a14:m>
                <a:r>
                  <a:rPr lang="fr-FR" sz="1800" dirty="0"/>
                  <a:t>   XS noise</a:t>
                </a: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503" y="3579249"/>
                <a:ext cx="3408112" cy="3408305"/>
              </a:xfrm>
              <a:prstGeom prst="rect">
                <a:avLst/>
              </a:prstGeom>
              <a:blipFill rotWithShape="0">
                <a:blip r:embed="rId6"/>
                <a:stretch>
                  <a:fillRect l="-1252" t="-894" r="-5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/>
          <p:cNvSpPr txBox="1"/>
          <p:nvPr/>
        </p:nvSpPr>
        <p:spPr>
          <a:xfrm>
            <a:off x="2569585" y="746506"/>
            <a:ext cx="4750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APD = Avalanche Photodiode </a:t>
            </a:r>
          </a:p>
          <a:p>
            <a:r>
              <a:rPr lang="fr-FR" sz="1800" dirty="0" err="1"/>
              <a:t>Photocurrent</a:t>
            </a:r>
            <a:r>
              <a:rPr lang="fr-FR" sz="1800" dirty="0"/>
              <a:t> </a:t>
            </a:r>
            <a:r>
              <a:rPr lang="fr-FR" sz="1800" dirty="0" err="1"/>
              <a:t>pre</a:t>
            </a:r>
            <a:r>
              <a:rPr lang="fr-FR" sz="1800" dirty="0"/>
              <a:t>-amplification in the jonction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800" dirty="0" err="1">
                <a:sym typeface="Wingdings" panose="05000000000000000000" pitchFamily="2" charset="2"/>
              </a:rPr>
              <a:t>Overcome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read</a:t>
            </a:r>
            <a:r>
              <a:rPr lang="fr-FR" sz="1800" dirty="0">
                <a:sym typeface="Wingdings" panose="05000000000000000000" pitchFamily="2" charset="2"/>
              </a:rPr>
              <a:t> out </a:t>
            </a:r>
            <a:r>
              <a:rPr lang="fr-FR" sz="1800" dirty="0" err="1">
                <a:sym typeface="Wingdings" panose="05000000000000000000" pitchFamily="2" charset="2"/>
              </a:rPr>
              <a:t>electronic</a:t>
            </a:r>
            <a:r>
              <a:rPr lang="fr-FR" sz="1800" dirty="0">
                <a:sym typeface="Wingdings" panose="05000000000000000000" pitchFamily="2" charset="2"/>
              </a:rPr>
              <a:t> noise</a:t>
            </a:r>
            <a:endParaRPr lang="fr-FR" sz="1800" dirty="0"/>
          </a:p>
        </p:txBody>
      </p:sp>
      <p:grpSp>
        <p:nvGrpSpPr>
          <p:cNvPr id="141" name="Group 17"/>
          <p:cNvGrpSpPr>
            <a:grpSpLocks/>
          </p:cNvGrpSpPr>
          <p:nvPr/>
        </p:nvGrpSpPr>
        <p:grpSpPr bwMode="auto">
          <a:xfrm rot="14400000">
            <a:off x="6186488" y="1877219"/>
            <a:ext cx="300037" cy="903287"/>
            <a:chOff x="1171" y="2916"/>
            <a:chExt cx="128" cy="281"/>
          </a:xfrm>
        </p:grpSpPr>
        <p:sp>
          <p:nvSpPr>
            <p:cNvPr id="142" name="Line 18"/>
            <p:cNvSpPr>
              <a:spLocks noChangeShapeType="1"/>
            </p:cNvSpPr>
            <p:nvPr/>
          </p:nvSpPr>
          <p:spPr bwMode="auto">
            <a:xfrm flipV="1">
              <a:off x="1231" y="2916"/>
              <a:ext cx="0" cy="7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19"/>
            <p:cNvSpPr>
              <a:spLocks/>
            </p:cNvSpPr>
            <p:nvPr/>
          </p:nvSpPr>
          <p:spPr bwMode="auto">
            <a:xfrm>
              <a:off x="1171" y="2996"/>
              <a:ext cx="128" cy="201"/>
            </a:xfrm>
            <a:custGeom>
              <a:avLst/>
              <a:gdLst>
                <a:gd name="T0" fmla="*/ 9 w 205"/>
                <a:gd name="T1" fmla="*/ 0 h 378"/>
                <a:gd name="T2" fmla="*/ 18 w 205"/>
                <a:gd name="T3" fmla="*/ 2 h 378"/>
                <a:gd name="T4" fmla="*/ 0 w 205"/>
                <a:gd name="T5" fmla="*/ 4 h 378"/>
                <a:gd name="T6" fmla="*/ 18 w 205"/>
                <a:gd name="T7" fmla="*/ 6 h 378"/>
                <a:gd name="T8" fmla="*/ 0 w 205"/>
                <a:gd name="T9" fmla="*/ 8 h 378"/>
                <a:gd name="T10" fmla="*/ 18 w 205"/>
                <a:gd name="T11" fmla="*/ 10 h 378"/>
                <a:gd name="T12" fmla="*/ 0 w 205"/>
                <a:gd name="T13" fmla="*/ 12 h 378"/>
                <a:gd name="T14" fmla="*/ 18 w 205"/>
                <a:gd name="T15" fmla="*/ 14 h 378"/>
                <a:gd name="T16" fmla="*/ 0 w 205"/>
                <a:gd name="T17" fmla="*/ 16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28575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1" name="Rectangle 84"/>
          <p:cNvSpPr>
            <a:spLocks noChangeArrowheads="1"/>
          </p:cNvSpPr>
          <p:nvPr/>
        </p:nvSpPr>
        <p:spPr bwMode="auto">
          <a:xfrm>
            <a:off x="3314638" y="4012976"/>
            <a:ext cx="2255746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ctr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/>
              <a:t>Impact Ionisation </a:t>
            </a:r>
          </a:p>
          <a:p>
            <a:pPr lvl="1" algn="ctr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/>
              <a:t>1</a:t>
            </a:r>
            <a:r>
              <a:rPr lang="fr-FR" sz="1600" dirty="0">
                <a:solidFill>
                  <a:srgbClr val="FF0000"/>
                </a:solidFill>
              </a:rPr>
              <a:t>e-</a:t>
            </a:r>
            <a:r>
              <a:rPr lang="fr-FR" sz="1600" dirty="0"/>
              <a:t> </a:t>
            </a:r>
            <a:r>
              <a:rPr lang="fr-FR" sz="1600" dirty="0">
                <a:sym typeface="Wingdings" pitchFamily="2" charset="2"/>
              </a:rPr>
              <a:t> 2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1600" baseline="30000" dirty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fr-FR" sz="1600" dirty="0">
                <a:sym typeface="Wingdings" pitchFamily="2" charset="2"/>
              </a:rPr>
              <a:t> + 1</a:t>
            </a:r>
            <a:r>
              <a:rPr lang="fr-FR" sz="1600" dirty="0">
                <a:solidFill>
                  <a:schemeClr val="accent2"/>
                </a:solidFill>
                <a:sym typeface="Wingdings" pitchFamily="2" charset="2"/>
              </a:rPr>
              <a:t>h</a:t>
            </a:r>
            <a:r>
              <a:rPr lang="fr-FR" sz="1600" baseline="30000" dirty="0">
                <a:solidFill>
                  <a:schemeClr val="accent2"/>
                </a:solidFill>
                <a:sym typeface="Wingdings" pitchFamily="2" charset="2"/>
              </a:rPr>
              <a:t>+</a:t>
            </a:r>
          </a:p>
          <a:p>
            <a:pPr lvl="1" algn="ctr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ym typeface="Wingdings" pitchFamily="2" charset="2"/>
              </a:rPr>
              <a:t> </a:t>
            </a:r>
          </a:p>
          <a:p>
            <a:pPr lvl="1" algn="ctr"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sym typeface="Wingdings" pitchFamily="2" charset="2"/>
              </a:rPr>
              <a:t>(Auger7)</a:t>
            </a:r>
            <a:r>
              <a:rPr lang="fr-FR" sz="1600" baseline="30000" dirty="0">
                <a:sym typeface="Wingdings" pitchFamily="2" charset="2"/>
              </a:rPr>
              <a:t>-1</a:t>
            </a: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91" y="3183069"/>
            <a:ext cx="2423799" cy="174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49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40"/>
    </mc:Choice>
    <mc:Fallback xmlns="">
      <p:transition spd="slow" advTm="249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1.48148E-6 C 0.00208 -0.00116 0.00312 -0.00208 0.00434 -0.00232 C 0.00555 -0.00301 0.00625 -0.00417 0.00746 -0.0044 C 0.00833 -0.00509 0.00902 -0.00556 0.01007 -0.00579 C 0.01093 -0.00671 0.01093 -0.00764 0.01215 -0.00787 C 0.01302 -0.0088 0.01302 -0.00972 0.01423 -0.00996 C 0.01614 -0.01181 0.01736 -0.01435 0.01909 -0.01621 C 0.01996 -0.01806 0.02135 -0.01921 0.02274 -0.02014 C 0.02361 -0.02153 0.02448 -0.02222 0.02534 -0.02384 C 0.02587 -0.02477 0.02621 -0.02616 0.02691 -0.02732 C 0.02725 -0.02986 0.02864 -0.03218 0.02986 -0.03403 C 0.03246 -0.0382 0.03402 -0.04491 0.0375 -0.04815 C 0.03837 -0.05 0.03889 -0.05185 0.03993 -0.05347 C 0.04045 -0.05533 0.0408 -0.05671 0.04201 -0.05764 C 0.04253 -0.05903 0.04288 -0.06088 0.04357 -0.06204 C 0.04462 -0.06597 0.04739 -0.0706 0.04982 -0.07315 C 0.05017 -0.07546 0.05034 -0.07546 0.05173 -0.07662 C 0.05225 -0.07963 0.05521 -0.08658 0.05642 -0.08982 C 0.05659 -0.09097 0.05746 -0.09213 0.05746 -0.09329 " pathEditMode="relative" rAng="0" ptsTypes="AAAAAAAAAAAAAAAAAAA">
                                      <p:cBhvr>
                                        <p:cTn id="4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xit" presetSubtype="26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6" presetClass="entr" presetSubtype="2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8" grpId="0" animBg="1"/>
      <p:bldP spid="93" grpId="0" animBg="1"/>
      <p:bldP spid="94" grpId="0" animBg="1"/>
      <p:bldP spid="95" grpId="0" animBg="1"/>
      <p:bldP spid="95" grpId="1" animBg="1"/>
      <p:bldP spid="95" grpId="2" animBg="1"/>
      <p:bldP spid="96" grpId="0" animBg="1"/>
      <p:bldP spid="97" grpId="0" animBg="1"/>
      <p:bldP spid="98" grpId="0" animBg="1"/>
      <p:bldP spid="100" grpId="0"/>
      <p:bldP spid="42" grpId="0"/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interesting</a:t>
            </a:r>
            <a:r>
              <a:rPr lang="fr-FR" sz="2400" dirty="0"/>
              <a:t> in </a:t>
            </a:r>
            <a:r>
              <a:rPr lang="fr-FR" sz="2400" dirty="0" err="1"/>
              <a:t>this</a:t>
            </a:r>
            <a:r>
              <a:rPr lang="fr-FR" sz="2400" dirty="0"/>
              <a:t> APD gain?</a:t>
            </a:r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241425"/>
            <a:ext cx="64230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241425"/>
            <a:ext cx="64230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241425"/>
            <a:ext cx="64230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241425"/>
            <a:ext cx="64230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1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241425"/>
            <a:ext cx="64230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7320" name="Text Box 8"/>
          <p:cNvSpPr txBox="1">
            <a:spLocks noChangeArrowheads="1"/>
          </p:cNvSpPr>
          <p:nvPr/>
        </p:nvSpPr>
        <p:spPr bwMode="auto">
          <a:xfrm>
            <a:off x="6985000" y="2933700"/>
            <a:ext cx="177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/>
              <a:t>Top ____	 </a:t>
            </a:r>
            <a:r>
              <a:rPr lang="fr-FR" sz="1400" i="1">
                <a:latin typeface="Symbol" pitchFamily="18" charset="2"/>
              </a:rPr>
              <a:t>s</a:t>
            </a:r>
            <a:r>
              <a:rPr lang="fr-FR" sz="1400" i="1" baseline="-25000">
                <a:latin typeface="Times New Roman" pitchFamily="18" charset="0"/>
              </a:rPr>
              <a:t>RN</a:t>
            </a:r>
            <a:r>
              <a:rPr lang="fr-FR" sz="1400" i="1">
                <a:latin typeface="Times New Roman" pitchFamily="18" charset="0"/>
              </a:rPr>
              <a:t>=50e</a:t>
            </a:r>
          </a:p>
        </p:txBody>
      </p:sp>
      <p:sp>
        <p:nvSpPr>
          <p:cNvPr id="397321" name="Text Box 9"/>
          <p:cNvSpPr txBox="1">
            <a:spLocks noChangeArrowheads="1"/>
          </p:cNvSpPr>
          <p:nvPr/>
        </p:nvSpPr>
        <p:spPr bwMode="auto">
          <a:xfrm>
            <a:off x="6985000" y="1781175"/>
            <a:ext cx="17011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 err="1">
                <a:solidFill>
                  <a:schemeClr val="accent2"/>
                </a:solidFill>
              </a:rPr>
              <a:t>Shot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limit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i="1" dirty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fr-FR" sz="1400" i="1" baseline="-25000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fr-FR" sz="1400" i="1" dirty="0">
                <a:solidFill>
                  <a:schemeClr val="accent2"/>
                </a:solidFill>
                <a:latin typeface="Times New Roman" pitchFamily="18" charset="0"/>
              </a:rPr>
              <a:t>²=&lt;N&gt;</a:t>
            </a:r>
          </a:p>
        </p:txBody>
      </p:sp>
      <p:sp>
        <p:nvSpPr>
          <p:cNvPr id="397322" name="Text Box 10"/>
          <p:cNvSpPr txBox="1">
            <a:spLocks noChangeArrowheads="1"/>
          </p:cNvSpPr>
          <p:nvPr/>
        </p:nvSpPr>
        <p:spPr bwMode="auto">
          <a:xfrm>
            <a:off x="6985000" y="3384550"/>
            <a:ext cx="1641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2"/>
                </a:solidFill>
              </a:rPr>
              <a:t>SFD 2011	</a:t>
            </a:r>
            <a:r>
              <a:rPr lang="fr-FR" sz="1400" i="1">
                <a:solidFill>
                  <a:schemeClr val="bg2"/>
                </a:solidFill>
                <a:latin typeface="Symbol" pitchFamily="18" charset="2"/>
              </a:rPr>
              <a:t>s</a:t>
            </a:r>
            <a:r>
              <a:rPr lang="fr-FR" sz="1400" i="1" baseline="-25000">
                <a:solidFill>
                  <a:schemeClr val="bg2"/>
                </a:solidFill>
                <a:latin typeface="Times New Roman" pitchFamily="18" charset="0"/>
              </a:rPr>
              <a:t>RN</a:t>
            </a:r>
            <a:r>
              <a:rPr lang="fr-FR" sz="1400" i="1">
                <a:solidFill>
                  <a:schemeClr val="bg2"/>
                </a:solidFill>
                <a:latin typeface="Times New Roman" pitchFamily="18" charset="0"/>
              </a:rPr>
              <a:t>=9e</a:t>
            </a:r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auto">
          <a:xfrm>
            <a:off x="6985000" y="4064000"/>
            <a:ext cx="1906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00CC00"/>
                </a:solidFill>
              </a:rPr>
              <a:t>APD MCT 	</a:t>
            </a:r>
            <a:r>
              <a:rPr lang="fr-FR" sz="1400" i="1">
                <a:solidFill>
                  <a:srgbClr val="00CC00"/>
                </a:solidFill>
                <a:latin typeface="Symbol" pitchFamily="18" charset="2"/>
              </a:rPr>
              <a:t>s</a:t>
            </a:r>
            <a:r>
              <a:rPr lang="fr-FR" sz="1400" i="1" baseline="-25000">
                <a:solidFill>
                  <a:srgbClr val="00CC00"/>
                </a:solidFill>
                <a:latin typeface="Times New Roman" pitchFamily="18" charset="0"/>
              </a:rPr>
              <a:t>RN</a:t>
            </a:r>
            <a:r>
              <a:rPr lang="fr-FR" sz="1400" i="1">
                <a:solidFill>
                  <a:srgbClr val="00CC00"/>
                </a:solidFill>
                <a:latin typeface="Times New Roman" pitchFamily="18" charset="0"/>
              </a:rPr>
              <a:t>=50e </a:t>
            </a:r>
            <a:br>
              <a:rPr lang="fr-FR" sz="1400" i="1">
                <a:solidFill>
                  <a:srgbClr val="00CC00"/>
                </a:solidFill>
                <a:latin typeface="Times New Roman" pitchFamily="18" charset="0"/>
              </a:rPr>
            </a:br>
            <a:r>
              <a:rPr lang="fr-FR" sz="1400" i="1">
                <a:solidFill>
                  <a:srgbClr val="00CC00"/>
                </a:solidFill>
                <a:latin typeface="Times New Roman" pitchFamily="18" charset="0"/>
              </a:rPr>
              <a:t>	M=30 F=1</a:t>
            </a:r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auto">
          <a:xfrm>
            <a:off x="6985000" y="4673600"/>
            <a:ext cx="19239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/>
              <a:t>APD </a:t>
            </a:r>
            <a:r>
              <a:rPr lang="fr-FR" sz="1400" dirty="0">
                <a:solidFill>
                  <a:srgbClr val="FF0000"/>
                </a:solidFill>
              </a:rPr>
              <a:t>Si</a:t>
            </a:r>
            <a:r>
              <a:rPr lang="fr-FR" sz="1400" dirty="0">
                <a:solidFill>
                  <a:srgbClr val="FF00FF"/>
                </a:solidFill>
              </a:rPr>
              <a:t> </a:t>
            </a:r>
            <a:r>
              <a:rPr lang="fr-FR" sz="1400" dirty="0"/>
              <a:t>and/or </a:t>
            </a:r>
            <a:r>
              <a:rPr lang="fr-FR" sz="1400" dirty="0">
                <a:solidFill>
                  <a:srgbClr val="FF00FF"/>
                </a:solidFill>
              </a:rPr>
              <a:t>3-5</a:t>
            </a:r>
          </a:p>
          <a:p>
            <a:r>
              <a:rPr lang="fr-FR" sz="1400" dirty="0"/>
              <a:t> 	</a:t>
            </a:r>
            <a:r>
              <a:rPr lang="fr-FR" sz="1400" i="1" dirty="0" err="1">
                <a:latin typeface="Symbol" pitchFamily="18" charset="2"/>
              </a:rPr>
              <a:t>s</a:t>
            </a:r>
            <a:r>
              <a:rPr lang="fr-FR" sz="1400" i="1" baseline="-25000" dirty="0" err="1">
                <a:latin typeface="Times New Roman" pitchFamily="18" charset="0"/>
              </a:rPr>
              <a:t>RN</a:t>
            </a:r>
            <a:r>
              <a:rPr lang="fr-FR" sz="1400" i="1" dirty="0">
                <a:latin typeface="Times New Roman" pitchFamily="18" charset="0"/>
              </a:rPr>
              <a:t>=50e</a:t>
            </a:r>
            <a:r>
              <a:rPr lang="fr-FR" sz="14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fr-FR" sz="1400" i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fr-FR" sz="1400" i="1" dirty="0">
                <a:solidFill>
                  <a:srgbClr val="FF0000"/>
                </a:solidFill>
                <a:latin typeface="Times New Roman" pitchFamily="18" charset="0"/>
              </a:rPr>
              <a:t>	M=30 F=2</a:t>
            </a:r>
          </a:p>
          <a:p>
            <a:r>
              <a:rPr lang="fr-FR" sz="1400" i="1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fr-FR" sz="1400" i="1" dirty="0">
                <a:solidFill>
                  <a:srgbClr val="FF00FF"/>
                </a:solidFill>
                <a:latin typeface="Times New Roman" pitchFamily="18" charset="0"/>
              </a:rPr>
              <a:t>M=30 F=5</a:t>
            </a:r>
          </a:p>
        </p:txBody>
      </p:sp>
      <p:graphicFrame>
        <p:nvGraphicFramePr>
          <p:cNvPr id="3973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07017"/>
              </p:ext>
            </p:extLst>
          </p:nvPr>
        </p:nvGraphicFramePr>
        <p:xfrm>
          <a:off x="820738" y="2127250"/>
          <a:ext cx="825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10" imgW="825480" imgH="495000" progId="Equation.3">
                  <p:embed/>
                </p:oleObj>
              </mc:Choice>
              <mc:Fallback>
                <p:oleObj name="Equation" r:id="rId10" imgW="825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127250"/>
                        <a:ext cx="825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7326" name="Text Box 14"/>
          <p:cNvSpPr txBox="1">
            <a:spLocks noChangeArrowheads="1"/>
          </p:cNvSpPr>
          <p:nvPr/>
        </p:nvSpPr>
        <p:spPr bwMode="auto">
          <a:xfrm>
            <a:off x="4932363" y="5762625"/>
            <a:ext cx="12057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/>
              <a:t>Photon nb = </a:t>
            </a:r>
            <a:r>
              <a:rPr lang="fr-FR" b="1" i="1" dirty="0">
                <a:latin typeface="Times New Roman" pitchFamily="18" charset="0"/>
              </a:rPr>
              <a:t>&lt;N&gt;</a:t>
            </a:r>
          </a:p>
        </p:txBody>
      </p:sp>
      <p:sp>
        <p:nvSpPr>
          <p:cNvPr id="397327" name="Rectangle 15"/>
          <p:cNvSpPr>
            <a:spLocks noChangeArrowheads="1"/>
          </p:cNvSpPr>
          <p:nvPr/>
        </p:nvSpPr>
        <p:spPr bwMode="auto">
          <a:xfrm>
            <a:off x="6985000" y="5616575"/>
            <a:ext cx="1306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i="1">
                <a:latin typeface="Times New Roman" pitchFamily="18" charset="0"/>
              </a:rPr>
              <a:t>F=RSB</a:t>
            </a:r>
            <a:r>
              <a:rPr lang="fr-FR" sz="1400" i="1" baseline="-25000">
                <a:latin typeface="Times New Roman" pitchFamily="18" charset="0"/>
              </a:rPr>
              <a:t>in</a:t>
            </a:r>
            <a:r>
              <a:rPr lang="fr-FR" sz="1400" i="1">
                <a:latin typeface="Times New Roman" pitchFamily="18" charset="0"/>
              </a:rPr>
              <a:t>/RSB</a:t>
            </a:r>
            <a:r>
              <a:rPr lang="fr-FR" sz="1400" i="1" baseline="-25000">
                <a:latin typeface="Times New Roman" pitchFamily="18" charset="0"/>
              </a:rPr>
              <a:t>out</a:t>
            </a:r>
          </a:p>
        </p:txBody>
      </p:sp>
      <p:sp>
        <p:nvSpPr>
          <p:cNvPr id="397328" name="Text Box 16"/>
          <p:cNvSpPr txBox="1">
            <a:spLocks noChangeArrowheads="1"/>
          </p:cNvSpPr>
          <p:nvPr/>
        </p:nvSpPr>
        <p:spPr bwMode="auto">
          <a:xfrm>
            <a:off x="2484438" y="6151563"/>
            <a:ext cx="1074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RO noise= 50e</a:t>
            </a:r>
          </a:p>
          <a:p>
            <a:endParaRPr lang="fr-FR" dirty="0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 flipV="1">
            <a:off x="3833813" y="5503863"/>
            <a:ext cx="0" cy="771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7330" name="Line 18"/>
          <p:cNvSpPr>
            <a:spLocks noChangeShapeType="1"/>
          </p:cNvSpPr>
          <p:nvPr/>
        </p:nvSpPr>
        <p:spPr bwMode="auto">
          <a:xfrm flipV="1">
            <a:off x="2916238" y="5762625"/>
            <a:ext cx="0" cy="33020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7331" name="Text Box 19"/>
          <p:cNvSpPr txBox="1">
            <a:spLocks noChangeArrowheads="1"/>
          </p:cNvSpPr>
          <p:nvPr/>
        </p:nvSpPr>
        <p:spPr bwMode="auto">
          <a:xfrm>
            <a:off x="2879725" y="590708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4D4D4D"/>
                </a:solidFill>
              </a:rPr>
              <a:t>9e</a:t>
            </a:r>
          </a:p>
        </p:txBody>
      </p:sp>
      <p:sp>
        <p:nvSpPr>
          <p:cNvPr id="397332" name="Text Box 20"/>
          <p:cNvSpPr txBox="1">
            <a:spLocks noChangeArrowheads="1"/>
          </p:cNvSpPr>
          <p:nvPr/>
        </p:nvSpPr>
        <p:spPr bwMode="auto">
          <a:xfrm>
            <a:off x="914966" y="5818187"/>
            <a:ext cx="784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CC00"/>
                </a:solidFill>
              </a:rPr>
              <a:t>Input </a:t>
            </a:r>
            <a:r>
              <a:rPr lang="fr-FR" dirty="0" err="1">
                <a:solidFill>
                  <a:srgbClr val="00CC00"/>
                </a:solidFill>
              </a:rPr>
              <a:t>equ</a:t>
            </a:r>
            <a:r>
              <a:rPr lang="fr-FR" dirty="0">
                <a:solidFill>
                  <a:srgbClr val="00CC00"/>
                </a:solidFill>
              </a:rPr>
              <a:t>. </a:t>
            </a:r>
          </a:p>
          <a:p>
            <a:r>
              <a:rPr lang="fr-FR" dirty="0">
                <a:solidFill>
                  <a:srgbClr val="00CC00"/>
                </a:solidFill>
              </a:rPr>
              <a:t>RO noise</a:t>
            </a:r>
          </a:p>
        </p:txBody>
      </p:sp>
      <p:sp>
        <p:nvSpPr>
          <p:cNvPr id="397333" name="Rectangle 21"/>
          <p:cNvSpPr>
            <a:spLocks noChangeArrowheads="1"/>
          </p:cNvSpPr>
          <p:nvPr/>
        </p:nvSpPr>
        <p:spPr bwMode="auto">
          <a:xfrm>
            <a:off x="1512888" y="5889625"/>
            <a:ext cx="712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CC00"/>
                </a:solidFill>
              </a:rPr>
              <a:t>= 50e /30</a:t>
            </a:r>
          </a:p>
        </p:txBody>
      </p:sp>
      <p:sp>
        <p:nvSpPr>
          <p:cNvPr id="397334" name="Line 22"/>
          <p:cNvSpPr>
            <a:spLocks noChangeShapeType="1"/>
          </p:cNvSpPr>
          <p:nvPr/>
        </p:nvSpPr>
        <p:spPr bwMode="auto">
          <a:xfrm flipV="1">
            <a:off x="2209800" y="5503863"/>
            <a:ext cx="0" cy="5381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7335" name="Text Box 23"/>
          <p:cNvSpPr txBox="1">
            <a:spLocks noChangeArrowheads="1"/>
          </p:cNvSpPr>
          <p:nvPr/>
        </p:nvSpPr>
        <p:spPr bwMode="auto">
          <a:xfrm>
            <a:off x="955675" y="808038"/>
            <a:ext cx="7219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 u="sng" dirty="0"/>
              <a:t>Alternative</a:t>
            </a:r>
            <a:r>
              <a:rPr lang="fr-FR" sz="1400" dirty="0"/>
              <a:t>: </a:t>
            </a:r>
            <a:r>
              <a:rPr lang="fr-FR" sz="1400" dirty="0" err="1"/>
              <a:t>Current</a:t>
            </a:r>
            <a:r>
              <a:rPr lang="fr-FR" sz="1400" dirty="0"/>
              <a:t> </a:t>
            </a:r>
            <a:r>
              <a:rPr lang="fr-FR" sz="1400" dirty="0" err="1"/>
              <a:t>pre</a:t>
            </a:r>
            <a:r>
              <a:rPr lang="fr-FR" sz="1400" dirty="0"/>
              <a:t>-amplification </a:t>
            </a:r>
            <a:r>
              <a:rPr lang="fr-FR" sz="1400" dirty="0" err="1"/>
              <a:t>with</a:t>
            </a:r>
            <a:r>
              <a:rPr lang="fr-FR" sz="1400" dirty="0"/>
              <a:t> avalanche gain </a:t>
            </a:r>
            <a:r>
              <a:rPr lang="fr-FR" sz="1400" dirty="0" err="1"/>
              <a:t>before</a:t>
            </a:r>
            <a:r>
              <a:rPr lang="fr-FR" sz="1400" dirty="0"/>
              <a:t> RO in </a:t>
            </a:r>
            <a:r>
              <a:rPr lang="fr-FR" sz="1400" dirty="0" err="1"/>
              <a:t>order</a:t>
            </a:r>
            <a:r>
              <a:rPr lang="fr-FR" sz="1400" dirty="0"/>
              <a:t> to </a:t>
            </a:r>
            <a:r>
              <a:rPr lang="fr-FR" sz="1400" dirty="0" err="1"/>
              <a:t>deconstrain</a:t>
            </a:r>
            <a:r>
              <a:rPr lang="fr-FR" sz="1400" dirty="0"/>
              <a:t> </a:t>
            </a:r>
            <a:r>
              <a:rPr lang="fr-FR" sz="1400" dirty="0" err="1"/>
              <a:t>proximity</a:t>
            </a:r>
            <a:r>
              <a:rPr lang="fr-FR" sz="1400" dirty="0"/>
              <a:t> </a:t>
            </a:r>
            <a:r>
              <a:rPr lang="fr-FR" sz="1400" dirty="0" err="1"/>
              <a:t>electronics</a:t>
            </a:r>
            <a:r>
              <a:rPr lang="fr-FR" sz="1400" dirty="0"/>
              <a:t> design</a:t>
            </a:r>
          </a:p>
        </p:txBody>
      </p:sp>
      <p:sp>
        <p:nvSpPr>
          <p:cNvPr id="397336" name="Freeform 24"/>
          <p:cNvSpPr>
            <a:spLocks/>
          </p:cNvSpPr>
          <p:nvPr/>
        </p:nvSpPr>
        <p:spPr bwMode="auto">
          <a:xfrm>
            <a:off x="4176713" y="2139950"/>
            <a:ext cx="2411412" cy="3349625"/>
          </a:xfrm>
          <a:custGeom>
            <a:avLst/>
            <a:gdLst>
              <a:gd name="T0" fmla="*/ 1519 w 1519"/>
              <a:gd name="T1" fmla="*/ 0 h 2110"/>
              <a:gd name="T2" fmla="*/ 1221 w 1519"/>
              <a:gd name="T3" fmla="*/ 329 h 2110"/>
              <a:gd name="T4" fmla="*/ 831 w 1519"/>
              <a:gd name="T5" fmla="*/ 875 h 2110"/>
              <a:gd name="T6" fmla="*/ 249 w 1519"/>
              <a:gd name="T7" fmla="*/ 1747 h 2110"/>
              <a:gd name="T8" fmla="*/ 0 w 1519"/>
              <a:gd name="T9" fmla="*/ 2110 h 2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9" h="2110">
                <a:moveTo>
                  <a:pt x="1519" y="0"/>
                </a:moveTo>
                <a:cubicBezTo>
                  <a:pt x="1469" y="55"/>
                  <a:pt x="1336" y="183"/>
                  <a:pt x="1221" y="329"/>
                </a:cubicBezTo>
                <a:cubicBezTo>
                  <a:pt x="1106" y="475"/>
                  <a:pt x="993" y="639"/>
                  <a:pt x="831" y="875"/>
                </a:cubicBezTo>
                <a:cubicBezTo>
                  <a:pt x="669" y="1111"/>
                  <a:pt x="387" y="1541"/>
                  <a:pt x="249" y="1747"/>
                </a:cubicBezTo>
                <a:cubicBezTo>
                  <a:pt x="111" y="1953"/>
                  <a:pt x="22" y="2074"/>
                  <a:pt x="0" y="2110"/>
                </a:cubicBezTo>
              </a:path>
            </a:pathLst>
          </a:custGeom>
          <a:noFill/>
          <a:ln w="28575" cap="flat" cmpd="sng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7337" name="Line 25"/>
          <p:cNvSpPr>
            <a:spLocks noChangeShapeType="1"/>
          </p:cNvSpPr>
          <p:nvPr/>
        </p:nvSpPr>
        <p:spPr bwMode="auto">
          <a:xfrm flipV="1">
            <a:off x="4176713" y="5705475"/>
            <a:ext cx="0" cy="504825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7338" name="Text Box 26"/>
          <p:cNvSpPr txBox="1">
            <a:spLocks noChangeArrowheads="1"/>
          </p:cNvSpPr>
          <p:nvPr/>
        </p:nvSpPr>
        <p:spPr bwMode="auto">
          <a:xfrm>
            <a:off x="4103688" y="6137275"/>
            <a:ext cx="46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4D4D4D"/>
                </a:solidFill>
              </a:rPr>
              <a:t>100e</a:t>
            </a:r>
          </a:p>
        </p:txBody>
      </p:sp>
      <p:sp>
        <p:nvSpPr>
          <p:cNvPr id="397339" name="Text Box 27"/>
          <p:cNvSpPr txBox="1">
            <a:spLocks noChangeArrowheads="1"/>
          </p:cNvSpPr>
          <p:nvPr/>
        </p:nvSpPr>
        <p:spPr bwMode="auto">
          <a:xfrm>
            <a:off x="955675" y="1385888"/>
            <a:ext cx="7756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CC00"/>
                </a:solidFill>
              </a:rPr>
              <a:t>APD gain + F~1  for MCT </a:t>
            </a:r>
            <a:r>
              <a:rPr lang="fr-FR" sz="1400" dirty="0" err="1">
                <a:solidFill>
                  <a:srgbClr val="00CC00"/>
                </a:solidFill>
              </a:rPr>
              <a:t>allows</a:t>
            </a:r>
            <a:r>
              <a:rPr lang="fr-FR" sz="1400" dirty="0">
                <a:solidFill>
                  <a:srgbClr val="00CC00"/>
                </a:solidFill>
              </a:rPr>
              <a:t> to </a:t>
            </a:r>
            <a:r>
              <a:rPr lang="fr-FR" sz="1400" dirty="0" err="1">
                <a:solidFill>
                  <a:srgbClr val="00CC00"/>
                </a:solidFill>
              </a:rPr>
              <a:t>extend</a:t>
            </a:r>
            <a:r>
              <a:rPr lang="fr-FR" sz="1400" dirty="0">
                <a:solidFill>
                  <a:srgbClr val="00CC00"/>
                </a:solidFill>
              </a:rPr>
              <a:t> the </a:t>
            </a:r>
            <a:r>
              <a:rPr lang="fr-FR" sz="1400" dirty="0" err="1">
                <a:solidFill>
                  <a:srgbClr val="00CC00"/>
                </a:solidFill>
              </a:rPr>
              <a:t>detection</a:t>
            </a:r>
            <a:r>
              <a:rPr lang="fr-FR" sz="1400" dirty="0">
                <a:solidFill>
                  <a:srgbClr val="00CC00"/>
                </a:solidFill>
              </a:rPr>
              <a:t> range at </a:t>
            </a:r>
            <a:r>
              <a:rPr lang="fr-FR" sz="1400" dirty="0" err="1">
                <a:solidFill>
                  <a:srgbClr val="00CC00"/>
                </a:solidFill>
              </a:rPr>
              <a:t>low</a:t>
            </a:r>
            <a:r>
              <a:rPr lang="fr-FR" sz="1400" dirty="0">
                <a:solidFill>
                  <a:srgbClr val="00CC00"/>
                </a:solidFill>
              </a:rPr>
              <a:t> photon nb</a:t>
            </a:r>
          </a:p>
        </p:txBody>
      </p:sp>
      <p:sp>
        <p:nvSpPr>
          <p:cNvPr id="397340" name="Text Box 28"/>
          <p:cNvSpPr txBox="1">
            <a:spLocks noChangeArrowheads="1"/>
          </p:cNvSpPr>
          <p:nvPr/>
        </p:nvSpPr>
        <p:spPr bwMode="auto">
          <a:xfrm>
            <a:off x="6985000" y="2465388"/>
            <a:ext cx="1891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 err="1"/>
              <a:t>wo</a:t>
            </a:r>
            <a:r>
              <a:rPr lang="fr-FR" sz="1400" dirty="0"/>
              <a:t> Gain, RO noise</a:t>
            </a:r>
          </a:p>
          <a:p>
            <a:r>
              <a:rPr lang="fr-FR" sz="1400" dirty="0" err="1">
                <a:solidFill>
                  <a:srgbClr val="4D4D4D"/>
                </a:solidFill>
              </a:rPr>
              <a:t>Std</a:t>
            </a:r>
            <a:r>
              <a:rPr lang="fr-FR" sz="1400" dirty="0">
                <a:solidFill>
                  <a:srgbClr val="4D4D4D"/>
                </a:solidFill>
              </a:rPr>
              <a:t> --------	 </a:t>
            </a:r>
            <a:r>
              <a:rPr lang="fr-FR" sz="1400" i="1" dirty="0" err="1">
                <a:solidFill>
                  <a:srgbClr val="4D4D4D"/>
                </a:solidFill>
                <a:latin typeface="Symbol" pitchFamily="18" charset="2"/>
              </a:rPr>
              <a:t>s</a:t>
            </a:r>
            <a:r>
              <a:rPr lang="fr-FR" sz="1400" i="1" baseline="-25000" dirty="0" err="1">
                <a:solidFill>
                  <a:srgbClr val="4D4D4D"/>
                </a:solidFill>
                <a:latin typeface="Times New Roman" pitchFamily="18" charset="0"/>
              </a:rPr>
              <a:t>RN</a:t>
            </a:r>
            <a:r>
              <a:rPr lang="fr-FR" sz="1400" i="1" dirty="0">
                <a:solidFill>
                  <a:srgbClr val="4D4D4D"/>
                </a:solidFill>
                <a:latin typeface="Times New Roman" pitchFamily="18" charset="0"/>
              </a:rPr>
              <a:t>=100e</a:t>
            </a:r>
            <a:endParaRPr lang="fr-FR" sz="1400" i="1" dirty="0">
              <a:latin typeface="Times New Roman" pitchFamily="18" charset="0"/>
            </a:endParaRPr>
          </a:p>
        </p:txBody>
      </p:sp>
      <p:sp>
        <p:nvSpPr>
          <p:cNvPr id="397341" name="Rectangle 29"/>
          <p:cNvSpPr>
            <a:spLocks noChangeArrowheads="1"/>
          </p:cNvSpPr>
          <p:nvPr/>
        </p:nvSpPr>
        <p:spPr bwMode="auto">
          <a:xfrm>
            <a:off x="7488238" y="2033588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 </a:t>
            </a:r>
            <a:r>
              <a:rPr lang="fr-FR" sz="14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fr-FR" sz="1400" i="1" baseline="-2500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fr-FR" sz="1400" i="1">
                <a:solidFill>
                  <a:schemeClr val="accent2"/>
                </a:solidFill>
                <a:latin typeface="Times New Roman" pitchFamily="18" charset="0"/>
              </a:rPr>
              <a:t>²=2qI</a:t>
            </a:r>
          </a:p>
        </p:txBody>
      </p:sp>
      <p:pic>
        <p:nvPicPr>
          <p:cNvPr id="31" name="Picture 3" descr="FOURM06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215926"/>
            <a:ext cx="144000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APD_gain6_cor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215926"/>
            <a:ext cx="14406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65150" y="3225180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FFFF"/>
                </a:solidFill>
              </a:rPr>
              <a:t>Sténopé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417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60"/>
    </mc:Choice>
    <mc:Fallback xmlns="">
      <p:transition spd="slow" advTm="146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0" grpId="0"/>
      <p:bldP spid="397322" grpId="0"/>
      <p:bldP spid="397323" grpId="0"/>
      <p:bldP spid="397324" grpId="0"/>
      <p:bldP spid="397327" grpId="0"/>
      <p:bldP spid="397328" grpId="0"/>
      <p:bldP spid="397329" grpId="0" animBg="1"/>
      <p:bldP spid="397330" grpId="0" animBg="1"/>
      <p:bldP spid="397331" grpId="0"/>
      <p:bldP spid="397332" grpId="0"/>
      <p:bldP spid="397333" grpId="0"/>
      <p:bldP spid="397334" grpId="0" animBg="1"/>
      <p:bldP spid="397335" grpId="0"/>
      <p:bldP spid="397336" grpId="0" animBg="1"/>
      <p:bldP spid="397337" grpId="0" animBg="1"/>
      <p:bldP spid="397337" grpId="1" animBg="1"/>
      <p:bldP spid="397338" grpId="0"/>
      <p:bldP spid="397339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General introduction about IR </a:t>
            </a:r>
            <a:r>
              <a:rPr lang="fr-FR" dirty="0" err="1"/>
              <a:t>detection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FOM for IR </a:t>
            </a:r>
            <a:r>
              <a:rPr lang="fr-FR" dirty="0" err="1"/>
              <a:t>detection</a:t>
            </a:r>
            <a:r>
              <a:rPr lang="fr-FR" dirty="0"/>
              <a:t>/</a:t>
            </a:r>
            <a:r>
              <a:rPr lang="fr-FR" dirty="0" err="1"/>
              <a:t>imaging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Tailoring</a:t>
            </a:r>
            <a:r>
              <a:rPr lang="fr-FR" dirty="0"/>
              <a:t> the </a:t>
            </a:r>
            <a:r>
              <a:rPr lang="fr-FR" dirty="0" err="1"/>
              <a:t>photocurrent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Understanding</a:t>
            </a:r>
            <a:r>
              <a:rPr lang="fr-FR" dirty="0"/>
              <a:t> the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currents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Impact </a:t>
            </a:r>
            <a:r>
              <a:rPr lang="fr-FR" dirty="0" err="1"/>
              <a:t>ionization</a:t>
            </a:r>
            <a:r>
              <a:rPr lang="fr-FR" dirty="0"/>
              <a:t> for </a:t>
            </a:r>
            <a:r>
              <a:rPr lang="fr-FR" dirty="0" err="1"/>
              <a:t>APDs</a:t>
            </a:r>
            <a:endParaRPr lang="fr-FR" dirty="0"/>
          </a:p>
          <a:p>
            <a:endParaRPr lang="fr-FR" dirty="0"/>
          </a:p>
          <a:p>
            <a:r>
              <a:rPr lang="fr-FR" dirty="0"/>
              <a:t>Focus1: Ultra high performances for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fluxes</a:t>
            </a:r>
          </a:p>
          <a:p>
            <a:endParaRPr lang="fr-FR" dirty="0"/>
          </a:p>
          <a:p>
            <a:r>
              <a:rPr lang="fr-FR" dirty="0"/>
              <a:t>Focus2: High operating </a:t>
            </a:r>
            <a:r>
              <a:rPr lang="fr-FR" dirty="0" err="1"/>
              <a:t>temperature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Conclusion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147782" y="3999345"/>
            <a:ext cx="544945" cy="4618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4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000" dirty="0" err="1"/>
              <a:t>Very</a:t>
            </a:r>
            <a:r>
              <a:rPr lang="fr-FR" altLang="en-US" sz="2000" dirty="0"/>
              <a:t> high performance issue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728663"/>
            <a:ext cx="8169275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6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"/>
    </mc:Choice>
    <mc:Fallback xmlns="">
      <p:transition spd="slow" advTm="228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30250"/>
            <a:ext cx="898683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000" dirty="0" err="1"/>
              <a:t>Very</a:t>
            </a:r>
            <a:r>
              <a:rPr lang="fr-FR" altLang="en-US" sz="2000" dirty="0"/>
              <a:t> high performance issue</a:t>
            </a:r>
          </a:p>
        </p:txBody>
      </p:sp>
      <p:sp>
        <p:nvSpPr>
          <p:cNvPr id="111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629400" y="6534150"/>
            <a:ext cx="1371600" cy="228600"/>
          </a:xfrm>
          <a:prstGeom prst="rect">
            <a:avLst/>
          </a:prstGeom>
        </p:spPr>
        <p:txBody>
          <a:bodyPr/>
          <a:lstStyle/>
          <a:p>
            <a:fld id="{BF4D8500-4396-41B3-A0BC-11BCF8234729}" type="datetime1">
              <a:rPr lang="fr-FR" altLang="en-US"/>
              <a:pPr/>
              <a:t>02/09/2016</a:t>
            </a:fld>
            <a:endParaRPr lang="fr-FR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697538" y="0"/>
            <a:ext cx="3460898" cy="1854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orme libre 37"/>
          <p:cNvSpPr/>
          <p:nvPr/>
        </p:nvSpPr>
        <p:spPr bwMode="auto">
          <a:xfrm>
            <a:off x="6243742" y="1002007"/>
            <a:ext cx="2616199" cy="640681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199" h="640681">
                <a:moveTo>
                  <a:pt x="2616199" y="2449"/>
                </a:moveTo>
                <a:cubicBezTo>
                  <a:pt x="2525182" y="5624"/>
                  <a:pt x="2457449" y="-11309"/>
                  <a:pt x="2400299" y="15149"/>
                </a:cubicBezTo>
                <a:cubicBezTo>
                  <a:pt x="2343149" y="41607"/>
                  <a:pt x="2379132" y="133682"/>
                  <a:pt x="2273299" y="161199"/>
                </a:cubicBezTo>
                <a:cubicBezTo>
                  <a:pt x="2167466" y="188716"/>
                  <a:pt x="2005541" y="173899"/>
                  <a:pt x="1765299" y="180249"/>
                </a:cubicBezTo>
                <a:lnTo>
                  <a:pt x="831849" y="199299"/>
                </a:lnTo>
                <a:cubicBezTo>
                  <a:pt x="646641" y="236340"/>
                  <a:pt x="716492" y="519973"/>
                  <a:pt x="577851" y="592998"/>
                </a:cubicBezTo>
                <a:cubicBezTo>
                  <a:pt x="439210" y="666023"/>
                  <a:pt x="152929" y="631893"/>
                  <a:pt x="0" y="637449"/>
                </a:cubicBez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Forme libre 39"/>
          <p:cNvSpPr/>
          <p:nvPr/>
        </p:nvSpPr>
        <p:spPr bwMode="auto">
          <a:xfrm>
            <a:off x="6262792" y="206487"/>
            <a:ext cx="2546349" cy="724124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5484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569716 h 1204716"/>
              <a:gd name="connsiteX1" fmla="*/ 2400299 w 2616199"/>
              <a:gd name="connsiteY1" fmla="*/ 582416 h 1204716"/>
              <a:gd name="connsiteX2" fmla="*/ 2273299 w 2616199"/>
              <a:gd name="connsiteY2" fmla="*/ 728466 h 1204716"/>
              <a:gd name="connsiteX3" fmla="*/ 1765299 w 2616199"/>
              <a:gd name="connsiteY3" fmla="*/ 728466 h 1204716"/>
              <a:gd name="connsiteX4" fmla="*/ 831849 w 2616199"/>
              <a:gd name="connsiteY4" fmla="*/ 722116 h 1204716"/>
              <a:gd name="connsiteX5" fmla="*/ 508001 w 2616199"/>
              <a:gd name="connsiteY5" fmla="*/ 4565 h 1204716"/>
              <a:gd name="connsiteX6" fmla="*/ 0 w 2616199"/>
              <a:gd name="connsiteY6" fmla="*/ 1204716 h 1204716"/>
              <a:gd name="connsiteX0" fmla="*/ 2552699 w 2552699"/>
              <a:gd name="connsiteY0" fmla="*/ 569716 h 739523"/>
              <a:gd name="connsiteX1" fmla="*/ 2336799 w 2552699"/>
              <a:gd name="connsiteY1" fmla="*/ 582416 h 739523"/>
              <a:gd name="connsiteX2" fmla="*/ 2209799 w 2552699"/>
              <a:gd name="connsiteY2" fmla="*/ 728466 h 739523"/>
              <a:gd name="connsiteX3" fmla="*/ 1701799 w 2552699"/>
              <a:gd name="connsiteY3" fmla="*/ 728466 h 739523"/>
              <a:gd name="connsiteX4" fmla="*/ 768349 w 2552699"/>
              <a:gd name="connsiteY4" fmla="*/ 722116 h 739523"/>
              <a:gd name="connsiteX5" fmla="*/ 444501 w 2552699"/>
              <a:gd name="connsiteY5" fmla="*/ 4565 h 739523"/>
              <a:gd name="connsiteX6" fmla="*/ 0 w 2552699"/>
              <a:gd name="connsiteY6" fmla="*/ 17266 h 739523"/>
              <a:gd name="connsiteX0" fmla="*/ 2552699 w 2552699"/>
              <a:gd name="connsiteY0" fmla="*/ 552714 h 722521"/>
              <a:gd name="connsiteX1" fmla="*/ 2336799 w 2552699"/>
              <a:gd name="connsiteY1" fmla="*/ 565414 h 722521"/>
              <a:gd name="connsiteX2" fmla="*/ 2209799 w 2552699"/>
              <a:gd name="connsiteY2" fmla="*/ 711464 h 722521"/>
              <a:gd name="connsiteX3" fmla="*/ 1701799 w 2552699"/>
              <a:gd name="connsiteY3" fmla="*/ 711464 h 722521"/>
              <a:gd name="connsiteX4" fmla="*/ 768349 w 2552699"/>
              <a:gd name="connsiteY4" fmla="*/ 705114 h 722521"/>
              <a:gd name="connsiteX5" fmla="*/ 539751 w 2552699"/>
              <a:gd name="connsiteY5" fmla="*/ 6613 h 722521"/>
              <a:gd name="connsiteX6" fmla="*/ 0 w 2552699"/>
              <a:gd name="connsiteY6" fmla="*/ 264 h 722521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0 w 2552699"/>
              <a:gd name="connsiteY5" fmla="*/ 0 h 722257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368301 w 2552699"/>
              <a:gd name="connsiteY5" fmla="*/ 406400 h 722257"/>
              <a:gd name="connsiteX6" fmla="*/ 0 w 2552699"/>
              <a:gd name="connsiteY6" fmla="*/ 0 h 72225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7683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8699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77740 h 747547"/>
              <a:gd name="connsiteX1" fmla="*/ 2336799 w 2552699"/>
              <a:gd name="connsiteY1" fmla="*/ 590440 h 747547"/>
              <a:gd name="connsiteX2" fmla="*/ 2209799 w 2552699"/>
              <a:gd name="connsiteY2" fmla="*/ 736490 h 747547"/>
              <a:gd name="connsiteX3" fmla="*/ 1701799 w 2552699"/>
              <a:gd name="connsiteY3" fmla="*/ 736490 h 747547"/>
              <a:gd name="connsiteX4" fmla="*/ 869949 w 2552699"/>
              <a:gd name="connsiteY4" fmla="*/ 730140 h 747547"/>
              <a:gd name="connsiteX5" fmla="*/ 558801 w 2552699"/>
              <a:gd name="connsiteY5" fmla="*/ 69740 h 747547"/>
              <a:gd name="connsiteX6" fmla="*/ 0 w 2552699"/>
              <a:gd name="connsiteY6" fmla="*/ 25290 h 747547"/>
              <a:gd name="connsiteX0" fmla="*/ 2546349 w 2546349"/>
              <a:gd name="connsiteY0" fmla="*/ 583824 h 753631"/>
              <a:gd name="connsiteX1" fmla="*/ 2330449 w 2546349"/>
              <a:gd name="connsiteY1" fmla="*/ 596524 h 753631"/>
              <a:gd name="connsiteX2" fmla="*/ 2203449 w 2546349"/>
              <a:gd name="connsiteY2" fmla="*/ 742574 h 753631"/>
              <a:gd name="connsiteX3" fmla="*/ 1695449 w 2546349"/>
              <a:gd name="connsiteY3" fmla="*/ 742574 h 753631"/>
              <a:gd name="connsiteX4" fmla="*/ 863599 w 2546349"/>
              <a:gd name="connsiteY4" fmla="*/ 736224 h 753631"/>
              <a:gd name="connsiteX5" fmla="*/ 552451 w 2546349"/>
              <a:gd name="connsiteY5" fmla="*/ 75824 h 753631"/>
              <a:gd name="connsiteX6" fmla="*/ 0 w 2546349"/>
              <a:gd name="connsiteY6" fmla="*/ 18674 h 753631"/>
              <a:gd name="connsiteX0" fmla="*/ 2546349 w 2546349"/>
              <a:gd name="connsiteY0" fmla="*/ 576818 h 746625"/>
              <a:gd name="connsiteX1" fmla="*/ 2330449 w 2546349"/>
              <a:gd name="connsiteY1" fmla="*/ 589518 h 746625"/>
              <a:gd name="connsiteX2" fmla="*/ 2203449 w 2546349"/>
              <a:gd name="connsiteY2" fmla="*/ 735568 h 746625"/>
              <a:gd name="connsiteX3" fmla="*/ 1695449 w 2546349"/>
              <a:gd name="connsiteY3" fmla="*/ 735568 h 746625"/>
              <a:gd name="connsiteX4" fmla="*/ 863599 w 2546349"/>
              <a:gd name="connsiteY4" fmla="*/ 729218 h 746625"/>
              <a:gd name="connsiteX5" fmla="*/ 552451 w 2546349"/>
              <a:gd name="connsiteY5" fmla="*/ 68818 h 746625"/>
              <a:gd name="connsiteX6" fmla="*/ 0 w 2546349"/>
              <a:gd name="connsiteY6" fmla="*/ 11668 h 746625"/>
              <a:gd name="connsiteX0" fmla="*/ 2546349 w 2546349"/>
              <a:gd name="connsiteY0" fmla="*/ 565368 h 735175"/>
              <a:gd name="connsiteX1" fmla="*/ 2330449 w 2546349"/>
              <a:gd name="connsiteY1" fmla="*/ 578068 h 735175"/>
              <a:gd name="connsiteX2" fmla="*/ 2203449 w 2546349"/>
              <a:gd name="connsiteY2" fmla="*/ 724118 h 735175"/>
              <a:gd name="connsiteX3" fmla="*/ 1695449 w 2546349"/>
              <a:gd name="connsiteY3" fmla="*/ 724118 h 735175"/>
              <a:gd name="connsiteX4" fmla="*/ 863599 w 2546349"/>
              <a:gd name="connsiteY4" fmla="*/ 717768 h 735175"/>
              <a:gd name="connsiteX5" fmla="*/ 565151 w 2546349"/>
              <a:gd name="connsiteY5" fmla="*/ 82768 h 735175"/>
              <a:gd name="connsiteX6" fmla="*/ 0 w 2546349"/>
              <a:gd name="connsiteY6" fmla="*/ 218 h 735175"/>
              <a:gd name="connsiteX0" fmla="*/ 2546349 w 2546349"/>
              <a:gd name="connsiteY0" fmla="*/ 565368 h 724124"/>
              <a:gd name="connsiteX1" fmla="*/ 2330449 w 2546349"/>
              <a:gd name="connsiteY1" fmla="*/ 578068 h 724124"/>
              <a:gd name="connsiteX2" fmla="*/ 2203449 w 2546349"/>
              <a:gd name="connsiteY2" fmla="*/ 724118 h 724124"/>
              <a:gd name="connsiteX3" fmla="*/ 1695449 w 2546349"/>
              <a:gd name="connsiteY3" fmla="*/ 724118 h 724124"/>
              <a:gd name="connsiteX4" fmla="*/ 863599 w 2546349"/>
              <a:gd name="connsiteY4" fmla="*/ 717768 h 724124"/>
              <a:gd name="connsiteX5" fmla="*/ 565151 w 2546349"/>
              <a:gd name="connsiteY5" fmla="*/ 82768 h 724124"/>
              <a:gd name="connsiteX6" fmla="*/ 0 w 2546349"/>
              <a:gd name="connsiteY6" fmla="*/ 218 h 7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6349" h="724124">
                <a:moveTo>
                  <a:pt x="2546349" y="565368"/>
                </a:moveTo>
                <a:cubicBezTo>
                  <a:pt x="2455332" y="568543"/>
                  <a:pt x="2387599" y="551610"/>
                  <a:pt x="2330449" y="578068"/>
                </a:cubicBezTo>
                <a:cubicBezTo>
                  <a:pt x="2273299" y="604526"/>
                  <a:pt x="2321982" y="725176"/>
                  <a:pt x="2203449" y="724118"/>
                </a:cubicBezTo>
                <a:lnTo>
                  <a:pt x="1695449" y="724118"/>
                </a:lnTo>
                <a:lnTo>
                  <a:pt x="863599" y="717768"/>
                </a:lnTo>
                <a:cubicBezTo>
                  <a:pt x="641349" y="666968"/>
                  <a:pt x="693209" y="200243"/>
                  <a:pt x="565151" y="82768"/>
                </a:cubicBezTo>
                <a:cubicBezTo>
                  <a:pt x="437093" y="-34707"/>
                  <a:pt x="105833" y="10801"/>
                  <a:pt x="0" y="218"/>
                </a:cubicBez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Connecteur droit 40"/>
          <p:cNvCxnSpPr/>
          <p:nvPr/>
        </p:nvCxnSpPr>
        <p:spPr bwMode="auto">
          <a:xfrm>
            <a:off x="6783493" y="962361"/>
            <a:ext cx="20764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ZoneTexte 41"/>
          <p:cNvSpPr txBox="1"/>
          <p:nvPr/>
        </p:nvSpPr>
        <p:spPr>
          <a:xfrm rot="16200000">
            <a:off x="6034193" y="763155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CZT </a:t>
            </a:r>
            <a:r>
              <a:rPr lang="fr-FR" dirty="0" err="1"/>
              <a:t>substrate</a:t>
            </a:r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>
            <a:off x="7196243" y="382993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type </a:t>
            </a:r>
          </a:p>
          <a:p>
            <a:r>
              <a:rPr lang="fr-FR" dirty="0" err="1"/>
              <a:t>absorbing</a:t>
            </a:r>
            <a:r>
              <a:rPr lang="fr-FR" dirty="0"/>
              <a:t> layer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8613094" y="1157550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 type</a:t>
            </a:r>
          </a:p>
          <a:p>
            <a:r>
              <a:rPr lang="fr-FR" dirty="0"/>
              <a:t>cap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796441" y="512283"/>
            <a:ext cx="306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/>
              <a:t>E</a:t>
            </a:r>
            <a:r>
              <a:rPr lang="fr-FR" sz="800" baseline="-25000" dirty="0" err="1"/>
              <a:t>c</a:t>
            </a:r>
            <a:r>
              <a:rPr lang="fr-FR" sz="800" baseline="-25000" dirty="0"/>
              <a:t> </a:t>
            </a:r>
            <a:endParaRPr lang="en-US" sz="800" dirty="0"/>
          </a:p>
        </p:txBody>
      </p:sp>
      <p:sp>
        <p:nvSpPr>
          <p:cNvPr id="47" name="ZoneTexte 46"/>
          <p:cNvSpPr txBox="1"/>
          <p:nvPr/>
        </p:nvSpPr>
        <p:spPr>
          <a:xfrm>
            <a:off x="8796441" y="791955"/>
            <a:ext cx="295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rgbClr val="00CC00"/>
                </a:solidFill>
              </a:rPr>
              <a:t>E</a:t>
            </a:r>
            <a:r>
              <a:rPr lang="fr-FR" sz="800" baseline="-25000" dirty="0">
                <a:solidFill>
                  <a:srgbClr val="00CC00"/>
                </a:solidFill>
              </a:rPr>
              <a:t>F</a:t>
            </a:r>
            <a:endParaRPr lang="en-US" sz="800" baseline="-25000" dirty="0">
              <a:solidFill>
                <a:srgbClr val="00CC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796441" y="95024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/>
              <a:t>E</a:t>
            </a:r>
            <a:r>
              <a:rPr lang="fr-FR" sz="800" baseline="-25000" dirty="0" err="1"/>
              <a:t>v</a:t>
            </a:r>
            <a:endParaRPr lang="en-US" sz="800" baseline="-25000" dirty="0"/>
          </a:p>
        </p:txBody>
      </p:sp>
      <p:cxnSp>
        <p:nvCxnSpPr>
          <p:cNvPr id="49" name="Connecteur droit 48"/>
          <p:cNvCxnSpPr/>
          <p:nvPr/>
        </p:nvCxnSpPr>
        <p:spPr bwMode="auto">
          <a:xfrm>
            <a:off x="8586893" y="230005"/>
            <a:ext cx="0" cy="10181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ZoneTexte 49"/>
          <p:cNvSpPr txBox="1"/>
          <p:nvPr/>
        </p:nvSpPr>
        <p:spPr>
          <a:xfrm>
            <a:off x="8164060" y="-3516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PN </a:t>
            </a:r>
            <a:r>
              <a:rPr lang="fr-FR" dirty="0" err="1">
                <a:solidFill>
                  <a:schemeClr val="accent2"/>
                </a:solidFill>
              </a:rPr>
              <a:t>junction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1" name="Group 10"/>
          <p:cNvGrpSpPr>
            <a:grpSpLocks/>
          </p:cNvGrpSpPr>
          <p:nvPr/>
        </p:nvGrpSpPr>
        <p:grpSpPr bwMode="auto">
          <a:xfrm rot="5400000">
            <a:off x="6003091" y="237463"/>
            <a:ext cx="166979" cy="449263"/>
            <a:chOff x="2744" y="3226"/>
            <a:chExt cx="154" cy="283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2816" y="3226"/>
              <a:ext cx="0" cy="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2744" y="3306"/>
              <a:ext cx="154" cy="203"/>
            </a:xfrm>
            <a:custGeom>
              <a:avLst/>
              <a:gdLst>
                <a:gd name="T0" fmla="*/ 72 w 205"/>
                <a:gd name="T1" fmla="*/ 0 h 378"/>
                <a:gd name="T2" fmla="*/ 142 w 205"/>
                <a:gd name="T3" fmla="*/ 23 h 378"/>
                <a:gd name="T4" fmla="*/ 0 w 205"/>
                <a:gd name="T5" fmla="*/ 48 h 378"/>
                <a:gd name="T6" fmla="*/ 142 w 205"/>
                <a:gd name="T7" fmla="*/ 74 h 378"/>
                <a:gd name="T8" fmla="*/ 0 w 205"/>
                <a:gd name="T9" fmla="*/ 100 h 378"/>
                <a:gd name="T10" fmla="*/ 142 w 205"/>
                <a:gd name="T11" fmla="*/ 126 h 378"/>
                <a:gd name="T12" fmla="*/ 0 w 205"/>
                <a:gd name="T13" fmla="*/ 151 h 378"/>
                <a:gd name="T14" fmla="*/ 142 w 205"/>
                <a:gd name="T15" fmla="*/ 177 h 378"/>
                <a:gd name="T16" fmla="*/ 0 w 205"/>
                <a:gd name="T17" fmla="*/ 203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 rot="5400000">
            <a:off x="6003091" y="1075236"/>
            <a:ext cx="166979" cy="449263"/>
            <a:chOff x="2744" y="3226"/>
            <a:chExt cx="154" cy="283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2816" y="3226"/>
              <a:ext cx="0" cy="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2744" y="3306"/>
              <a:ext cx="154" cy="203"/>
            </a:xfrm>
            <a:custGeom>
              <a:avLst/>
              <a:gdLst>
                <a:gd name="T0" fmla="*/ 72 w 205"/>
                <a:gd name="T1" fmla="*/ 0 h 378"/>
                <a:gd name="T2" fmla="*/ 142 w 205"/>
                <a:gd name="T3" fmla="*/ 23 h 378"/>
                <a:gd name="T4" fmla="*/ 0 w 205"/>
                <a:gd name="T5" fmla="*/ 48 h 378"/>
                <a:gd name="T6" fmla="*/ 142 w 205"/>
                <a:gd name="T7" fmla="*/ 74 h 378"/>
                <a:gd name="T8" fmla="*/ 0 w 205"/>
                <a:gd name="T9" fmla="*/ 100 h 378"/>
                <a:gd name="T10" fmla="*/ 142 w 205"/>
                <a:gd name="T11" fmla="*/ 126 h 378"/>
                <a:gd name="T12" fmla="*/ 0 w 205"/>
                <a:gd name="T13" fmla="*/ 151 h 378"/>
                <a:gd name="T14" fmla="*/ 142 w 205"/>
                <a:gd name="T15" fmla="*/ 177 h 378"/>
                <a:gd name="T16" fmla="*/ 0 w 205"/>
                <a:gd name="T17" fmla="*/ 203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0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4"/>
    </mc:Choice>
    <mc:Fallback xmlns="">
      <p:transition spd="slow" advTm="1224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30250"/>
            <a:ext cx="898683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000" dirty="0" err="1"/>
              <a:t>Very</a:t>
            </a:r>
            <a:r>
              <a:rPr lang="fr-FR" altLang="en-US" sz="2000" dirty="0"/>
              <a:t> high performance issue</a:t>
            </a:r>
          </a:p>
        </p:txBody>
      </p:sp>
      <p:pic>
        <p:nvPicPr>
          <p:cNvPr id="274541" name="Picture 109" descr="CNES Iobs F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832" r="993" b="1663"/>
          <a:stretch>
            <a:fillRect/>
          </a:stretch>
        </p:blipFill>
        <p:spPr bwMode="auto">
          <a:xfrm>
            <a:off x="5087938" y="495300"/>
            <a:ext cx="4056062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547" name="AutoShape 115"/>
          <p:cNvSpPr>
            <a:spLocks noChangeArrowheads="1"/>
          </p:cNvSpPr>
          <p:nvPr/>
        </p:nvSpPr>
        <p:spPr bwMode="auto">
          <a:xfrm rot="952731" flipV="1">
            <a:off x="3227388" y="2620963"/>
            <a:ext cx="3316287" cy="266700"/>
          </a:xfrm>
          <a:prstGeom prst="parallelogram">
            <a:avLst>
              <a:gd name="adj" fmla="val 293996"/>
            </a:avLst>
          </a:prstGeom>
          <a:gradFill rotWithShape="1">
            <a:gsLst>
              <a:gs pos="0">
                <a:srgbClr val="FF00FF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5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7"/>
    </mc:Choice>
    <mc:Fallback xmlns="">
      <p:transition spd="slow" advTm="17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5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1200"/>
            <a:ext cx="89868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000" dirty="0" err="1"/>
              <a:t>Very</a:t>
            </a:r>
            <a:r>
              <a:rPr lang="fr-FR" altLang="en-US" sz="2000" dirty="0"/>
              <a:t> high performance issue</a:t>
            </a:r>
          </a:p>
        </p:txBody>
      </p:sp>
      <p:graphicFrame>
        <p:nvGraphicFramePr>
          <p:cNvPr id="275571" name="Object 115"/>
          <p:cNvGraphicFramePr>
            <a:graphicFrameLocks noChangeAspect="1"/>
          </p:cNvGraphicFramePr>
          <p:nvPr>
            <p:extLst/>
          </p:nvPr>
        </p:nvGraphicFramePr>
        <p:xfrm>
          <a:off x="5954787" y="2659063"/>
          <a:ext cx="147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6" imgW="1473120" imgH="482400" progId="Equation.3">
                  <p:embed/>
                </p:oleObj>
              </mc:Choice>
              <mc:Fallback>
                <p:oleObj name="Equation" r:id="rId6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87" y="2659063"/>
                        <a:ext cx="1473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 bwMode="auto">
          <a:xfrm>
            <a:off x="5697538" y="0"/>
            <a:ext cx="3460898" cy="1854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Forme libre 40"/>
          <p:cNvSpPr/>
          <p:nvPr/>
        </p:nvSpPr>
        <p:spPr bwMode="auto">
          <a:xfrm>
            <a:off x="6243742" y="1002007"/>
            <a:ext cx="2616199" cy="640681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199" h="640681">
                <a:moveTo>
                  <a:pt x="2616199" y="2449"/>
                </a:moveTo>
                <a:cubicBezTo>
                  <a:pt x="2525182" y="5624"/>
                  <a:pt x="2457449" y="-11309"/>
                  <a:pt x="2400299" y="15149"/>
                </a:cubicBezTo>
                <a:cubicBezTo>
                  <a:pt x="2343149" y="41607"/>
                  <a:pt x="2379132" y="133682"/>
                  <a:pt x="2273299" y="161199"/>
                </a:cubicBezTo>
                <a:cubicBezTo>
                  <a:pt x="2167466" y="188716"/>
                  <a:pt x="2005541" y="173899"/>
                  <a:pt x="1765299" y="180249"/>
                </a:cubicBezTo>
                <a:lnTo>
                  <a:pt x="831849" y="199299"/>
                </a:lnTo>
                <a:cubicBezTo>
                  <a:pt x="646641" y="236340"/>
                  <a:pt x="716492" y="519973"/>
                  <a:pt x="577851" y="592998"/>
                </a:cubicBezTo>
                <a:cubicBezTo>
                  <a:pt x="439210" y="666023"/>
                  <a:pt x="152929" y="631893"/>
                  <a:pt x="0" y="637449"/>
                </a:cubicBez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Forme libre 42"/>
          <p:cNvSpPr/>
          <p:nvPr/>
        </p:nvSpPr>
        <p:spPr bwMode="auto">
          <a:xfrm>
            <a:off x="6262792" y="206487"/>
            <a:ext cx="2546349" cy="724124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5484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569716 h 1204716"/>
              <a:gd name="connsiteX1" fmla="*/ 2400299 w 2616199"/>
              <a:gd name="connsiteY1" fmla="*/ 582416 h 1204716"/>
              <a:gd name="connsiteX2" fmla="*/ 2273299 w 2616199"/>
              <a:gd name="connsiteY2" fmla="*/ 728466 h 1204716"/>
              <a:gd name="connsiteX3" fmla="*/ 1765299 w 2616199"/>
              <a:gd name="connsiteY3" fmla="*/ 728466 h 1204716"/>
              <a:gd name="connsiteX4" fmla="*/ 831849 w 2616199"/>
              <a:gd name="connsiteY4" fmla="*/ 722116 h 1204716"/>
              <a:gd name="connsiteX5" fmla="*/ 508001 w 2616199"/>
              <a:gd name="connsiteY5" fmla="*/ 4565 h 1204716"/>
              <a:gd name="connsiteX6" fmla="*/ 0 w 2616199"/>
              <a:gd name="connsiteY6" fmla="*/ 1204716 h 1204716"/>
              <a:gd name="connsiteX0" fmla="*/ 2552699 w 2552699"/>
              <a:gd name="connsiteY0" fmla="*/ 569716 h 739523"/>
              <a:gd name="connsiteX1" fmla="*/ 2336799 w 2552699"/>
              <a:gd name="connsiteY1" fmla="*/ 582416 h 739523"/>
              <a:gd name="connsiteX2" fmla="*/ 2209799 w 2552699"/>
              <a:gd name="connsiteY2" fmla="*/ 728466 h 739523"/>
              <a:gd name="connsiteX3" fmla="*/ 1701799 w 2552699"/>
              <a:gd name="connsiteY3" fmla="*/ 728466 h 739523"/>
              <a:gd name="connsiteX4" fmla="*/ 768349 w 2552699"/>
              <a:gd name="connsiteY4" fmla="*/ 722116 h 739523"/>
              <a:gd name="connsiteX5" fmla="*/ 444501 w 2552699"/>
              <a:gd name="connsiteY5" fmla="*/ 4565 h 739523"/>
              <a:gd name="connsiteX6" fmla="*/ 0 w 2552699"/>
              <a:gd name="connsiteY6" fmla="*/ 17266 h 739523"/>
              <a:gd name="connsiteX0" fmla="*/ 2552699 w 2552699"/>
              <a:gd name="connsiteY0" fmla="*/ 552714 h 722521"/>
              <a:gd name="connsiteX1" fmla="*/ 2336799 w 2552699"/>
              <a:gd name="connsiteY1" fmla="*/ 565414 h 722521"/>
              <a:gd name="connsiteX2" fmla="*/ 2209799 w 2552699"/>
              <a:gd name="connsiteY2" fmla="*/ 711464 h 722521"/>
              <a:gd name="connsiteX3" fmla="*/ 1701799 w 2552699"/>
              <a:gd name="connsiteY3" fmla="*/ 711464 h 722521"/>
              <a:gd name="connsiteX4" fmla="*/ 768349 w 2552699"/>
              <a:gd name="connsiteY4" fmla="*/ 705114 h 722521"/>
              <a:gd name="connsiteX5" fmla="*/ 539751 w 2552699"/>
              <a:gd name="connsiteY5" fmla="*/ 6613 h 722521"/>
              <a:gd name="connsiteX6" fmla="*/ 0 w 2552699"/>
              <a:gd name="connsiteY6" fmla="*/ 264 h 722521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0 w 2552699"/>
              <a:gd name="connsiteY5" fmla="*/ 0 h 722257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368301 w 2552699"/>
              <a:gd name="connsiteY5" fmla="*/ 406400 h 722257"/>
              <a:gd name="connsiteX6" fmla="*/ 0 w 2552699"/>
              <a:gd name="connsiteY6" fmla="*/ 0 h 72225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7683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8699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77740 h 747547"/>
              <a:gd name="connsiteX1" fmla="*/ 2336799 w 2552699"/>
              <a:gd name="connsiteY1" fmla="*/ 590440 h 747547"/>
              <a:gd name="connsiteX2" fmla="*/ 2209799 w 2552699"/>
              <a:gd name="connsiteY2" fmla="*/ 736490 h 747547"/>
              <a:gd name="connsiteX3" fmla="*/ 1701799 w 2552699"/>
              <a:gd name="connsiteY3" fmla="*/ 736490 h 747547"/>
              <a:gd name="connsiteX4" fmla="*/ 869949 w 2552699"/>
              <a:gd name="connsiteY4" fmla="*/ 730140 h 747547"/>
              <a:gd name="connsiteX5" fmla="*/ 558801 w 2552699"/>
              <a:gd name="connsiteY5" fmla="*/ 69740 h 747547"/>
              <a:gd name="connsiteX6" fmla="*/ 0 w 2552699"/>
              <a:gd name="connsiteY6" fmla="*/ 25290 h 747547"/>
              <a:gd name="connsiteX0" fmla="*/ 2546349 w 2546349"/>
              <a:gd name="connsiteY0" fmla="*/ 583824 h 753631"/>
              <a:gd name="connsiteX1" fmla="*/ 2330449 w 2546349"/>
              <a:gd name="connsiteY1" fmla="*/ 596524 h 753631"/>
              <a:gd name="connsiteX2" fmla="*/ 2203449 w 2546349"/>
              <a:gd name="connsiteY2" fmla="*/ 742574 h 753631"/>
              <a:gd name="connsiteX3" fmla="*/ 1695449 w 2546349"/>
              <a:gd name="connsiteY3" fmla="*/ 742574 h 753631"/>
              <a:gd name="connsiteX4" fmla="*/ 863599 w 2546349"/>
              <a:gd name="connsiteY4" fmla="*/ 736224 h 753631"/>
              <a:gd name="connsiteX5" fmla="*/ 552451 w 2546349"/>
              <a:gd name="connsiteY5" fmla="*/ 75824 h 753631"/>
              <a:gd name="connsiteX6" fmla="*/ 0 w 2546349"/>
              <a:gd name="connsiteY6" fmla="*/ 18674 h 753631"/>
              <a:gd name="connsiteX0" fmla="*/ 2546349 w 2546349"/>
              <a:gd name="connsiteY0" fmla="*/ 576818 h 746625"/>
              <a:gd name="connsiteX1" fmla="*/ 2330449 w 2546349"/>
              <a:gd name="connsiteY1" fmla="*/ 589518 h 746625"/>
              <a:gd name="connsiteX2" fmla="*/ 2203449 w 2546349"/>
              <a:gd name="connsiteY2" fmla="*/ 735568 h 746625"/>
              <a:gd name="connsiteX3" fmla="*/ 1695449 w 2546349"/>
              <a:gd name="connsiteY3" fmla="*/ 735568 h 746625"/>
              <a:gd name="connsiteX4" fmla="*/ 863599 w 2546349"/>
              <a:gd name="connsiteY4" fmla="*/ 729218 h 746625"/>
              <a:gd name="connsiteX5" fmla="*/ 552451 w 2546349"/>
              <a:gd name="connsiteY5" fmla="*/ 68818 h 746625"/>
              <a:gd name="connsiteX6" fmla="*/ 0 w 2546349"/>
              <a:gd name="connsiteY6" fmla="*/ 11668 h 746625"/>
              <a:gd name="connsiteX0" fmla="*/ 2546349 w 2546349"/>
              <a:gd name="connsiteY0" fmla="*/ 565368 h 735175"/>
              <a:gd name="connsiteX1" fmla="*/ 2330449 w 2546349"/>
              <a:gd name="connsiteY1" fmla="*/ 578068 h 735175"/>
              <a:gd name="connsiteX2" fmla="*/ 2203449 w 2546349"/>
              <a:gd name="connsiteY2" fmla="*/ 724118 h 735175"/>
              <a:gd name="connsiteX3" fmla="*/ 1695449 w 2546349"/>
              <a:gd name="connsiteY3" fmla="*/ 724118 h 735175"/>
              <a:gd name="connsiteX4" fmla="*/ 863599 w 2546349"/>
              <a:gd name="connsiteY4" fmla="*/ 717768 h 735175"/>
              <a:gd name="connsiteX5" fmla="*/ 565151 w 2546349"/>
              <a:gd name="connsiteY5" fmla="*/ 82768 h 735175"/>
              <a:gd name="connsiteX6" fmla="*/ 0 w 2546349"/>
              <a:gd name="connsiteY6" fmla="*/ 218 h 735175"/>
              <a:gd name="connsiteX0" fmla="*/ 2546349 w 2546349"/>
              <a:gd name="connsiteY0" fmla="*/ 565368 h 724124"/>
              <a:gd name="connsiteX1" fmla="*/ 2330449 w 2546349"/>
              <a:gd name="connsiteY1" fmla="*/ 578068 h 724124"/>
              <a:gd name="connsiteX2" fmla="*/ 2203449 w 2546349"/>
              <a:gd name="connsiteY2" fmla="*/ 724118 h 724124"/>
              <a:gd name="connsiteX3" fmla="*/ 1695449 w 2546349"/>
              <a:gd name="connsiteY3" fmla="*/ 724118 h 724124"/>
              <a:gd name="connsiteX4" fmla="*/ 863599 w 2546349"/>
              <a:gd name="connsiteY4" fmla="*/ 717768 h 724124"/>
              <a:gd name="connsiteX5" fmla="*/ 565151 w 2546349"/>
              <a:gd name="connsiteY5" fmla="*/ 82768 h 724124"/>
              <a:gd name="connsiteX6" fmla="*/ 0 w 2546349"/>
              <a:gd name="connsiteY6" fmla="*/ 218 h 7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6349" h="724124">
                <a:moveTo>
                  <a:pt x="2546349" y="565368"/>
                </a:moveTo>
                <a:cubicBezTo>
                  <a:pt x="2455332" y="568543"/>
                  <a:pt x="2387599" y="551610"/>
                  <a:pt x="2330449" y="578068"/>
                </a:cubicBezTo>
                <a:cubicBezTo>
                  <a:pt x="2273299" y="604526"/>
                  <a:pt x="2321982" y="725176"/>
                  <a:pt x="2203449" y="724118"/>
                </a:cubicBezTo>
                <a:lnTo>
                  <a:pt x="1695449" y="724118"/>
                </a:lnTo>
                <a:lnTo>
                  <a:pt x="863599" y="717768"/>
                </a:lnTo>
                <a:cubicBezTo>
                  <a:pt x="641349" y="666968"/>
                  <a:pt x="693209" y="200243"/>
                  <a:pt x="565151" y="82768"/>
                </a:cubicBezTo>
                <a:cubicBezTo>
                  <a:pt x="437093" y="-34707"/>
                  <a:pt x="105833" y="10801"/>
                  <a:pt x="0" y="218"/>
                </a:cubicBez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Connecteur droit 43"/>
          <p:cNvCxnSpPr/>
          <p:nvPr/>
        </p:nvCxnSpPr>
        <p:spPr bwMode="auto">
          <a:xfrm>
            <a:off x="6783493" y="962361"/>
            <a:ext cx="20764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ZoneTexte 44"/>
          <p:cNvSpPr txBox="1"/>
          <p:nvPr/>
        </p:nvSpPr>
        <p:spPr>
          <a:xfrm rot="16200000">
            <a:off x="6034193" y="763155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CZT </a:t>
            </a:r>
            <a:r>
              <a:rPr lang="fr-FR" dirty="0" err="1"/>
              <a:t>substrate</a:t>
            </a:r>
            <a:endParaRPr lang="en-US" dirty="0"/>
          </a:p>
        </p:txBody>
      </p:sp>
      <p:sp>
        <p:nvSpPr>
          <p:cNvPr id="47" name="ZoneTexte 46"/>
          <p:cNvSpPr txBox="1"/>
          <p:nvPr/>
        </p:nvSpPr>
        <p:spPr>
          <a:xfrm>
            <a:off x="7196243" y="382993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type </a:t>
            </a:r>
          </a:p>
          <a:p>
            <a:r>
              <a:rPr lang="fr-FR" dirty="0" err="1"/>
              <a:t>absorbing</a:t>
            </a:r>
            <a:r>
              <a:rPr lang="fr-FR" dirty="0"/>
              <a:t> layer</a:t>
            </a:r>
            <a:endParaRPr lang="en-US" dirty="0"/>
          </a:p>
        </p:txBody>
      </p:sp>
      <p:sp>
        <p:nvSpPr>
          <p:cNvPr id="48" name="ZoneTexte 47"/>
          <p:cNvSpPr txBox="1"/>
          <p:nvPr/>
        </p:nvSpPr>
        <p:spPr>
          <a:xfrm>
            <a:off x="8613094" y="1157550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 type</a:t>
            </a:r>
          </a:p>
          <a:p>
            <a:r>
              <a:rPr lang="fr-FR" dirty="0"/>
              <a:t>cap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796441" y="512283"/>
            <a:ext cx="306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/>
              <a:t>E</a:t>
            </a:r>
            <a:r>
              <a:rPr lang="fr-FR" sz="800" baseline="-25000" dirty="0" err="1"/>
              <a:t>c</a:t>
            </a:r>
            <a:r>
              <a:rPr lang="fr-FR" sz="800" baseline="-25000" dirty="0"/>
              <a:t> </a:t>
            </a:r>
            <a:endParaRPr lang="en-US" sz="800" dirty="0"/>
          </a:p>
        </p:txBody>
      </p:sp>
      <p:sp>
        <p:nvSpPr>
          <p:cNvPr id="50" name="ZoneTexte 49"/>
          <p:cNvSpPr txBox="1"/>
          <p:nvPr/>
        </p:nvSpPr>
        <p:spPr>
          <a:xfrm>
            <a:off x="8796441" y="791955"/>
            <a:ext cx="295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rgbClr val="00CC00"/>
                </a:solidFill>
              </a:rPr>
              <a:t>E</a:t>
            </a:r>
            <a:r>
              <a:rPr lang="fr-FR" sz="800" baseline="-25000" dirty="0">
                <a:solidFill>
                  <a:srgbClr val="00CC00"/>
                </a:solidFill>
              </a:rPr>
              <a:t>F</a:t>
            </a:r>
            <a:endParaRPr lang="en-US" sz="800" baseline="-25000" dirty="0">
              <a:solidFill>
                <a:srgbClr val="00CC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796441" y="95024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/>
              <a:t>E</a:t>
            </a:r>
            <a:r>
              <a:rPr lang="fr-FR" sz="800" baseline="-25000" dirty="0" err="1"/>
              <a:t>v</a:t>
            </a:r>
            <a:endParaRPr lang="en-US" sz="800" baseline="-25000" dirty="0"/>
          </a:p>
        </p:txBody>
      </p:sp>
      <p:cxnSp>
        <p:nvCxnSpPr>
          <p:cNvPr id="52" name="Connecteur droit 51"/>
          <p:cNvCxnSpPr/>
          <p:nvPr/>
        </p:nvCxnSpPr>
        <p:spPr bwMode="auto">
          <a:xfrm>
            <a:off x="8586893" y="230005"/>
            <a:ext cx="0" cy="10181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ZoneTexte 52"/>
          <p:cNvSpPr txBox="1"/>
          <p:nvPr/>
        </p:nvSpPr>
        <p:spPr>
          <a:xfrm>
            <a:off x="8164060" y="-3516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PN </a:t>
            </a:r>
            <a:r>
              <a:rPr lang="fr-FR" dirty="0" err="1">
                <a:solidFill>
                  <a:schemeClr val="accent2"/>
                </a:solidFill>
              </a:rPr>
              <a:t>junction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4" name="Group 10"/>
          <p:cNvGrpSpPr>
            <a:grpSpLocks/>
          </p:cNvGrpSpPr>
          <p:nvPr/>
        </p:nvGrpSpPr>
        <p:grpSpPr bwMode="auto">
          <a:xfrm rot="5400000">
            <a:off x="6003091" y="237463"/>
            <a:ext cx="166979" cy="449263"/>
            <a:chOff x="2744" y="3226"/>
            <a:chExt cx="154" cy="283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2816" y="3226"/>
              <a:ext cx="0" cy="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2744" y="3306"/>
              <a:ext cx="154" cy="203"/>
            </a:xfrm>
            <a:custGeom>
              <a:avLst/>
              <a:gdLst>
                <a:gd name="T0" fmla="*/ 72 w 205"/>
                <a:gd name="T1" fmla="*/ 0 h 378"/>
                <a:gd name="T2" fmla="*/ 142 w 205"/>
                <a:gd name="T3" fmla="*/ 23 h 378"/>
                <a:gd name="T4" fmla="*/ 0 w 205"/>
                <a:gd name="T5" fmla="*/ 48 h 378"/>
                <a:gd name="T6" fmla="*/ 142 w 205"/>
                <a:gd name="T7" fmla="*/ 74 h 378"/>
                <a:gd name="T8" fmla="*/ 0 w 205"/>
                <a:gd name="T9" fmla="*/ 100 h 378"/>
                <a:gd name="T10" fmla="*/ 142 w 205"/>
                <a:gd name="T11" fmla="*/ 126 h 378"/>
                <a:gd name="T12" fmla="*/ 0 w 205"/>
                <a:gd name="T13" fmla="*/ 151 h 378"/>
                <a:gd name="T14" fmla="*/ 142 w 205"/>
                <a:gd name="T15" fmla="*/ 177 h 378"/>
                <a:gd name="T16" fmla="*/ 0 w 205"/>
                <a:gd name="T17" fmla="*/ 203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10"/>
          <p:cNvGrpSpPr>
            <a:grpSpLocks/>
          </p:cNvGrpSpPr>
          <p:nvPr/>
        </p:nvGrpSpPr>
        <p:grpSpPr bwMode="auto">
          <a:xfrm rot="5400000">
            <a:off x="6003091" y="1075236"/>
            <a:ext cx="166979" cy="449263"/>
            <a:chOff x="2744" y="3226"/>
            <a:chExt cx="154" cy="283"/>
          </a:xfrm>
        </p:grpSpPr>
        <p:sp>
          <p:nvSpPr>
            <p:cNvPr id="58" name="Line 11"/>
            <p:cNvSpPr>
              <a:spLocks noChangeShapeType="1"/>
            </p:cNvSpPr>
            <p:nvPr/>
          </p:nvSpPr>
          <p:spPr bwMode="auto">
            <a:xfrm flipV="1">
              <a:off x="2816" y="3226"/>
              <a:ext cx="0" cy="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2744" y="3306"/>
              <a:ext cx="154" cy="203"/>
            </a:xfrm>
            <a:custGeom>
              <a:avLst/>
              <a:gdLst>
                <a:gd name="T0" fmla="*/ 72 w 205"/>
                <a:gd name="T1" fmla="*/ 0 h 378"/>
                <a:gd name="T2" fmla="*/ 142 w 205"/>
                <a:gd name="T3" fmla="*/ 23 h 378"/>
                <a:gd name="T4" fmla="*/ 0 w 205"/>
                <a:gd name="T5" fmla="*/ 48 h 378"/>
                <a:gd name="T6" fmla="*/ 142 w 205"/>
                <a:gd name="T7" fmla="*/ 74 h 378"/>
                <a:gd name="T8" fmla="*/ 0 w 205"/>
                <a:gd name="T9" fmla="*/ 100 h 378"/>
                <a:gd name="T10" fmla="*/ 142 w 205"/>
                <a:gd name="T11" fmla="*/ 126 h 378"/>
                <a:gd name="T12" fmla="*/ 0 w 205"/>
                <a:gd name="T13" fmla="*/ 151 h 378"/>
                <a:gd name="T14" fmla="*/ 142 w 205"/>
                <a:gd name="T15" fmla="*/ 177 h 378"/>
                <a:gd name="T16" fmla="*/ 0 w 205"/>
                <a:gd name="T17" fmla="*/ 203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Ellipse 1"/>
          <p:cNvSpPr/>
          <p:nvPr/>
        </p:nvSpPr>
        <p:spPr bwMode="auto">
          <a:xfrm>
            <a:off x="8458200" y="620005"/>
            <a:ext cx="273050" cy="763352"/>
          </a:xfrm>
          <a:prstGeom prst="ellipse">
            <a:avLst/>
          </a:prstGeom>
          <a:noFill/>
          <a:ln w="952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flipH="1" flipV="1">
            <a:off x="6408174" y="-114300"/>
            <a:ext cx="2204920" cy="2820988"/>
          </a:xfrm>
          <a:prstGeom prst="arc">
            <a:avLst>
              <a:gd name="adj1" fmla="val 10845231"/>
              <a:gd name="adj2" fmla="val 16162232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5574" name="Text Box 118"/>
          <p:cNvSpPr txBox="1">
            <a:spLocks noChangeArrowheads="1"/>
          </p:cNvSpPr>
          <p:nvPr/>
        </p:nvSpPr>
        <p:spPr bwMode="auto">
          <a:xfrm>
            <a:off x="6202363" y="2176463"/>
            <a:ext cx="1484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en-US" sz="1400" dirty="0">
                <a:solidFill>
                  <a:srgbClr val="FF00FF"/>
                </a:solidFill>
              </a:rPr>
              <a:t>SCR </a:t>
            </a:r>
            <a:r>
              <a:rPr lang="fr-FR" altLang="en-US" sz="1400" dirty="0" err="1">
                <a:solidFill>
                  <a:srgbClr val="FF00FF"/>
                </a:solidFill>
              </a:rPr>
              <a:t>currents</a:t>
            </a:r>
            <a:endParaRPr lang="fr-FR" altLang="en-US" sz="1400" dirty="0">
              <a:solidFill>
                <a:srgbClr val="FF00FF"/>
              </a:solidFill>
            </a:endParaRPr>
          </a:p>
          <a:p>
            <a:pPr algn="r"/>
            <a:r>
              <a:rPr lang="fr-FR" altLang="en-US" sz="1400" dirty="0">
                <a:solidFill>
                  <a:srgbClr val="FF00FF"/>
                </a:solidFill>
              </a:rPr>
              <a:t>Surface </a:t>
            </a:r>
            <a:r>
              <a:rPr lang="fr-FR" altLang="en-US" sz="1400" dirty="0" err="1">
                <a:solidFill>
                  <a:srgbClr val="FF00FF"/>
                </a:solidFill>
              </a:rPr>
              <a:t>currents</a:t>
            </a:r>
            <a:endParaRPr lang="fr-FR" altLang="en-US" sz="1400" dirty="0">
              <a:solidFill>
                <a:srgbClr val="FF00FF"/>
              </a:solidFill>
            </a:endParaRPr>
          </a:p>
        </p:txBody>
      </p:sp>
      <p:sp>
        <p:nvSpPr>
          <p:cNvPr id="97" name="Line 116"/>
          <p:cNvSpPr>
            <a:spLocks noChangeShapeType="1"/>
          </p:cNvSpPr>
          <p:nvPr/>
        </p:nvSpPr>
        <p:spPr bwMode="auto">
          <a:xfrm>
            <a:off x="4054475" y="2625725"/>
            <a:ext cx="3448050" cy="9937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929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4"/>
    </mc:Choice>
    <mc:Fallback xmlns="">
      <p:transition spd="slow" advTm="9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58" name="Rectangle 286"/>
          <p:cNvSpPr>
            <a:spLocks noChangeArrowheads="1"/>
          </p:cNvSpPr>
          <p:nvPr/>
        </p:nvSpPr>
        <p:spPr bwMode="auto">
          <a:xfrm>
            <a:off x="4570413" y="948608"/>
            <a:ext cx="419100" cy="3175000"/>
          </a:xfrm>
          <a:prstGeom prst="rect">
            <a:avLst/>
          </a:prstGeom>
          <a:solidFill>
            <a:srgbClr val="0066FF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4960" name="Rectangle 288"/>
          <p:cNvSpPr>
            <a:spLocks noChangeArrowheads="1"/>
          </p:cNvSpPr>
          <p:nvPr/>
        </p:nvSpPr>
        <p:spPr bwMode="auto">
          <a:xfrm>
            <a:off x="3779838" y="956545"/>
            <a:ext cx="447675" cy="3179763"/>
          </a:xfrm>
          <a:prstGeom prst="rect">
            <a:avLst/>
          </a:prstGeom>
          <a:solidFill>
            <a:srgbClr val="FF0000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4954" name="Rectangle 282"/>
          <p:cNvSpPr>
            <a:spLocks noChangeArrowheads="1"/>
          </p:cNvSpPr>
          <p:nvPr/>
        </p:nvSpPr>
        <p:spPr bwMode="auto">
          <a:xfrm>
            <a:off x="3217863" y="945433"/>
            <a:ext cx="514350" cy="3200400"/>
          </a:xfrm>
          <a:prstGeom prst="rect">
            <a:avLst/>
          </a:prstGeom>
          <a:solidFill>
            <a:srgbClr val="FFFF00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84947" name="Picture 275" descr="Fichier:EM spectrum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56770" r="34943" b="16389"/>
          <a:stretch>
            <a:fillRect/>
          </a:stretch>
        </p:blipFill>
        <p:spPr bwMode="auto">
          <a:xfrm>
            <a:off x="2233613" y="942258"/>
            <a:ext cx="5619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The EM </a:t>
            </a:r>
            <a:r>
              <a:rPr lang="fr-FR" sz="2400" dirty="0" err="1"/>
              <a:t>spectrum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IR point of </a:t>
            </a:r>
            <a:r>
              <a:rPr lang="fr-FR" sz="2400" dirty="0" err="1"/>
              <a:t>view</a:t>
            </a:r>
            <a:endParaRPr lang="fr-FR" sz="2400" dirty="0"/>
          </a:p>
        </p:txBody>
      </p:sp>
      <p:grpSp>
        <p:nvGrpSpPr>
          <p:cNvPr id="284677" name="Group 5"/>
          <p:cNvGrpSpPr>
            <a:grpSpLocks/>
          </p:cNvGrpSpPr>
          <p:nvPr/>
        </p:nvGrpSpPr>
        <p:grpSpPr bwMode="auto">
          <a:xfrm>
            <a:off x="1019175" y="2128120"/>
            <a:ext cx="7781925" cy="382588"/>
            <a:chOff x="450" y="1116"/>
            <a:chExt cx="4902" cy="241"/>
          </a:xfrm>
        </p:grpSpPr>
        <p:sp>
          <p:nvSpPr>
            <p:cNvPr id="284678" name="Text Box 6"/>
            <p:cNvSpPr txBox="1">
              <a:spLocks noChangeArrowheads="1"/>
            </p:cNvSpPr>
            <p:nvPr/>
          </p:nvSpPr>
          <p:spPr bwMode="auto">
            <a:xfrm>
              <a:off x="450" y="1167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0.1</a:t>
              </a:r>
            </a:p>
          </p:txBody>
        </p:sp>
        <p:sp>
          <p:nvSpPr>
            <p:cNvPr id="284679" name="Text Box 7"/>
            <p:cNvSpPr txBox="1">
              <a:spLocks noChangeArrowheads="1"/>
            </p:cNvSpPr>
            <p:nvPr/>
          </p:nvSpPr>
          <p:spPr bwMode="auto">
            <a:xfrm>
              <a:off x="1604" y="1167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1</a:t>
              </a:r>
            </a:p>
          </p:txBody>
        </p:sp>
        <p:sp>
          <p:nvSpPr>
            <p:cNvPr id="284680" name="Text Box 8"/>
            <p:cNvSpPr txBox="1">
              <a:spLocks noChangeArrowheads="1"/>
            </p:cNvSpPr>
            <p:nvPr/>
          </p:nvSpPr>
          <p:spPr bwMode="auto">
            <a:xfrm>
              <a:off x="2710" y="1167"/>
              <a:ext cx="2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10</a:t>
              </a:r>
            </a:p>
          </p:txBody>
        </p:sp>
        <p:sp>
          <p:nvSpPr>
            <p:cNvPr id="284681" name="Text Box 9"/>
            <p:cNvSpPr txBox="1">
              <a:spLocks noChangeArrowheads="1"/>
            </p:cNvSpPr>
            <p:nvPr/>
          </p:nvSpPr>
          <p:spPr bwMode="auto">
            <a:xfrm>
              <a:off x="3832" y="1167"/>
              <a:ext cx="2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100</a:t>
              </a:r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4956" y="1167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1000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3038" y="1203"/>
              <a:ext cx="1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grpSp>
          <p:nvGrpSpPr>
            <p:cNvPr id="284684" name="Group 12"/>
            <p:cNvGrpSpPr>
              <a:grpSpLocks/>
            </p:cNvGrpSpPr>
            <p:nvPr/>
          </p:nvGrpSpPr>
          <p:grpSpPr bwMode="auto">
            <a:xfrm>
              <a:off x="544" y="1116"/>
              <a:ext cx="4808" cy="69"/>
              <a:chOff x="544" y="1116"/>
              <a:chExt cx="4808" cy="69"/>
            </a:xfrm>
          </p:grpSpPr>
          <p:grpSp>
            <p:nvGrpSpPr>
              <p:cNvPr id="284685" name="Group 13"/>
              <p:cNvGrpSpPr>
                <a:grpSpLocks/>
              </p:cNvGrpSpPr>
              <p:nvPr/>
            </p:nvGrpSpPr>
            <p:grpSpPr bwMode="auto">
              <a:xfrm>
                <a:off x="544" y="1140"/>
                <a:ext cx="4808" cy="45"/>
                <a:chOff x="748" y="1094"/>
                <a:chExt cx="4808" cy="45"/>
              </a:xfrm>
            </p:grpSpPr>
            <p:sp>
              <p:nvSpPr>
                <p:cNvPr id="284686" name="Line 14"/>
                <p:cNvSpPr>
                  <a:spLocks noChangeShapeType="1"/>
                </p:cNvSpPr>
                <p:nvPr/>
              </p:nvSpPr>
              <p:spPr bwMode="auto">
                <a:xfrm>
                  <a:off x="748" y="1094"/>
                  <a:ext cx="48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68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749" y="1094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68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882" y="1094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68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016" y="1094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69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150" y="1094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69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5284" y="1094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84692" name="Group 20"/>
              <p:cNvGrpSpPr>
                <a:grpSpLocks/>
              </p:cNvGrpSpPr>
              <p:nvPr/>
            </p:nvGrpSpPr>
            <p:grpSpPr bwMode="auto">
              <a:xfrm>
                <a:off x="886" y="1116"/>
                <a:ext cx="788" cy="45"/>
                <a:chOff x="808" y="399"/>
                <a:chExt cx="788" cy="45"/>
              </a:xfrm>
            </p:grpSpPr>
            <p:sp>
              <p:nvSpPr>
                <p:cNvPr id="284693" name="Line 21"/>
                <p:cNvSpPr>
                  <a:spLocks noChangeShapeType="1"/>
                </p:cNvSpPr>
                <p:nvPr/>
              </p:nvSpPr>
              <p:spPr bwMode="auto">
                <a:xfrm>
                  <a:off x="1596" y="399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84694" name="Group 22"/>
                <p:cNvGrpSpPr>
                  <a:grpSpLocks/>
                </p:cNvGrpSpPr>
                <p:nvPr/>
              </p:nvGrpSpPr>
              <p:grpSpPr bwMode="auto">
                <a:xfrm>
                  <a:off x="808" y="399"/>
                  <a:ext cx="735" cy="45"/>
                  <a:chOff x="874" y="885"/>
                  <a:chExt cx="735" cy="45"/>
                </a:xfrm>
              </p:grpSpPr>
              <p:sp>
                <p:nvSpPr>
                  <p:cNvPr id="28469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874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69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070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69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69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69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0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55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0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0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84703" name="Group 31"/>
              <p:cNvGrpSpPr>
                <a:grpSpLocks/>
              </p:cNvGrpSpPr>
              <p:nvPr/>
            </p:nvGrpSpPr>
            <p:grpSpPr bwMode="auto">
              <a:xfrm>
                <a:off x="2025" y="1116"/>
                <a:ext cx="788" cy="45"/>
                <a:chOff x="808" y="399"/>
                <a:chExt cx="788" cy="45"/>
              </a:xfrm>
            </p:grpSpPr>
            <p:sp>
              <p:nvSpPr>
                <p:cNvPr id="284704" name="Line 32"/>
                <p:cNvSpPr>
                  <a:spLocks noChangeShapeType="1"/>
                </p:cNvSpPr>
                <p:nvPr/>
              </p:nvSpPr>
              <p:spPr bwMode="auto">
                <a:xfrm>
                  <a:off x="1596" y="399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84705" name="Group 33"/>
                <p:cNvGrpSpPr>
                  <a:grpSpLocks/>
                </p:cNvGrpSpPr>
                <p:nvPr/>
              </p:nvGrpSpPr>
              <p:grpSpPr bwMode="auto">
                <a:xfrm>
                  <a:off x="808" y="399"/>
                  <a:ext cx="735" cy="45"/>
                  <a:chOff x="874" y="885"/>
                  <a:chExt cx="735" cy="45"/>
                </a:xfrm>
              </p:grpSpPr>
              <p:sp>
                <p:nvSpPr>
                  <p:cNvPr id="2847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874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070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0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0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1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1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55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1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1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84714" name="Group 42"/>
              <p:cNvGrpSpPr>
                <a:grpSpLocks/>
              </p:cNvGrpSpPr>
              <p:nvPr/>
            </p:nvGrpSpPr>
            <p:grpSpPr bwMode="auto">
              <a:xfrm>
                <a:off x="3158" y="1116"/>
                <a:ext cx="788" cy="45"/>
                <a:chOff x="808" y="399"/>
                <a:chExt cx="788" cy="45"/>
              </a:xfrm>
            </p:grpSpPr>
            <p:sp>
              <p:nvSpPr>
                <p:cNvPr id="284715" name="Line 43"/>
                <p:cNvSpPr>
                  <a:spLocks noChangeShapeType="1"/>
                </p:cNvSpPr>
                <p:nvPr/>
              </p:nvSpPr>
              <p:spPr bwMode="auto">
                <a:xfrm>
                  <a:off x="1596" y="399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84716" name="Group 44"/>
                <p:cNvGrpSpPr>
                  <a:grpSpLocks/>
                </p:cNvGrpSpPr>
                <p:nvPr/>
              </p:nvGrpSpPr>
              <p:grpSpPr bwMode="auto">
                <a:xfrm>
                  <a:off x="808" y="399"/>
                  <a:ext cx="735" cy="45"/>
                  <a:chOff x="874" y="885"/>
                  <a:chExt cx="735" cy="45"/>
                </a:xfrm>
              </p:grpSpPr>
              <p:sp>
                <p:nvSpPr>
                  <p:cNvPr id="28471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874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1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70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1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2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2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2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55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2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2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84725" name="Group 53"/>
              <p:cNvGrpSpPr>
                <a:grpSpLocks/>
              </p:cNvGrpSpPr>
              <p:nvPr/>
            </p:nvGrpSpPr>
            <p:grpSpPr bwMode="auto">
              <a:xfrm>
                <a:off x="4291" y="1116"/>
                <a:ext cx="788" cy="45"/>
                <a:chOff x="808" y="399"/>
                <a:chExt cx="788" cy="45"/>
              </a:xfrm>
            </p:grpSpPr>
            <p:sp>
              <p:nvSpPr>
                <p:cNvPr id="284726" name="Line 54"/>
                <p:cNvSpPr>
                  <a:spLocks noChangeShapeType="1"/>
                </p:cNvSpPr>
                <p:nvPr/>
              </p:nvSpPr>
              <p:spPr bwMode="auto">
                <a:xfrm>
                  <a:off x="1596" y="399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84727" name="Group 55"/>
                <p:cNvGrpSpPr>
                  <a:grpSpLocks/>
                </p:cNvGrpSpPr>
                <p:nvPr/>
              </p:nvGrpSpPr>
              <p:grpSpPr bwMode="auto">
                <a:xfrm>
                  <a:off x="808" y="399"/>
                  <a:ext cx="735" cy="45"/>
                  <a:chOff x="874" y="885"/>
                  <a:chExt cx="735" cy="45"/>
                </a:xfrm>
              </p:grpSpPr>
              <p:sp>
                <p:nvSpPr>
                  <p:cNvPr id="28472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874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2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070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3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3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3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3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55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3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73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284952" name="Group 280"/>
          <p:cNvGrpSpPr>
            <a:grpSpLocks/>
          </p:cNvGrpSpPr>
          <p:nvPr/>
        </p:nvGrpSpPr>
        <p:grpSpPr bwMode="auto">
          <a:xfrm>
            <a:off x="687388" y="2356720"/>
            <a:ext cx="8201025" cy="425450"/>
            <a:chOff x="433" y="1374"/>
            <a:chExt cx="5166" cy="268"/>
          </a:xfrm>
        </p:grpSpPr>
        <p:sp>
          <p:nvSpPr>
            <p:cNvPr id="284792" name="Text Box 120"/>
            <p:cNvSpPr txBox="1">
              <a:spLocks noChangeArrowheads="1"/>
            </p:cNvSpPr>
            <p:nvPr/>
          </p:nvSpPr>
          <p:spPr bwMode="auto">
            <a:xfrm>
              <a:off x="433" y="1374"/>
              <a:ext cx="3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</a:rPr>
                <a:t>E (eV)</a:t>
              </a:r>
            </a:p>
          </p:txBody>
        </p:sp>
        <p:sp>
          <p:nvSpPr>
            <p:cNvPr id="284793" name="Line 121"/>
            <p:cNvSpPr>
              <a:spLocks noChangeShapeType="1"/>
            </p:cNvSpPr>
            <p:nvPr/>
          </p:nvSpPr>
          <p:spPr bwMode="auto">
            <a:xfrm flipH="1">
              <a:off x="723" y="1461"/>
              <a:ext cx="48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4950" name="Group 278"/>
            <p:cNvGrpSpPr>
              <a:grpSpLocks/>
            </p:cNvGrpSpPr>
            <p:nvPr/>
          </p:nvGrpSpPr>
          <p:grpSpPr bwMode="auto">
            <a:xfrm>
              <a:off x="779" y="1437"/>
              <a:ext cx="4820" cy="205"/>
              <a:chOff x="779" y="1437"/>
              <a:chExt cx="4820" cy="205"/>
            </a:xfrm>
          </p:grpSpPr>
          <p:sp>
            <p:nvSpPr>
              <p:cNvPr id="284787" name="Text Box 115"/>
              <p:cNvSpPr txBox="1">
                <a:spLocks noChangeArrowheads="1"/>
              </p:cNvSpPr>
              <p:nvPr/>
            </p:nvSpPr>
            <p:spPr bwMode="auto">
              <a:xfrm>
                <a:off x="779" y="1488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284788" name="Text Box 116"/>
              <p:cNvSpPr txBox="1">
                <a:spLocks noChangeArrowheads="1"/>
              </p:cNvSpPr>
              <p:nvPr/>
            </p:nvSpPr>
            <p:spPr bwMode="auto">
              <a:xfrm>
                <a:off x="1933" y="1488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84789" name="Text Box 117"/>
              <p:cNvSpPr txBox="1">
                <a:spLocks noChangeArrowheads="1"/>
              </p:cNvSpPr>
              <p:nvPr/>
            </p:nvSpPr>
            <p:spPr bwMode="auto">
              <a:xfrm>
                <a:off x="3039" y="1488"/>
                <a:ext cx="22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FF0000"/>
                    </a:solidFill>
                  </a:rPr>
                  <a:t>0.1</a:t>
                </a:r>
              </a:p>
            </p:txBody>
          </p:sp>
          <p:sp>
            <p:nvSpPr>
              <p:cNvPr id="284790" name="Text Box 118"/>
              <p:cNvSpPr txBox="1">
                <a:spLocks noChangeArrowheads="1"/>
              </p:cNvSpPr>
              <p:nvPr/>
            </p:nvSpPr>
            <p:spPr bwMode="auto">
              <a:xfrm>
                <a:off x="4161" y="1488"/>
                <a:ext cx="2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FF0000"/>
                    </a:solidFill>
                  </a:rPr>
                  <a:t>0.01</a:t>
                </a:r>
              </a:p>
            </p:txBody>
          </p:sp>
          <p:sp>
            <p:nvSpPr>
              <p:cNvPr id="284791" name="Text Box 119"/>
              <p:cNvSpPr txBox="1">
                <a:spLocks noChangeArrowheads="1"/>
              </p:cNvSpPr>
              <p:nvPr/>
            </p:nvSpPr>
            <p:spPr bwMode="auto">
              <a:xfrm>
                <a:off x="5285" y="1488"/>
                <a:ext cx="31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FF0000"/>
                    </a:solidFill>
                  </a:rPr>
                  <a:t>0.001</a:t>
                </a:r>
              </a:p>
            </p:txBody>
          </p:sp>
          <p:sp>
            <p:nvSpPr>
              <p:cNvPr id="284794" name="Line 122"/>
              <p:cNvSpPr>
                <a:spLocks noChangeShapeType="1"/>
              </p:cNvSpPr>
              <p:nvPr/>
            </p:nvSpPr>
            <p:spPr bwMode="auto">
              <a:xfrm flipH="1">
                <a:off x="874" y="1461"/>
                <a:ext cx="0" cy="4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95" name="Line 123"/>
              <p:cNvSpPr>
                <a:spLocks noChangeShapeType="1"/>
              </p:cNvSpPr>
              <p:nvPr/>
            </p:nvSpPr>
            <p:spPr bwMode="auto">
              <a:xfrm flipH="1">
                <a:off x="2007" y="1461"/>
                <a:ext cx="0" cy="4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96" name="Line 124"/>
              <p:cNvSpPr>
                <a:spLocks noChangeShapeType="1"/>
              </p:cNvSpPr>
              <p:nvPr/>
            </p:nvSpPr>
            <p:spPr bwMode="auto">
              <a:xfrm flipH="1">
                <a:off x="3141" y="1461"/>
                <a:ext cx="0" cy="4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97" name="Line 125"/>
              <p:cNvSpPr>
                <a:spLocks noChangeShapeType="1"/>
              </p:cNvSpPr>
              <p:nvPr/>
            </p:nvSpPr>
            <p:spPr bwMode="auto">
              <a:xfrm flipH="1">
                <a:off x="4275" y="1461"/>
                <a:ext cx="0" cy="4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98" name="Line 126"/>
              <p:cNvSpPr>
                <a:spLocks noChangeShapeType="1"/>
              </p:cNvSpPr>
              <p:nvPr/>
            </p:nvSpPr>
            <p:spPr bwMode="auto">
              <a:xfrm flipH="1">
                <a:off x="5409" y="1461"/>
                <a:ext cx="0" cy="4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99" name="Line 127"/>
              <p:cNvSpPr>
                <a:spLocks noChangeShapeType="1"/>
              </p:cNvSpPr>
              <p:nvPr/>
            </p:nvSpPr>
            <p:spPr bwMode="auto">
              <a:xfrm>
                <a:off x="2003" y="1437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84800" name="Group 128"/>
              <p:cNvGrpSpPr>
                <a:grpSpLocks/>
              </p:cNvGrpSpPr>
              <p:nvPr/>
            </p:nvGrpSpPr>
            <p:grpSpPr bwMode="auto">
              <a:xfrm flipH="1">
                <a:off x="921" y="1437"/>
                <a:ext cx="735" cy="45"/>
                <a:chOff x="874" y="885"/>
                <a:chExt cx="735" cy="45"/>
              </a:xfrm>
            </p:grpSpPr>
            <p:sp>
              <p:nvSpPr>
                <p:cNvPr id="284801" name="Line 129"/>
                <p:cNvSpPr>
                  <a:spLocks noChangeShapeType="1"/>
                </p:cNvSpPr>
                <p:nvPr/>
              </p:nvSpPr>
              <p:spPr bwMode="auto">
                <a:xfrm>
                  <a:off x="874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02" name="Line 130"/>
                <p:cNvSpPr>
                  <a:spLocks noChangeShapeType="1"/>
                </p:cNvSpPr>
                <p:nvPr/>
              </p:nvSpPr>
              <p:spPr bwMode="auto">
                <a:xfrm>
                  <a:off x="1070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03" name="Line 131"/>
                <p:cNvSpPr>
                  <a:spLocks noChangeShapeType="1"/>
                </p:cNvSpPr>
                <p:nvPr/>
              </p:nvSpPr>
              <p:spPr bwMode="auto">
                <a:xfrm>
                  <a:off x="1319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04" name="Line 132"/>
                <p:cNvSpPr>
                  <a:spLocks noChangeShapeType="1"/>
                </p:cNvSpPr>
                <p:nvPr/>
              </p:nvSpPr>
              <p:spPr bwMode="auto">
                <a:xfrm>
                  <a:off x="1408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05" name="Line 133"/>
                <p:cNvSpPr>
                  <a:spLocks noChangeShapeType="1"/>
                </p:cNvSpPr>
                <p:nvPr/>
              </p:nvSpPr>
              <p:spPr bwMode="auto">
                <a:xfrm>
                  <a:off x="1491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06" name="Line 134"/>
                <p:cNvSpPr>
                  <a:spLocks noChangeShapeType="1"/>
                </p:cNvSpPr>
                <p:nvPr/>
              </p:nvSpPr>
              <p:spPr bwMode="auto">
                <a:xfrm>
                  <a:off x="1556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07" name="Line 135"/>
                <p:cNvSpPr>
                  <a:spLocks noChangeShapeType="1"/>
                </p:cNvSpPr>
                <p:nvPr/>
              </p:nvSpPr>
              <p:spPr bwMode="auto">
                <a:xfrm>
                  <a:off x="1609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08" name="Line 136"/>
                <p:cNvSpPr>
                  <a:spLocks noChangeShapeType="1"/>
                </p:cNvSpPr>
                <p:nvPr/>
              </p:nvSpPr>
              <p:spPr bwMode="auto">
                <a:xfrm>
                  <a:off x="1206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84809" name="Line 137"/>
              <p:cNvSpPr>
                <a:spLocks noChangeShapeType="1"/>
              </p:cNvSpPr>
              <p:nvPr/>
            </p:nvSpPr>
            <p:spPr bwMode="auto">
              <a:xfrm>
                <a:off x="3142" y="1437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84810" name="Group 138"/>
              <p:cNvGrpSpPr>
                <a:grpSpLocks/>
              </p:cNvGrpSpPr>
              <p:nvPr/>
            </p:nvGrpSpPr>
            <p:grpSpPr bwMode="auto">
              <a:xfrm flipH="1">
                <a:off x="2054" y="1437"/>
                <a:ext cx="735" cy="45"/>
                <a:chOff x="874" y="885"/>
                <a:chExt cx="735" cy="45"/>
              </a:xfrm>
            </p:grpSpPr>
            <p:sp>
              <p:nvSpPr>
                <p:cNvPr id="284811" name="Line 139"/>
                <p:cNvSpPr>
                  <a:spLocks noChangeShapeType="1"/>
                </p:cNvSpPr>
                <p:nvPr/>
              </p:nvSpPr>
              <p:spPr bwMode="auto">
                <a:xfrm>
                  <a:off x="874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12" name="Line 140"/>
                <p:cNvSpPr>
                  <a:spLocks noChangeShapeType="1"/>
                </p:cNvSpPr>
                <p:nvPr/>
              </p:nvSpPr>
              <p:spPr bwMode="auto">
                <a:xfrm>
                  <a:off x="1070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13" name="Line 141"/>
                <p:cNvSpPr>
                  <a:spLocks noChangeShapeType="1"/>
                </p:cNvSpPr>
                <p:nvPr/>
              </p:nvSpPr>
              <p:spPr bwMode="auto">
                <a:xfrm>
                  <a:off x="1319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14" name="Line 142"/>
                <p:cNvSpPr>
                  <a:spLocks noChangeShapeType="1"/>
                </p:cNvSpPr>
                <p:nvPr/>
              </p:nvSpPr>
              <p:spPr bwMode="auto">
                <a:xfrm>
                  <a:off x="1408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15" name="Line 143"/>
                <p:cNvSpPr>
                  <a:spLocks noChangeShapeType="1"/>
                </p:cNvSpPr>
                <p:nvPr/>
              </p:nvSpPr>
              <p:spPr bwMode="auto">
                <a:xfrm>
                  <a:off x="1491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16" name="Line 144"/>
                <p:cNvSpPr>
                  <a:spLocks noChangeShapeType="1"/>
                </p:cNvSpPr>
                <p:nvPr/>
              </p:nvSpPr>
              <p:spPr bwMode="auto">
                <a:xfrm>
                  <a:off x="1556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17" name="Line 145"/>
                <p:cNvSpPr>
                  <a:spLocks noChangeShapeType="1"/>
                </p:cNvSpPr>
                <p:nvPr/>
              </p:nvSpPr>
              <p:spPr bwMode="auto">
                <a:xfrm>
                  <a:off x="1609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18" name="Line 146"/>
                <p:cNvSpPr>
                  <a:spLocks noChangeShapeType="1"/>
                </p:cNvSpPr>
                <p:nvPr/>
              </p:nvSpPr>
              <p:spPr bwMode="auto">
                <a:xfrm>
                  <a:off x="1206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84819" name="Line 147"/>
              <p:cNvSpPr>
                <a:spLocks noChangeShapeType="1"/>
              </p:cNvSpPr>
              <p:nvPr/>
            </p:nvSpPr>
            <p:spPr bwMode="auto">
              <a:xfrm>
                <a:off x="4275" y="1437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84820" name="Group 148"/>
              <p:cNvGrpSpPr>
                <a:grpSpLocks/>
              </p:cNvGrpSpPr>
              <p:nvPr/>
            </p:nvGrpSpPr>
            <p:grpSpPr bwMode="auto">
              <a:xfrm flipH="1">
                <a:off x="3187" y="1437"/>
                <a:ext cx="735" cy="45"/>
                <a:chOff x="874" y="885"/>
                <a:chExt cx="735" cy="45"/>
              </a:xfrm>
            </p:grpSpPr>
            <p:sp>
              <p:nvSpPr>
                <p:cNvPr id="284821" name="Line 149"/>
                <p:cNvSpPr>
                  <a:spLocks noChangeShapeType="1"/>
                </p:cNvSpPr>
                <p:nvPr/>
              </p:nvSpPr>
              <p:spPr bwMode="auto">
                <a:xfrm>
                  <a:off x="874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22" name="Line 150"/>
                <p:cNvSpPr>
                  <a:spLocks noChangeShapeType="1"/>
                </p:cNvSpPr>
                <p:nvPr/>
              </p:nvSpPr>
              <p:spPr bwMode="auto">
                <a:xfrm>
                  <a:off x="1070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23" name="Line 151"/>
                <p:cNvSpPr>
                  <a:spLocks noChangeShapeType="1"/>
                </p:cNvSpPr>
                <p:nvPr/>
              </p:nvSpPr>
              <p:spPr bwMode="auto">
                <a:xfrm>
                  <a:off x="1319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24" name="Line 152"/>
                <p:cNvSpPr>
                  <a:spLocks noChangeShapeType="1"/>
                </p:cNvSpPr>
                <p:nvPr/>
              </p:nvSpPr>
              <p:spPr bwMode="auto">
                <a:xfrm>
                  <a:off x="1408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25" name="Line 153"/>
                <p:cNvSpPr>
                  <a:spLocks noChangeShapeType="1"/>
                </p:cNvSpPr>
                <p:nvPr/>
              </p:nvSpPr>
              <p:spPr bwMode="auto">
                <a:xfrm>
                  <a:off x="1491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26" name="Line 154"/>
                <p:cNvSpPr>
                  <a:spLocks noChangeShapeType="1"/>
                </p:cNvSpPr>
                <p:nvPr/>
              </p:nvSpPr>
              <p:spPr bwMode="auto">
                <a:xfrm>
                  <a:off x="1556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27" name="Line 155"/>
                <p:cNvSpPr>
                  <a:spLocks noChangeShapeType="1"/>
                </p:cNvSpPr>
                <p:nvPr/>
              </p:nvSpPr>
              <p:spPr bwMode="auto">
                <a:xfrm>
                  <a:off x="1609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28" name="Line 156"/>
                <p:cNvSpPr>
                  <a:spLocks noChangeShapeType="1"/>
                </p:cNvSpPr>
                <p:nvPr/>
              </p:nvSpPr>
              <p:spPr bwMode="auto">
                <a:xfrm>
                  <a:off x="1206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84829" name="Line 157"/>
              <p:cNvSpPr>
                <a:spLocks noChangeShapeType="1"/>
              </p:cNvSpPr>
              <p:nvPr/>
            </p:nvSpPr>
            <p:spPr bwMode="auto">
              <a:xfrm>
                <a:off x="5408" y="1437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84830" name="Group 158"/>
              <p:cNvGrpSpPr>
                <a:grpSpLocks/>
              </p:cNvGrpSpPr>
              <p:nvPr/>
            </p:nvGrpSpPr>
            <p:grpSpPr bwMode="auto">
              <a:xfrm flipH="1">
                <a:off x="4320" y="1437"/>
                <a:ext cx="735" cy="45"/>
                <a:chOff x="874" y="885"/>
                <a:chExt cx="735" cy="45"/>
              </a:xfrm>
            </p:grpSpPr>
            <p:sp>
              <p:nvSpPr>
                <p:cNvPr id="284831" name="Line 159"/>
                <p:cNvSpPr>
                  <a:spLocks noChangeShapeType="1"/>
                </p:cNvSpPr>
                <p:nvPr/>
              </p:nvSpPr>
              <p:spPr bwMode="auto">
                <a:xfrm>
                  <a:off x="874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32" name="Line 160"/>
                <p:cNvSpPr>
                  <a:spLocks noChangeShapeType="1"/>
                </p:cNvSpPr>
                <p:nvPr/>
              </p:nvSpPr>
              <p:spPr bwMode="auto">
                <a:xfrm>
                  <a:off x="1070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33" name="Line 161"/>
                <p:cNvSpPr>
                  <a:spLocks noChangeShapeType="1"/>
                </p:cNvSpPr>
                <p:nvPr/>
              </p:nvSpPr>
              <p:spPr bwMode="auto">
                <a:xfrm>
                  <a:off x="1319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34" name="Line 162"/>
                <p:cNvSpPr>
                  <a:spLocks noChangeShapeType="1"/>
                </p:cNvSpPr>
                <p:nvPr/>
              </p:nvSpPr>
              <p:spPr bwMode="auto">
                <a:xfrm>
                  <a:off x="1408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35" name="Line 163"/>
                <p:cNvSpPr>
                  <a:spLocks noChangeShapeType="1"/>
                </p:cNvSpPr>
                <p:nvPr/>
              </p:nvSpPr>
              <p:spPr bwMode="auto">
                <a:xfrm>
                  <a:off x="1491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36" name="Line 164"/>
                <p:cNvSpPr>
                  <a:spLocks noChangeShapeType="1"/>
                </p:cNvSpPr>
                <p:nvPr/>
              </p:nvSpPr>
              <p:spPr bwMode="auto">
                <a:xfrm>
                  <a:off x="1556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37" name="Line 165"/>
                <p:cNvSpPr>
                  <a:spLocks noChangeShapeType="1"/>
                </p:cNvSpPr>
                <p:nvPr/>
              </p:nvSpPr>
              <p:spPr bwMode="auto">
                <a:xfrm>
                  <a:off x="1609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38" name="Line 166"/>
                <p:cNvSpPr>
                  <a:spLocks noChangeShapeType="1"/>
                </p:cNvSpPr>
                <p:nvPr/>
              </p:nvSpPr>
              <p:spPr bwMode="auto">
                <a:xfrm>
                  <a:off x="1206" y="88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84885" name="Text Box 213"/>
          <p:cNvSpPr txBox="1">
            <a:spLocks noChangeArrowheads="1"/>
          </p:cNvSpPr>
          <p:nvPr/>
        </p:nvSpPr>
        <p:spPr bwMode="auto">
          <a:xfrm>
            <a:off x="2222500" y="1091483"/>
            <a:ext cx="557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Visible</a:t>
            </a:r>
          </a:p>
        </p:txBody>
      </p:sp>
      <p:sp>
        <p:nvSpPr>
          <p:cNvPr id="284886" name="Text Box 214"/>
          <p:cNvSpPr txBox="1">
            <a:spLocks noChangeArrowheads="1"/>
          </p:cNvSpPr>
          <p:nvPr/>
        </p:nvSpPr>
        <p:spPr bwMode="auto">
          <a:xfrm>
            <a:off x="1727200" y="1091483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UV</a:t>
            </a:r>
          </a:p>
        </p:txBody>
      </p:sp>
      <p:sp>
        <p:nvSpPr>
          <p:cNvPr id="284888" name="Text Box 216"/>
          <p:cNvSpPr txBox="1">
            <a:spLocks noChangeArrowheads="1"/>
          </p:cNvSpPr>
          <p:nvPr/>
        </p:nvSpPr>
        <p:spPr bwMode="auto">
          <a:xfrm>
            <a:off x="2860675" y="1091483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NIR</a:t>
            </a:r>
          </a:p>
        </p:txBody>
      </p:sp>
      <p:sp>
        <p:nvSpPr>
          <p:cNvPr id="284889" name="Text Box 217"/>
          <p:cNvSpPr txBox="1">
            <a:spLocks noChangeArrowheads="1"/>
          </p:cNvSpPr>
          <p:nvPr/>
        </p:nvSpPr>
        <p:spPr bwMode="auto">
          <a:xfrm>
            <a:off x="3289300" y="1091483"/>
            <a:ext cx="515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SWIR</a:t>
            </a:r>
          </a:p>
        </p:txBody>
      </p:sp>
      <p:sp>
        <p:nvSpPr>
          <p:cNvPr id="284890" name="Text Box 218"/>
          <p:cNvSpPr txBox="1">
            <a:spLocks noChangeArrowheads="1"/>
          </p:cNvSpPr>
          <p:nvPr/>
        </p:nvSpPr>
        <p:spPr bwMode="auto">
          <a:xfrm>
            <a:off x="3756025" y="1091483"/>
            <a:ext cx="538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MWIR</a:t>
            </a:r>
          </a:p>
        </p:txBody>
      </p:sp>
      <p:sp>
        <p:nvSpPr>
          <p:cNvPr id="284891" name="Text Box 219"/>
          <p:cNvSpPr txBox="1">
            <a:spLocks noChangeArrowheads="1"/>
          </p:cNvSpPr>
          <p:nvPr/>
        </p:nvSpPr>
        <p:spPr bwMode="auto">
          <a:xfrm>
            <a:off x="4556125" y="1091483"/>
            <a:ext cx="501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LWIR</a:t>
            </a:r>
          </a:p>
        </p:txBody>
      </p:sp>
      <p:sp>
        <p:nvSpPr>
          <p:cNvPr id="284892" name="Text Box 220"/>
          <p:cNvSpPr txBox="1">
            <a:spLocks noChangeArrowheads="1"/>
          </p:cNvSpPr>
          <p:nvPr/>
        </p:nvSpPr>
        <p:spPr bwMode="auto">
          <a:xfrm>
            <a:off x="5003800" y="1091483"/>
            <a:ext cx="585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VLWIR</a:t>
            </a:r>
          </a:p>
        </p:txBody>
      </p:sp>
      <p:grpSp>
        <p:nvGrpSpPr>
          <p:cNvPr id="284962" name="Group 290"/>
          <p:cNvGrpSpPr>
            <a:grpSpLocks/>
          </p:cNvGrpSpPr>
          <p:nvPr/>
        </p:nvGrpSpPr>
        <p:grpSpPr bwMode="auto">
          <a:xfrm>
            <a:off x="914400" y="994645"/>
            <a:ext cx="7581900" cy="1314450"/>
            <a:chOff x="576" y="516"/>
            <a:chExt cx="4776" cy="828"/>
          </a:xfrm>
        </p:grpSpPr>
        <p:graphicFrame>
          <p:nvGraphicFramePr>
            <p:cNvPr id="284887" name="Object 215"/>
            <p:cNvGraphicFramePr>
              <a:graphicFrameLocks noChangeAspect="1"/>
            </p:cNvGraphicFramePr>
            <p:nvPr/>
          </p:nvGraphicFramePr>
          <p:xfrm>
            <a:off x="648" y="624"/>
            <a:ext cx="470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4" name="Graphique" r:id="rId6" imgW="7629591" imgH="1143122" progId="Excel.Chart.8">
                    <p:embed/>
                  </p:oleObj>
                </mc:Choice>
                <mc:Fallback>
                  <p:oleObj name="Graphique" r:id="rId6" imgW="7629591" imgH="1143122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" y="624"/>
                          <a:ext cx="470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4893" name="Line 221"/>
            <p:cNvSpPr>
              <a:spLocks noChangeShapeType="1"/>
            </p:cNvSpPr>
            <p:nvPr/>
          </p:nvSpPr>
          <p:spPr bwMode="auto">
            <a:xfrm flipV="1">
              <a:off x="750" y="516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894" name="Text Box 222"/>
            <p:cNvSpPr txBox="1">
              <a:spLocks noChangeArrowheads="1"/>
            </p:cNvSpPr>
            <p:nvPr/>
          </p:nvSpPr>
          <p:spPr bwMode="auto">
            <a:xfrm rot="-5400000">
              <a:off x="422" y="781"/>
              <a:ext cx="4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T</a:t>
              </a:r>
              <a:r>
                <a:rPr lang="fr-FR" baseline="-25000"/>
                <a:t>atmosphere</a:t>
              </a:r>
            </a:p>
          </p:txBody>
        </p:sp>
        <p:sp>
          <p:nvSpPr>
            <p:cNvPr id="284895" name="Text Box 223"/>
            <p:cNvSpPr txBox="1">
              <a:spLocks noChangeArrowheads="1"/>
            </p:cNvSpPr>
            <p:nvPr/>
          </p:nvSpPr>
          <p:spPr bwMode="auto">
            <a:xfrm>
              <a:off x="728" y="1063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0</a:t>
              </a:r>
            </a:p>
          </p:txBody>
        </p:sp>
        <p:sp>
          <p:nvSpPr>
            <p:cNvPr id="284896" name="Text Box 224"/>
            <p:cNvSpPr txBox="1">
              <a:spLocks noChangeArrowheads="1"/>
            </p:cNvSpPr>
            <p:nvPr/>
          </p:nvSpPr>
          <p:spPr bwMode="auto">
            <a:xfrm>
              <a:off x="716" y="625"/>
              <a:ext cx="3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100%</a:t>
              </a:r>
            </a:p>
          </p:txBody>
        </p:sp>
      </p:grpSp>
      <p:sp>
        <p:nvSpPr>
          <p:cNvPr id="284904" name="Rectangle 232"/>
          <p:cNvSpPr>
            <a:spLocks noGrp="1" noChangeArrowheads="1"/>
          </p:cNvSpPr>
          <p:nvPr>
            <p:ph type="body" idx="1"/>
          </p:nvPr>
        </p:nvSpPr>
        <p:spPr>
          <a:xfrm>
            <a:off x="5746750" y="4823695"/>
            <a:ext cx="3397250" cy="1752600"/>
          </a:xfrm>
          <a:solidFill>
            <a:schemeClr val="bg1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400" dirty="0"/>
              <a:t>IR </a:t>
            </a:r>
            <a:r>
              <a:rPr lang="fr-FR" sz="1400" dirty="0">
                <a:sym typeface="Wingdings" pitchFamily="2" charset="2"/>
              </a:rPr>
              <a:t> </a:t>
            </a:r>
            <a:r>
              <a:rPr lang="fr-FR" sz="1400" dirty="0" err="1">
                <a:sym typeface="Wingdings" pitchFamily="2" charset="2"/>
              </a:rPr>
              <a:t>small</a:t>
            </a:r>
            <a:r>
              <a:rPr lang="fr-FR" sz="1400" dirty="0">
                <a:sym typeface="Wingdings" pitchFamily="2" charset="2"/>
              </a:rPr>
              <a:t> </a:t>
            </a:r>
            <a:r>
              <a:rPr lang="fr-FR" sz="1400" dirty="0" err="1">
                <a:sym typeface="Wingdings" pitchFamily="2" charset="2"/>
              </a:rPr>
              <a:t>energies</a:t>
            </a:r>
            <a:r>
              <a:rPr lang="fr-FR" sz="1400" dirty="0">
                <a:sym typeface="Wingdings" pitchFamily="2" charset="2"/>
              </a:rPr>
              <a:t>(&lt; eV)</a:t>
            </a:r>
          </a:p>
          <a:p>
            <a:pPr>
              <a:lnSpc>
                <a:spcPct val="80000"/>
              </a:lnSpc>
            </a:pPr>
            <a:r>
              <a:rPr lang="fr-FR" sz="1400" dirty="0" err="1"/>
              <a:t>Interest</a:t>
            </a:r>
            <a:endParaRPr lang="fr-FR" sz="1400" dirty="0"/>
          </a:p>
          <a:p>
            <a:pPr lvl="1">
              <a:lnSpc>
                <a:spcPct val="80000"/>
              </a:lnSpc>
            </a:pPr>
            <a:r>
              <a:rPr lang="fr-FR" sz="1400" dirty="0" err="1"/>
              <a:t>Corresp</a:t>
            </a:r>
            <a:r>
              <a:rPr lang="fr-FR" sz="1400" dirty="0"/>
              <a:t> to </a:t>
            </a:r>
            <a:r>
              <a:rPr lang="fr-FR" sz="1400" dirty="0" err="1"/>
              <a:t>molecular</a:t>
            </a:r>
            <a:r>
              <a:rPr lang="fr-FR" sz="1400" dirty="0"/>
              <a:t> vibrations </a:t>
            </a:r>
          </a:p>
          <a:p>
            <a:pPr lvl="1">
              <a:lnSpc>
                <a:spcPct val="80000"/>
              </a:lnSpc>
            </a:pPr>
            <a:r>
              <a:rPr lang="fr-FR" sz="1400" dirty="0"/>
              <a:t>BB passive </a:t>
            </a:r>
            <a:r>
              <a:rPr lang="fr-FR" sz="1400" dirty="0" err="1"/>
              <a:t>detection</a:t>
            </a:r>
            <a:r>
              <a:rPr lang="fr-FR" sz="1400" dirty="0"/>
              <a:t>…</a:t>
            </a:r>
          </a:p>
          <a:p>
            <a:pPr lvl="1">
              <a:lnSpc>
                <a:spcPct val="80000"/>
              </a:lnSpc>
            </a:pPr>
            <a:r>
              <a:rPr lang="fr-FR" sz="1400" dirty="0" err="1"/>
              <a:t>Atmospheric</a:t>
            </a:r>
            <a:r>
              <a:rPr lang="fr-FR" sz="1400" dirty="0"/>
              <a:t> </a:t>
            </a:r>
            <a:r>
              <a:rPr lang="fr-FR" sz="1400" dirty="0" err="1"/>
              <a:t>windows</a:t>
            </a:r>
            <a:r>
              <a:rPr lang="fr-FR" sz="1400" dirty="0"/>
              <a:t>…</a:t>
            </a:r>
          </a:p>
          <a:p>
            <a:pPr lvl="1">
              <a:lnSpc>
                <a:spcPct val="80000"/>
              </a:lnSpc>
            </a:pPr>
            <a:r>
              <a:rPr lang="fr-FR" sz="1400" dirty="0"/>
              <a:t>…</a:t>
            </a:r>
          </a:p>
          <a:p>
            <a:pPr>
              <a:lnSpc>
                <a:spcPct val="80000"/>
              </a:lnSpc>
            </a:pPr>
            <a:endParaRPr lang="fr-FR" sz="1400" dirty="0"/>
          </a:p>
        </p:txBody>
      </p:sp>
      <p:sp>
        <p:nvSpPr>
          <p:cNvPr id="284915" name="Rectangle 243"/>
          <p:cNvSpPr>
            <a:spLocks noChangeArrowheads="1"/>
          </p:cNvSpPr>
          <p:nvPr/>
        </p:nvSpPr>
        <p:spPr bwMode="auto">
          <a:xfrm>
            <a:off x="8350250" y="1710608"/>
            <a:ext cx="67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/>
              <a:t>Lambda </a:t>
            </a:r>
          </a:p>
          <a:p>
            <a:pPr algn="ctr"/>
            <a:r>
              <a:rPr lang="fr-FR"/>
              <a:t>(µm)</a:t>
            </a:r>
          </a:p>
        </p:txBody>
      </p:sp>
      <p:grpSp>
        <p:nvGrpSpPr>
          <p:cNvPr id="284935" name="Group 263"/>
          <p:cNvGrpSpPr>
            <a:grpSpLocks/>
          </p:cNvGrpSpPr>
          <p:nvPr/>
        </p:nvGrpSpPr>
        <p:grpSpPr bwMode="auto">
          <a:xfrm>
            <a:off x="677863" y="4342683"/>
            <a:ext cx="8140700" cy="415925"/>
            <a:chOff x="427" y="1911"/>
            <a:chExt cx="5128" cy="262"/>
          </a:xfrm>
        </p:grpSpPr>
        <p:sp>
          <p:nvSpPr>
            <p:cNvPr id="284737" name="Text Box 65"/>
            <p:cNvSpPr txBox="1">
              <a:spLocks noChangeArrowheads="1"/>
            </p:cNvSpPr>
            <p:nvPr/>
          </p:nvSpPr>
          <p:spPr bwMode="auto">
            <a:xfrm>
              <a:off x="1127" y="2019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66FF"/>
                  </a:solidFill>
                </a:rPr>
                <a:t>1000</a:t>
              </a:r>
            </a:p>
          </p:txBody>
        </p:sp>
        <p:sp>
          <p:nvSpPr>
            <p:cNvPr id="284738" name="Text Box 66"/>
            <p:cNvSpPr txBox="1">
              <a:spLocks noChangeArrowheads="1"/>
            </p:cNvSpPr>
            <p:nvPr/>
          </p:nvSpPr>
          <p:spPr bwMode="auto">
            <a:xfrm>
              <a:off x="2287" y="2019"/>
              <a:ext cx="2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66FF"/>
                  </a:solidFill>
                </a:rPr>
                <a:t>100</a:t>
              </a:r>
            </a:p>
          </p:txBody>
        </p:sp>
        <p:sp>
          <p:nvSpPr>
            <p:cNvPr id="284739" name="Text Box 67"/>
            <p:cNvSpPr txBox="1">
              <a:spLocks noChangeArrowheads="1"/>
            </p:cNvSpPr>
            <p:nvPr/>
          </p:nvSpPr>
          <p:spPr bwMode="auto">
            <a:xfrm>
              <a:off x="3441" y="2019"/>
              <a:ext cx="2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66FF"/>
                  </a:solidFill>
                </a:rPr>
                <a:t>10</a:t>
              </a:r>
            </a:p>
          </p:txBody>
        </p:sp>
        <p:sp>
          <p:nvSpPr>
            <p:cNvPr id="284740" name="Text Box 68"/>
            <p:cNvSpPr txBox="1">
              <a:spLocks noChangeArrowheads="1"/>
            </p:cNvSpPr>
            <p:nvPr/>
          </p:nvSpPr>
          <p:spPr bwMode="auto">
            <a:xfrm>
              <a:off x="4593" y="2019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66FF"/>
                  </a:solidFill>
                </a:rPr>
                <a:t>1</a:t>
              </a:r>
            </a:p>
          </p:txBody>
        </p:sp>
        <p:sp>
          <p:nvSpPr>
            <p:cNvPr id="284741" name="Text Box 69"/>
            <p:cNvSpPr txBox="1">
              <a:spLocks noChangeArrowheads="1"/>
            </p:cNvSpPr>
            <p:nvPr/>
          </p:nvSpPr>
          <p:spPr bwMode="auto">
            <a:xfrm>
              <a:off x="427" y="1911"/>
              <a:ext cx="3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66FF"/>
                  </a:solidFill>
                </a:rPr>
                <a:t>f (THz)</a:t>
              </a:r>
            </a:p>
          </p:txBody>
        </p:sp>
        <p:sp>
          <p:nvSpPr>
            <p:cNvPr id="284742" name="Line 70"/>
            <p:cNvSpPr>
              <a:spLocks noChangeShapeType="1"/>
            </p:cNvSpPr>
            <p:nvPr/>
          </p:nvSpPr>
          <p:spPr bwMode="auto">
            <a:xfrm flipH="1">
              <a:off x="747" y="1992"/>
              <a:ext cx="4808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743" name="Line 71"/>
            <p:cNvSpPr>
              <a:spLocks noChangeShapeType="1"/>
            </p:cNvSpPr>
            <p:nvPr/>
          </p:nvSpPr>
          <p:spPr bwMode="auto">
            <a:xfrm flipH="1">
              <a:off x="1276" y="1992"/>
              <a:ext cx="0" cy="4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744" name="Line 72"/>
            <p:cNvSpPr>
              <a:spLocks noChangeShapeType="1"/>
            </p:cNvSpPr>
            <p:nvPr/>
          </p:nvSpPr>
          <p:spPr bwMode="auto">
            <a:xfrm flipH="1">
              <a:off x="2409" y="1992"/>
              <a:ext cx="0" cy="4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745" name="Line 73"/>
            <p:cNvSpPr>
              <a:spLocks noChangeShapeType="1"/>
            </p:cNvSpPr>
            <p:nvPr/>
          </p:nvSpPr>
          <p:spPr bwMode="auto">
            <a:xfrm flipH="1">
              <a:off x="3543" y="1992"/>
              <a:ext cx="0" cy="4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746" name="Line 74"/>
            <p:cNvSpPr>
              <a:spLocks noChangeShapeType="1"/>
            </p:cNvSpPr>
            <p:nvPr/>
          </p:nvSpPr>
          <p:spPr bwMode="auto">
            <a:xfrm flipH="1">
              <a:off x="4677" y="1992"/>
              <a:ext cx="0" cy="4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747" name="Line 75"/>
            <p:cNvSpPr>
              <a:spLocks noChangeShapeType="1"/>
            </p:cNvSpPr>
            <p:nvPr/>
          </p:nvSpPr>
          <p:spPr bwMode="auto">
            <a:xfrm>
              <a:off x="2405" y="1968"/>
              <a:ext cx="0" cy="4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4748" name="Group 76"/>
            <p:cNvGrpSpPr>
              <a:grpSpLocks/>
            </p:cNvGrpSpPr>
            <p:nvPr/>
          </p:nvGrpSpPr>
          <p:grpSpPr bwMode="auto">
            <a:xfrm flipH="1">
              <a:off x="1311" y="1968"/>
              <a:ext cx="735" cy="45"/>
              <a:chOff x="874" y="885"/>
              <a:chExt cx="735" cy="45"/>
            </a:xfrm>
          </p:grpSpPr>
          <p:sp>
            <p:nvSpPr>
              <p:cNvPr id="284749" name="Line 77"/>
              <p:cNvSpPr>
                <a:spLocks noChangeShapeType="1"/>
              </p:cNvSpPr>
              <p:nvPr/>
            </p:nvSpPr>
            <p:spPr bwMode="auto">
              <a:xfrm>
                <a:off x="874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50" name="Line 78"/>
              <p:cNvSpPr>
                <a:spLocks noChangeShapeType="1"/>
              </p:cNvSpPr>
              <p:nvPr/>
            </p:nvSpPr>
            <p:spPr bwMode="auto">
              <a:xfrm>
                <a:off x="1070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51" name="Line 79"/>
              <p:cNvSpPr>
                <a:spLocks noChangeShapeType="1"/>
              </p:cNvSpPr>
              <p:nvPr/>
            </p:nvSpPr>
            <p:spPr bwMode="auto">
              <a:xfrm>
                <a:off x="1319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52" name="Line 80"/>
              <p:cNvSpPr>
                <a:spLocks noChangeShapeType="1"/>
              </p:cNvSpPr>
              <p:nvPr/>
            </p:nvSpPr>
            <p:spPr bwMode="auto">
              <a:xfrm>
                <a:off x="1408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53" name="Line 81"/>
              <p:cNvSpPr>
                <a:spLocks noChangeShapeType="1"/>
              </p:cNvSpPr>
              <p:nvPr/>
            </p:nvSpPr>
            <p:spPr bwMode="auto">
              <a:xfrm>
                <a:off x="1491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54" name="Line 82"/>
              <p:cNvSpPr>
                <a:spLocks noChangeShapeType="1"/>
              </p:cNvSpPr>
              <p:nvPr/>
            </p:nvSpPr>
            <p:spPr bwMode="auto">
              <a:xfrm>
                <a:off x="1556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55" name="Line 83"/>
              <p:cNvSpPr>
                <a:spLocks noChangeShapeType="1"/>
              </p:cNvSpPr>
              <p:nvPr/>
            </p:nvSpPr>
            <p:spPr bwMode="auto">
              <a:xfrm>
                <a:off x="1609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56" name="Line 84"/>
              <p:cNvSpPr>
                <a:spLocks noChangeShapeType="1"/>
              </p:cNvSpPr>
              <p:nvPr/>
            </p:nvSpPr>
            <p:spPr bwMode="auto">
              <a:xfrm>
                <a:off x="1206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4757" name="Line 85"/>
            <p:cNvSpPr>
              <a:spLocks noChangeShapeType="1"/>
            </p:cNvSpPr>
            <p:nvPr/>
          </p:nvSpPr>
          <p:spPr bwMode="auto">
            <a:xfrm>
              <a:off x="3544" y="1968"/>
              <a:ext cx="0" cy="4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4758" name="Group 86"/>
            <p:cNvGrpSpPr>
              <a:grpSpLocks/>
            </p:cNvGrpSpPr>
            <p:nvPr/>
          </p:nvGrpSpPr>
          <p:grpSpPr bwMode="auto">
            <a:xfrm flipH="1">
              <a:off x="2450" y="1968"/>
              <a:ext cx="735" cy="45"/>
              <a:chOff x="874" y="885"/>
              <a:chExt cx="735" cy="45"/>
            </a:xfrm>
          </p:grpSpPr>
          <p:sp>
            <p:nvSpPr>
              <p:cNvPr id="284759" name="Line 87"/>
              <p:cNvSpPr>
                <a:spLocks noChangeShapeType="1"/>
              </p:cNvSpPr>
              <p:nvPr/>
            </p:nvSpPr>
            <p:spPr bwMode="auto">
              <a:xfrm>
                <a:off x="874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60" name="Line 88"/>
              <p:cNvSpPr>
                <a:spLocks noChangeShapeType="1"/>
              </p:cNvSpPr>
              <p:nvPr/>
            </p:nvSpPr>
            <p:spPr bwMode="auto">
              <a:xfrm>
                <a:off x="1070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61" name="Line 89"/>
              <p:cNvSpPr>
                <a:spLocks noChangeShapeType="1"/>
              </p:cNvSpPr>
              <p:nvPr/>
            </p:nvSpPr>
            <p:spPr bwMode="auto">
              <a:xfrm>
                <a:off x="1319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62" name="Line 90"/>
              <p:cNvSpPr>
                <a:spLocks noChangeShapeType="1"/>
              </p:cNvSpPr>
              <p:nvPr/>
            </p:nvSpPr>
            <p:spPr bwMode="auto">
              <a:xfrm>
                <a:off x="1408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63" name="Line 91"/>
              <p:cNvSpPr>
                <a:spLocks noChangeShapeType="1"/>
              </p:cNvSpPr>
              <p:nvPr/>
            </p:nvSpPr>
            <p:spPr bwMode="auto">
              <a:xfrm>
                <a:off x="1491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64" name="Line 92"/>
              <p:cNvSpPr>
                <a:spLocks noChangeShapeType="1"/>
              </p:cNvSpPr>
              <p:nvPr/>
            </p:nvSpPr>
            <p:spPr bwMode="auto">
              <a:xfrm>
                <a:off x="1556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65" name="Line 93"/>
              <p:cNvSpPr>
                <a:spLocks noChangeShapeType="1"/>
              </p:cNvSpPr>
              <p:nvPr/>
            </p:nvSpPr>
            <p:spPr bwMode="auto">
              <a:xfrm>
                <a:off x="1609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66" name="Line 94"/>
              <p:cNvSpPr>
                <a:spLocks noChangeShapeType="1"/>
              </p:cNvSpPr>
              <p:nvPr/>
            </p:nvSpPr>
            <p:spPr bwMode="auto">
              <a:xfrm>
                <a:off x="1206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4767" name="Line 95"/>
            <p:cNvSpPr>
              <a:spLocks noChangeShapeType="1"/>
            </p:cNvSpPr>
            <p:nvPr/>
          </p:nvSpPr>
          <p:spPr bwMode="auto">
            <a:xfrm>
              <a:off x="4677" y="1968"/>
              <a:ext cx="0" cy="4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4768" name="Group 96"/>
            <p:cNvGrpSpPr>
              <a:grpSpLocks/>
            </p:cNvGrpSpPr>
            <p:nvPr/>
          </p:nvGrpSpPr>
          <p:grpSpPr bwMode="auto">
            <a:xfrm flipH="1">
              <a:off x="3583" y="1968"/>
              <a:ext cx="735" cy="45"/>
              <a:chOff x="874" y="885"/>
              <a:chExt cx="735" cy="45"/>
            </a:xfrm>
          </p:grpSpPr>
          <p:sp>
            <p:nvSpPr>
              <p:cNvPr id="284769" name="Line 97"/>
              <p:cNvSpPr>
                <a:spLocks noChangeShapeType="1"/>
              </p:cNvSpPr>
              <p:nvPr/>
            </p:nvSpPr>
            <p:spPr bwMode="auto">
              <a:xfrm>
                <a:off x="874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70" name="Line 98"/>
              <p:cNvSpPr>
                <a:spLocks noChangeShapeType="1"/>
              </p:cNvSpPr>
              <p:nvPr/>
            </p:nvSpPr>
            <p:spPr bwMode="auto">
              <a:xfrm>
                <a:off x="1070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71" name="Line 99"/>
              <p:cNvSpPr>
                <a:spLocks noChangeShapeType="1"/>
              </p:cNvSpPr>
              <p:nvPr/>
            </p:nvSpPr>
            <p:spPr bwMode="auto">
              <a:xfrm>
                <a:off x="1319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72" name="Line 100"/>
              <p:cNvSpPr>
                <a:spLocks noChangeShapeType="1"/>
              </p:cNvSpPr>
              <p:nvPr/>
            </p:nvSpPr>
            <p:spPr bwMode="auto">
              <a:xfrm>
                <a:off x="1408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73" name="Line 101"/>
              <p:cNvSpPr>
                <a:spLocks noChangeShapeType="1"/>
              </p:cNvSpPr>
              <p:nvPr/>
            </p:nvSpPr>
            <p:spPr bwMode="auto">
              <a:xfrm>
                <a:off x="1491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74" name="Line 102"/>
              <p:cNvSpPr>
                <a:spLocks noChangeShapeType="1"/>
              </p:cNvSpPr>
              <p:nvPr/>
            </p:nvSpPr>
            <p:spPr bwMode="auto">
              <a:xfrm>
                <a:off x="1556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75" name="Line 103"/>
              <p:cNvSpPr>
                <a:spLocks noChangeShapeType="1"/>
              </p:cNvSpPr>
              <p:nvPr/>
            </p:nvSpPr>
            <p:spPr bwMode="auto">
              <a:xfrm>
                <a:off x="1609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76" name="Line 104"/>
              <p:cNvSpPr>
                <a:spLocks noChangeShapeType="1"/>
              </p:cNvSpPr>
              <p:nvPr/>
            </p:nvSpPr>
            <p:spPr bwMode="auto">
              <a:xfrm>
                <a:off x="1206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4777" name="Line 105"/>
            <p:cNvSpPr>
              <a:spLocks noChangeShapeType="1"/>
            </p:cNvSpPr>
            <p:nvPr/>
          </p:nvSpPr>
          <p:spPr bwMode="auto">
            <a:xfrm>
              <a:off x="1274" y="1968"/>
              <a:ext cx="0" cy="4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4916" name="Group 244"/>
            <p:cNvGrpSpPr>
              <a:grpSpLocks/>
            </p:cNvGrpSpPr>
            <p:nvPr/>
          </p:nvGrpSpPr>
          <p:grpSpPr bwMode="auto">
            <a:xfrm flipH="1">
              <a:off x="4716" y="1967"/>
              <a:ext cx="735" cy="45"/>
              <a:chOff x="874" y="885"/>
              <a:chExt cx="735" cy="45"/>
            </a:xfrm>
          </p:grpSpPr>
          <p:sp>
            <p:nvSpPr>
              <p:cNvPr id="284917" name="Line 245"/>
              <p:cNvSpPr>
                <a:spLocks noChangeShapeType="1"/>
              </p:cNvSpPr>
              <p:nvPr/>
            </p:nvSpPr>
            <p:spPr bwMode="auto">
              <a:xfrm>
                <a:off x="874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918" name="Line 246"/>
              <p:cNvSpPr>
                <a:spLocks noChangeShapeType="1"/>
              </p:cNvSpPr>
              <p:nvPr/>
            </p:nvSpPr>
            <p:spPr bwMode="auto">
              <a:xfrm>
                <a:off x="1070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919" name="Line 247"/>
              <p:cNvSpPr>
                <a:spLocks noChangeShapeType="1"/>
              </p:cNvSpPr>
              <p:nvPr/>
            </p:nvSpPr>
            <p:spPr bwMode="auto">
              <a:xfrm>
                <a:off x="1319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920" name="Line 248"/>
              <p:cNvSpPr>
                <a:spLocks noChangeShapeType="1"/>
              </p:cNvSpPr>
              <p:nvPr/>
            </p:nvSpPr>
            <p:spPr bwMode="auto">
              <a:xfrm>
                <a:off x="1408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921" name="Line 249"/>
              <p:cNvSpPr>
                <a:spLocks noChangeShapeType="1"/>
              </p:cNvSpPr>
              <p:nvPr/>
            </p:nvSpPr>
            <p:spPr bwMode="auto">
              <a:xfrm>
                <a:off x="1491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922" name="Line 250"/>
              <p:cNvSpPr>
                <a:spLocks noChangeShapeType="1"/>
              </p:cNvSpPr>
              <p:nvPr/>
            </p:nvSpPr>
            <p:spPr bwMode="auto">
              <a:xfrm>
                <a:off x="1556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923" name="Line 251"/>
              <p:cNvSpPr>
                <a:spLocks noChangeShapeType="1"/>
              </p:cNvSpPr>
              <p:nvPr/>
            </p:nvSpPr>
            <p:spPr bwMode="auto">
              <a:xfrm>
                <a:off x="1609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924" name="Line 252"/>
              <p:cNvSpPr>
                <a:spLocks noChangeShapeType="1"/>
              </p:cNvSpPr>
              <p:nvPr/>
            </p:nvSpPr>
            <p:spPr bwMode="auto">
              <a:xfrm>
                <a:off x="1206" y="88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84948" name="Line 276"/>
          <p:cNvSpPr>
            <a:spLocks noChangeShapeType="1"/>
          </p:cNvSpPr>
          <p:nvPr/>
        </p:nvSpPr>
        <p:spPr bwMode="auto">
          <a:xfrm>
            <a:off x="6057900" y="927970"/>
            <a:ext cx="0" cy="32385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4949" name="Text Box 277"/>
          <p:cNvSpPr txBox="1">
            <a:spLocks noChangeArrowheads="1"/>
          </p:cNvSpPr>
          <p:nvPr/>
        </p:nvSpPr>
        <p:spPr bwMode="auto">
          <a:xfrm rot="-5400000">
            <a:off x="5365751" y="1386757"/>
            <a:ext cx="1238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CC00"/>
                </a:solidFill>
              </a:rPr>
              <a:t>kT@300K=26meV</a:t>
            </a:r>
          </a:p>
        </p:txBody>
      </p:sp>
      <p:grpSp>
        <p:nvGrpSpPr>
          <p:cNvPr id="284965" name="Group 293"/>
          <p:cNvGrpSpPr>
            <a:grpSpLocks/>
          </p:cNvGrpSpPr>
          <p:nvPr/>
        </p:nvGrpSpPr>
        <p:grpSpPr bwMode="auto">
          <a:xfrm>
            <a:off x="657225" y="2651995"/>
            <a:ext cx="8197850" cy="1770063"/>
            <a:chOff x="414" y="1560"/>
            <a:chExt cx="5164" cy="1115"/>
          </a:xfrm>
        </p:grpSpPr>
        <p:grpSp>
          <p:nvGrpSpPr>
            <p:cNvPr id="284951" name="Group 279"/>
            <p:cNvGrpSpPr>
              <a:grpSpLocks/>
            </p:cNvGrpSpPr>
            <p:nvPr/>
          </p:nvGrpSpPr>
          <p:grpSpPr bwMode="auto">
            <a:xfrm>
              <a:off x="414" y="1560"/>
              <a:ext cx="5140" cy="1115"/>
              <a:chOff x="414" y="1560"/>
              <a:chExt cx="5140" cy="1115"/>
            </a:xfrm>
          </p:grpSpPr>
          <p:grpSp>
            <p:nvGrpSpPr>
              <p:cNvPr id="284940" name="Group 268"/>
              <p:cNvGrpSpPr>
                <a:grpSpLocks/>
              </p:cNvGrpSpPr>
              <p:nvPr/>
            </p:nvGrpSpPr>
            <p:grpSpPr bwMode="auto">
              <a:xfrm>
                <a:off x="414" y="2407"/>
                <a:ext cx="5140" cy="268"/>
                <a:chOff x="414" y="2353"/>
                <a:chExt cx="5140" cy="268"/>
              </a:xfrm>
            </p:grpSpPr>
            <p:sp>
              <p:nvSpPr>
                <p:cNvPr id="284840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144" y="2467"/>
                  <a:ext cx="23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>
                      <a:solidFill>
                        <a:srgbClr val="660066"/>
                      </a:solidFill>
                    </a:rPr>
                    <a:t>1</a:t>
                  </a:r>
                  <a:r>
                    <a:rPr lang="fr-FR" baseline="30000">
                      <a:solidFill>
                        <a:srgbClr val="660066"/>
                      </a:solidFill>
                    </a:rPr>
                    <a:t>e</a:t>
                  </a:r>
                  <a:r>
                    <a:rPr lang="fr-FR">
                      <a:solidFill>
                        <a:srgbClr val="660066"/>
                      </a:solidFill>
                    </a:rPr>
                    <a:t>4</a:t>
                  </a:r>
                </a:p>
              </p:txBody>
            </p:sp>
            <p:sp>
              <p:nvSpPr>
                <p:cNvPr id="284841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262" y="2467"/>
                  <a:ext cx="23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>
                      <a:solidFill>
                        <a:srgbClr val="660066"/>
                      </a:solidFill>
                    </a:rPr>
                    <a:t>1</a:t>
                  </a:r>
                  <a:r>
                    <a:rPr lang="fr-FR" baseline="30000">
                      <a:solidFill>
                        <a:srgbClr val="660066"/>
                      </a:solidFill>
                    </a:rPr>
                    <a:t>e</a:t>
                  </a:r>
                  <a:r>
                    <a:rPr lang="fr-FR">
                      <a:solidFill>
                        <a:srgbClr val="660066"/>
                      </a:solidFill>
                    </a:rPr>
                    <a:t>3</a:t>
                  </a:r>
                </a:p>
              </p:txBody>
            </p:sp>
            <p:sp>
              <p:nvSpPr>
                <p:cNvPr id="284842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3404" y="2467"/>
                  <a:ext cx="248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>
                      <a:solidFill>
                        <a:srgbClr val="660066"/>
                      </a:solidFill>
                    </a:rPr>
                    <a:t>100</a:t>
                  </a:r>
                </a:p>
              </p:txBody>
            </p:sp>
            <p:sp>
              <p:nvSpPr>
                <p:cNvPr id="284843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4538" y="2467"/>
                  <a:ext cx="204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>
                      <a:solidFill>
                        <a:srgbClr val="660066"/>
                      </a:solidFill>
                    </a:rPr>
                    <a:t>10</a:t>
                  </a:r>
                </a:p>
              </p:txBody>
            </p:sp>
            <p:sp>
              <p:nvSpPr>
                <p:cNvPr id="284844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414" y="2353"/>
                  <a:ext cx="369" cy="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dirty="0">
                      <a:solidFill>
                        <a:srgbClr val="660066"/>
                      </a:solidFill>
                    </a:rPr>
                    <a:t>T</a:t>
                  </a:r>
                  <a:r>
                    <a:rPr lang="fr-FR" baseline="-25000" dirty="0">
                      <a:solidFill>
                        <a:srgbClr val="660066"/>
                      </a:solidFill>
                    </a:rPr>
                    <a:t>BB</a:t>
                  </a:r>
                  <a:r>
                    <a:rPr lang="fr-FR" dirty="0">
                      <a:solidFill>
                        <a:srgbClr val="660066"/>
                      </a:solidFill>
                    </a:rPr>
                    <a:t> (K)</a:t>
                  </a:r>
                </a:p>
              </p:txBody>
            </p:sp>
            <p:sp>
              <p:nvSpPr>
                <p:cNvPr id="284845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746" y="2440"/>
                  <a:ext cx="4808" cy="0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46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239" y="2440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47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2372" y="2440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4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3506" y="2440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4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4640" y="2440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850" name="Line 178"/>
                <p:cNvSpPr>
                  <a:spLocks noChangeShapeType="1"/>
                </p:cNvSpPr>
                <p:nvPr/>
              </p:nvSpPr>
              <p:spPr bwMode="auto">
                <a:xfrm>
                  <a:off x="2368" y="2416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84851" name="Group 179"/>
                <p:cNvGrpSpPr>
                  <a:grpSpLocks/>
                </p:cNvGrpSpPr>
                <p:nvPr/>
              </p:nvGrpSpPr>
              <p:grpSpPr bwMode="auto">
                <a:xfrm flipH="1">
                  <a:off x="1280" y="2416"/>
                  <a:ext cx="735" cy="45"/>
                  <a:chOff x="874" y="885"/>
                  <a:chExt cx="735" cy="45"/>
                </a:xfrm>
              </p:grpSpPr>
              <p:sp>
                <p:nvSpPr>
                  <p:cNvPr id="284852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874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53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1070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54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55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56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57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55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58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59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84860" name="Line 188"/>
                <p:cNvSpPr>
                  <a:spLocks noChangeShapeType="1"/>
                </p:cNvSpPr>
                <p:nvPr/>
              </p:nvSpPr>
              <p:spPr bwMode="auto">
                <a:xfrm>
                  <a:off x="3507" y="2416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84861" name="Group 189"/>
                <p:cNvGrpSpPr>
                  <a:grpSpLocks/>
                </p:cNvGrpSpPr>
                <p:nvPr/>
              </p:nvGrpSpPr>
              <p:grpSpPr bwMode="auto">
                <a:xfrm flipH="1">
                  <a:off x="2419" y="2416"/>
                  <a:ext cx="735" cy="45"/>
                  <a:chOff x="874" y="885"/>
                  <a:chExt cx="735" cy="45"/>
                </a:xfrm>
              </p:grpSpPr>
              <p:sp>
                <p:nvSpPr>
                  <p:cNvPr id="284862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874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63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1070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64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65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66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67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55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68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69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84870" name="Line 198"/>
                <p:cNvSpPr>
                  <a:spLocks noChangeShapeType="1"/>
                </p:cNvSpPr>
                <p:nvPr/>
              </p:nvSpPr>
              <p:spPr bwMode="auto">
                <a:xfrm>
                  <a:off x="4640" y="2416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84871" name="Group 199"/>
                <p:cNvGrpSpPr>
                  <a:grpSpLocks/>
                </p:cNvGrpSpPr>
                <p:nvPr/>
              </p:nvGrpSpPr>
              <p:grpSpPr bwMode="auto">
                <a:xfrm flipH="1">
                  <a:off x="3552" y="2416"/>
                  <a:ext cx="735" cy="45"/>
                  <a:chOff x="874" y="885"/>
                  <a:chExt cx="735" cy="45"/>
                </a:xfrm>
              </p:grpSpPr>
              <p:sp>
                <p:nvSpPr>
                  <p:cNvPr id="284872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874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73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070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74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75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76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7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55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7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879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4925" name="Group 253"/>
                <p:cNvGrpSpPr>
                  <a:grpSpLocks/>
                </p:cNvGrpSpPr>
                <p:nvPr/>
              </p:nvGrpSpPr>
              <p:grpSpPr bwMode="auto">
                <a:xfrm flipH="1">
                  <a:off x="4685" y="2415"/>
                  <a:ext cx="735" cy="45"/>
                  <a:chOff x="874" y="885"/>
                  <a:chExt cx="735" cy="45"/>
                </a:xfrm>
              </p:grpSpPr>
              <p:sp>
                <p:nvSpPr>
                  <p:cNvPr id="284926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874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927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070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928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31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929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930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931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55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932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09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933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88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aphicFrame>
            <p:nvGraphicFramePr>
              <p:cNvPr id="284943" name="Object 271"/>
              <p:cNvGraphicFramePr>
                <a:graphicFrameLocks noChangeAspect="1"/>
              </p:cNvGraphicFramePr>
              <p:nvPr/>
            </p:nvGraphicFramePr>
            <p:xfrm>
              <a:off x="864" y="1560"/>
              <a:ext cx="4194" cy="10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85" name="Graphique" r:id="rId8" imgW="6658204" imgH="1619148" progId="Excel.Chart.8">
                      <p:embed/>
                    </p:oleObj>
                  </mc:Choice>
                  <mc:Fallback>
                    <p:oleObj name="Graphique" r:id="rId8" imgW="6658204" imgH="161914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1560"/>
                            <a:ext cx="4194" cy="10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4944" name="Text Box 272"/>
              <p:cNvSpPr txBox="1">
                <a:spLocks noChangeArrowheads="1"/>
              </p:cNvSpPr>
              <p:nvPr/>
            </p:nvSpPr>
            <p:spPr bwMode="auto">
              <a:xfrm>
                <a:off x="2805" y="2178"/>
                <a:ext cx="30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b="1">
                    <a:solidFill>
                      <a:schemeClr val="accent2"/>
                    </a:solidFill>
                  </a:rPr>
                  <a:t>300K</a:t>
                </a:r>
                <a:endParaRPr lang="en-GB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4945" name="Text Box 273"/>
              <p:cNvSpPr txBox="1">
                <a:spLocks noChangeArrowheads="1"/>
              </p:cNvSpPr>
              <p:nvPr/>
            </p:nvSpPr>
            <p:spPr bwMode="auto">
              <a:xfrm>
                <a:off x="1968" y="1751"/>
                <a:ext cx="3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b="1">
                    <a:solidFill>
                      <a:srgbClr val="FF0000"/>
                    </a:solidFill>
                  </a:rPr>
                  <a:t>2000K</a:t>
                </a:r>
                <a:endParaRPr lang="en-GB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84946" name="Text Box 274"/>
              <p:cNvSpPr txBox="1">
                <a:spLocks noChangeArrowheads="1"/>
              </p:cNvSpPr>
              <p:nvPr/>
            </p:nvSpPr>
            <p:spPr bwMode="auto">
              <a:xfrm>
                <a:off x="2495" y="2000"/>
                <a:ext cx="30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b="1">
                    <a:solidFill>
                      <a:srgbClr val="FF6600"/>
                    </a:solidFill>
                  </a:rPr>
                  <a:t>600K</a:t>
                </a:r>
                <a:endParaRPr lang="en-GB" b="1">
                  <a:solidFill>
                    <a:srgbClr val="FF6600"/>
                  </a:solidFill>
                </a:endParaRPr>
              </a:p>
            </p:txBody>
          </p:sp>
        </p:grpSp>
        <p:sp>
          <p:nvSpPr>
            <p:cNvPr id="284963" name="Line 291"/>
            <p:cNvSpPr>
              <a:spLocks noChangeShapeType="1"/>
            </p:cNvSpPr>
            <p:nvPr/>
          </p:nvSpPr>
          <p:spPr bwMode="auto">
            <a:xfrm flipH="1" flipV="1">
              <a:off x="5418" y="1620"/>
              <a:ext cx="0" cy="87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964" name="Text Box 292"/>
            <p:cNvSpPr txBox="1">
              <a:spLocks noChangeArrowheads="1"/>
            </p:cNvSpPr>
            <p:nvPr/>
          </p:nvSpPr>
          <p:spPr bwMode="auto">
            <a:xfrm rot="5400000">
              <a:off x="5182" y="1968"/>
              <a:ext cx="63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660066"/>
                  </a:solidFill>
                </a:rPr>
                <a:t>BB Luminance</a:t>
              </a:r>
            </a:p>
          </p:txBody>
        </p:sp>
      </p:grpSp>
      <p:pic>
        <p:nvPicPr>
          <p:cNvPr id="284966" name="Picture 29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971838"/>
            <a:ext cx="11620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" name="Picture 7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7" y="4974978"/>
            <a:ext cx="1260000" cy="125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" name="Picture 7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54" y="4974978"/>
            <a:ext cx="1260000" cy="129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21" y="4974978"/>
            <a:ext cx="1260000" cy="129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4974978"/>
            <a:ext cx="1260000" cy="128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4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958" grpId="0" animBg="1"/>
      <p:bldP spid="284960" grpId="0" animBg="1"/>
      <p:bldP spid="284954" grpId="0" animBg="1"/>
      <p:bldP spid="284885" grpId="0"/>
      <p:bldP spid="284886" grpId="0"/>
      <p:bldP spid="284888" grpId="0"/>
      <p:bldP spid="284889" grpId="0"/>
      <p:bldP spid="284890" grpId="0"/>
      <p:bldP spid="284891" grpId="0"/>
      <p:bldP spid="284892" grpId="0"/>
      <p:bldP spid="284904" grpId="0" build="p" animBg="1"/>
      <p:bldP spid="284948" grpId="0" animBg="1"/>
      <p:bldP spid="2849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20725"/>
            <a:ext cx="89868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000" dirty="0" err="1"/>
              <a:t>Very</a:t>
            </a:r>
            <a:r>
              <a:rPr lang="fr-FR" altLang="en-US" sz="2000" dirty="0"/>
              <a:t> high performance issue</a:t>
            </a:r>
          </a:p>
        </p:txBody>
      </p:sp>
      <p:sp>
        <p:nvSpPr>
          <p:cNvPr id="270452" name="Line 116"/>
          <p:cNvSpPr>
            <a:spLocks noChangeShapeType="1"/>
          </p:cNvSpPr>
          <p:nvPr/>
        </p:nvSpPr>
        <p:spPr bwMode="auto">
          <a:xfrm>
            <a:off x="4054475" y="2625725"/>
            <a:ext cx="3448050" cy="9937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5" name="Line 119"/>
          <p:cNvSpPr>
            <a:spLocks noChangeShapeType="1"/>
          </p:cNvSpPr>
          <p:nvPr/>
        </p:nvSpPr>
        <p:spPr bwMode="auto">
          <a:xfrm>
            <a:off x="5092700" y="3321050"/>
            <a:ext cx="2428875" cy="7080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458" name="AutoShape 122"/>
          <p:cNvSpPr>
            <a:spLocks noChangeArrowheads="1"/>
          </p:cNvSpPr>
          <p:nvPr/>
        </p:nvSpPr>
        <p:spPr bwMode="auto">
          <a:xfrm>
            <a:off x="6429375" y="3267075"/>
            <a:ext cx="1095375" cy="866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61" name="Text Box 125"/>
          <p:cNvSpPr txBox="1">
            <a:spLocks noChangeArrowheads="1"/>
          </p:cNvSpPr>
          <p:nvPr/>
        </p:nvSpPr>
        <p:spPr bwMode="auto">
          <a:xfrm>
            <a:off x="2811102" y="5240338"/>
            <a:ext cx="20136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1400" b="1" dirty="0" err="1">
                <a:solidFill>
                  <a:srgbClr val="FF00FF"/>
                </a:solidFill>
              </a:rPr>
              <a:t>Material</a:t>
            </a:r>
            <a:r>
              <a:rPr lang="fr-FR" altLang="en-US" sz="1400" b="1" dirty="0">
                <a:solidFill>
                  <a:srgbClr val="FF00FF"/>
                </a:solidFill>
              </a:rPr>
              <a:t> and </a:t>
            </a:r>
            <a:r>
              <a:rPr lang="fr-FR" altLang="en-US" sz="1400" b="1" dirty="0" err="1">
                <a:solidFill>
                  <a:srgbClr val="FF00FF"/>
                </a:solidFill>
              </a:rPr>
              <a:t>process</a:t>
            </a:r>
            <a:r>
              <a:rPr lang="fr-FR" altLang="en-US" sz="1400" b="1" dirty="0">
                <a:solidFill>
                  <a:srgbClr val="FF00FF"/>
                </a:solidFill>
              </a:rPr>
              <a:t> </a:t>
            </a:r>
            <a:br>
              <a:rPr lang="fr-FR" altLang="en-US" sz="1400" b="1" dirty="0">
                <a:solidFill>
                  <a:srgbClr val="FF00FF"/>
                </a:solidFill>
              </a:rPr>
            </a:br>
            <a:r>
              <a:rPr lang="fr-FR" altLang="en-US" sz="1400" b="1" dirty="0" err="1">
                <a:solidFill>
                  <a:srgbClr val="FF00FF"/>
                </a:solidFill>
              </a:rPr>
              <a:t>quality</a:t>
            </a:r>
            <a:r>
              <a:rPr lang="fr-FR" altLang="en-US" sz="1400" b="1" dirty="0">
                <a:solidFill>
                  <a:srgbClr val="FF00FF"/>
                </a:solidFill>
              </a:rPr>
              <a:t> </a:t>
            </a:r>
            <a:r>
              <a:rPr lang="fr-FR" altLang="en-US" sz="1400" b="1" dirty="0" err="1">
                <a:solidFill>
                  <a:srgbClr val="FF00FF"/>
                </a:solidFill>
              </a:rPr>
              <a:t>improvement</a:t>
            </a:r>
            <a:endParaRPr lang="fr-FR" altLang="en-US" sz="1400" dirty="0">
              <a:solidFill>
                <a:srgbClr val="FF00FF"/>
              </a:solidFill>
            </a:endParaRPr>
          </a:p>
        </p:txBody>
      </p:sp>
      <p:sp>
        <p:nvSpPr>
          <p:cNvPr id="64" name="Line 119"/>
          <p:cNvSpPr>
            <a:spLocks noChangeShapeType="1"/>
          </p:cNvSpPr>
          <p:nvPr/>
        </p:nvSpPr>
        <p:spPr bwMode="auto">
          <a:xfrm>
            <a:off x="3687763" y="2532279"/>
            <a:ext cx="1268412" cy="9263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5522498" y="5240338"/>
            <a:ext cx="2642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FF0000"/>
                </a:solidFill>
              </a:rPr>
              <a:t>Burried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junction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risk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sz="1400" dirty="0" err="1">
                <a:solidFill>
                  <a:srgbClr val="FF0000"/>
                </a:solidFill>
              </a:rPr>
              <a:t>Barrier</a:t>
            </a:r>
            <a:r>
              <a:rPr lang="fr-FR" sz="1400" dirty="0">
                <a:solidFill>
                  <a:srgbClr val="FF0000"/>
                </a:solidFill>
              </a:rPr>
              <a:t> formation on the VB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sz="1400" dirty="0">
                <a:solidFill>
                  <a:srgbClr val="FF0000"/>
                </a:solidFill>
              </a:rPr>
              <a:t>E</a:t>
            </a:r>
            <a:r>
              <a:rPr lang="fr-FR" sz="1400" baseline="-25000" dirty="0">
                <a:solidFill>
                  <a:srgbClr val="FF0000"/>
                </a:solidFill>
              </a:rPr>
              <a:t>B</a:t>
            </a:r>
            <a:r>
              <a:rPr lang="fr-FR" sz="1400" dirty="0">
                <a:solidFill>
                  <a:srgbClr val="FF0000"/>
                </a:solidFill>
              </a:rPr>
              <a:t>&lt;kT : QE </a:t>
            </a:r>
            <a:r>
              <a:rPr lang="fr-FR" sz="1400" dirty="0" err="1">
                <a:solidFill>
                  <a:srgbClr val="FF0000"/>
                </a:solidFill>
              </a:rPr>
              <a:t>loss</a:t>
            </a:r>
            <a:r>
              <a:rPr lang="fr-FR" sz="1400" dirty="0">
                <a:solidFill>
                  <a:srgbClr val="FF0000"/>
                </a:solidFill>
              </a:rPr>
              <a:t> at </a:t>
            </a:r>
            <a:r>
              <a:rPr lang="fr-FR" sz="1400" dirty="0" err="1">
                <a:solidFill>
                  <a:srgbClr val="FF0000"/>
                </a:solidFill>
              </a:rPr>
              <a:t>low</a:t>
            </a:r>
            <a:r>
              <a:rPr lang="fr-FR" sz="1400" dirty="0">
                <a:solidFill>
                  <a:srgbClr val="FF0000"/>
                </a:solidFill>
              </a:rPr>
              <a:t> T°</a:t>
            </a:r>
          </a:p>
          <a:p>
            <a:r>
              <a:rPr lang="fr-FR" sz="1400" dirty="0">
                <a:solidFill>
                  <a:srgbClr val="FF0000"/>
                </a:solidFill>
              </a:rPr>
              <a:t>(</a:t>
            </a:r>
            <a:r>
              <a:rPr lang="fr-FR" sz="1400" dirty="0" err="1">
                <a:solidFill>
                  <a:srgbClr val="FF0000"/>
                </a:solidFill>
              </a:rPr>
              <a:t>thermionic</a:t>
            </a:r>
            <a:r>
              <a:rPr lang="fr-FR" sz="1400" dirty="0">
                <a:solidFill>
                  <a:srgbClr val="FF0000"/>
                </a:solidFill>
              </a:rPr>
              <a:t> curent at high T°)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697538" y="0"/>
            <a:ext cx="3460898" cy="1854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Forme libre 43"/>
          <p:cNvSpPr/>
          <p:nvPr/>
        </p:nvSpPr>
        <p:spPr bwMode="auto">
          <a:xfrm>
            <a:off x="6243742" y="1002007"/>
            <a:ext cx="2616199" cy="640681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199" h="640681">
                <a:moveTo>
                  <a:pt x="2616199" y="2449"/>
                </a:moveTo>
                <a:cubicBezTo>
                  <a:pt x="2525182" y="5624"/>
                  <a:pt x="2457449" y="-11309"/>
                  <a:pt x="2400299" y="15149"/>
                </a:cubicBezTo>
                <a:cubicBezTo>
                  <a:pt x="2343149" y="41607"/>
                  <a:pt x="2379132" y="133682"/>
                  <a:pt x="2273299" y="161199"/>
                </a:cubicBezTo>
                <a:cubicBezTo>
                  <a:pt x="2167466" y="188716"/>
                  <a:pt x="2005541" y="173899"/>
                  <a:pt x="1765299" y="180249"/>
                </a:cubicBezTo>
                <a:lnTo>
                  <a:pt x="831849" y="199299"/>
                </a:lnTo>
                <a:cubicBezTo>
                  <a:pt x="646641" y="236340"/>
                  <a:pt x="716492" y="519973"/>
                  <a:pt x="577851" y="592998"/>
                </a:cubicBezTo>
                <a:cubicBezTo>
                  <a:pt x="439210" y="666023"/>
                  <a:pt x="152929" y="631893"/>
                  <a:pt x="0" y="637449"/>
                </a:cubicBez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Forme libre 45"/>
          <p:cNvSpPr/>
          <p:nvPr/>
        </p:nvSpPr>
        <p:spPr bwMode="auto">
          <a:xfrm>
            <a:off x="6262792" y="206487"/>
            <a:ext cx="2546349" cy="724124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5484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569716 h 1204716"/>
              <a:gd name="connsiteX1" fmla="*/ 2400299 w 2616199"/>
              <a:gd name="connsiteY1" fmla="*/ 582416 h 1204716"/>
              <a:gd name="connsiteX2" fmla="*/ 2273299 w 2616199"/>
              <a:gd name="connsiteY2" fmla="*/ 728466 h 1204716"/>
              <a:gd name="connsiteX3" fmla="*/ 1765299 w 2616199"/>
              <a:gd name="connsiteY3" fmla="*/ 728466 h 1204716"/>
              <a:gd name="connsiteX4" fmla="*/ 831849 w 2616199"/>
              <a:gd name="connsiteY4" fmla="*/ 722116 h 1204716"/>
              <a:gd name="connsiteX5" fmla="*/ 508001 w 2616199"/>
              <a:gd name="connsiteY5" fmla="*/ 4565 h 1204716"/>
              <a:gd name="connsiteX6" fmla="*/ 0 w 2616199"/>
              <a:gd name="connsiteY6" fmla="*/ 1204716 h 1204716"/>
              <a:gd name="connsiteX0" fmla="*/ 2552699 w 2552699"/>
              <a:gd name="connsiteY0" fmla="*/ 569716 h 739523"/>
              <a:gd name="connsiteX1" fmla="*/ 2336799 w 2552699"/>
              <a:gd name="connsiteY1" fmla="*/ 582416 h 739523"/>
              <a:gd name="connsiteX2" fmla="*/ 2209799 w 2552699"/>
              <a:gd name="connsiteY2" fmla="*/ 728466 h 739523"/>
              <a:gd name="connsiteX3" fmla="*/ 1701799 w 2552699"/>
              <a:gd name="connsiteY3" fmla="*/ 728466 h 739523"/>
              <a:gd name="connsiteX4" fmla="*/ 768349 w 2552699"/>
              <a:gd name="connsiteY4" fmla="*/ 722116 h 739523"/>
              <a:gd name="connsiteX5" fmla="*/ 444501 w 2552699"/>
              <a:gd name="connsiteY5" fmla="*/ 4565 h 739523"/>
              <a:gd name="connsiteX6" fmla="*/ 0 w 2552699"/>
              <a:gd name="connsiteY6" fmla="*/ 17266 h 739523"/>
              <a:gd name="connsiteX0" fmla="*/ 2552699 w 2552699"/>
              <a:gd name="connsiteY0" fmla="*/ 552714 h 722521"/>
              <a:gd name="connsiteX1" fmla="*/ 2336799 w 2552699"/>
              <a:gd name="connsiteY1" fmla="*/ 565414 h 722521"/>
              <a:gd name="connsiteX2" fmla="*/ 2209799 w 2552699"/>
              <a:gd name="connsiteY2" fmla="*/ 711464 h 722521"/>
              <a:gd name="connsiteX3" fmla="*/ 1701799 w 2552699"/>
              <a:gd name="connsiteY3" fmla="*/ 711464 h 722521"/>
              <a:gd name="connsiteX4" fmla="*/ 768349 w 2552699"/>
              <a:gd name="connsiteY4" fmla="*/ 705114 h 722521"/>
              <a:gd name="connsiteX5" fmla="*/ 539751 w 2552699"/>
              <a:gd name="connsiteY5" fmla="*/ 6613 h 722521"/>
              <a:gd name="connsiteX6" fmla="*/ 0 w 2552699"/>
              <a:gd name="connsiteY6" fmla="*/ 264 h 722521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0 w 2552699"/>
              <a:gd name="connsiteY5" fmla="*/ 0 h 722257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368301 w 2552699"/>
              <a:gd name="connsiteY5" fmla="*/ 406400 h 722257"/>
              <a:gd name="connsiteX6" fmla="*/ 0 w 2552699"/>
              <a:gd name="connsiteY6" fmla="*/ 0 h 72225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7683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8699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77740 h 747547"/>
              <a:gd name="connsiteX1" fmla="*/ 2336799 w 2552699"/>
              <a:gd name="connsiteY1" fmla="*/ 590440 h 747547"/>
              <a:gd name="connsiteX2" fmla="*/ 2209799 w 2552699"/>
              <a:gd name="connsiteY2" fmla="*/ 736490 h 747547"/>
              <a:gd name="connsiteX3" fmla="*/ 1701799 w 2552699"/>
              <a:gd name="connsiteY3" fmla="*/ 736490 h 747547"/>
              <a:gd name="connsiteX4" fmla="*/ 869949 w 2552699"/>
              <a:gd name="connsiteY4" fmla="*/ 730140 h 747547"/>
              <a:gd name="connsiteX5" fmla="*/ 558801 w 2552699"/>
              <a:gd name="connsiteY5" fmla="*/ 69740 h 747547"/>
              <a:gd name="connsiteX6" fmla="*/ 0 w 2552699"/>
              <a:gd name="connsiteY6" fmla="*/ 25290 h 747547"/>
              <a:gd name="connsiteX0" fmla="*/ 2546349 w 2546349"/>
              <a:gd name="connsiteY0" fmla="*/ 583824 h 753631"/>
              <a:gd name="connsiteX1" fmla="*/ 2330449 w 2546349"/>
              <a:gd name="connsiteY1" fmla="*/ 596524 h 753631"/>
              <a:gd name="connsiteX2" fmla="*/ 2203449 w 2546349"/>
              <a:gd name="connsiteY2" fmla="*/ 742574 h 753631"/>
              <a:gd name="connsiteX3" fmla="*/ 1695449 w 2546349"/>
              <a:gd name="connsiteY3" fmla="*/ 742574 h 753631"/>
              <a:gd name="connsiteX4" fmla="*/ 863599 w 2546349"/>
              <a:gd name="connsiteY4" fmla="*/ 736224 h 753631"/>
              <a:gd name="connsiteX5" fmla="*/ 552451 w 2546349"/>
              <a:gd name="connsiteY5" fmla="*/ 75824 h 753631"/>
              <a:gd name="connsiteX6" fmla="*/ 0 w 2546349"/>
              <a:gd name="connsiteY6" fmla="*/ 18674 h 753631"/>
              <a:gd name="connsiteX0" fmla="*/ 2546349 w 2546349"/>
              <a:gd name="connsiteY0" fmla="*/ 576818 h 746625"/>
              <a:gd name="connsiteX1" fmla="*/ 2330449 w 2546349"/>
              <a:gd name="connsiteY1" fmla="*/ 589518 h 746625"/>
              <a:gd name="connsiteX2" fmla="*/ 2203449 w 2546349"/>
              <a:gd name="connsiteY2" fmla="*/ 735568 h 746625"/>
              <a:gd name="connsiteX3" fmla="*/ 1695449 w 2546349"/>
              <a:gd name="connsiteY3" fmla="*/ 735568 h 746625"/>
              <a:gd name="connsiteX4" fmla="*/ 863599 w 2546349"/>
              <a:gd name="connsiteY4" fmla="*/ 729218 h 746625"/>
              <a:gd name="connsiteX5" fmla="*/ 552451 w 2546349"/>
              <a:gd name="connsiteY5" fmla="*/ 68818 h 746625"/>
              <a:gd name="connsiteX6" fmla="*/ 0 w 2546349"/>
              <a:gd name="connsiteY6" fmla="*/ 11668 h 746625"/>
              <a:gd name="connsiteX0" fmla="*/ 2546349 w 2546349"/>
              <a:gd name="connsiteY0" fmla="*/ 565368 h 735175"/>
              <a:gd name="connsiteX1" fmla="*/ 2330449 w 2546349"/>
              <a:gd name="connsiteY1" fmla="*/ 578068 h 735175"/>
              <a:gd name="connsiteX2" fmla="*/ 2203449 w 2546349"/>
              <a:gd name="connsiteY2" fmla="*/ 724118 h 735175"/>
              <a:gd name="connsiteX3" fmla="*/ 1695449 w 2546349"/>
              <a:gd name="connsiteY3" fmla="*/ 724118 h 735175"/>
              <a:gd name="connsiteX4" fmla="*/ 863599 w 2546349"/>
              <a:gd name="connsiteY4" fmla="*/ 717768 h 735175"/>
              <a:gd name="connsiteX5" fmla="*/ 565151 w 2546349"/>
              <a:gd name="connsiteY5" fmla="*/ 82768 h 735175"/>
              <a:gd name="connsiteX6" fmla="*/ 0 w 2546349"/>
              <a:gd name="connsiteY6" fmla="*/ 218 h 735175"/>
              <a:gd name="connsiteX0" fmla="*/ 2546349 w 2546349"/>
              <a:gd name="connsiteY0" fmla="*/ 565368 h 724124"/>
              <a:gd name="connsiteX1" fmla="*/ 2330449 w 2546349"/>
              <a:gd name="connsiteY1" fmla="*/ 578068 h 724124"/>
              <a:gd name="connsiteX2" fmla="*/ 2203449 w 2546349"/>
              <a:gd name="connsiteY2" fmla="*/ 724118 h 724124"/>
              <a:gd name="connsiteX3" fmla="*/ 1695449 w 2546349"/>
              <a:gd name="connsiteY3" fmla="*/ 724118 h 724124"/>
              <a:gd name="connsiteX4" fmla="*/ 863599 w 2546349"/>
              <a:gd name="connsiteY4" fmla="*/ 717768 h 724124"/>
              <a:gd name="connsiteX5" fmla="*/ 565151 w 2546349"/>
              <a:gd name="connsiteY5" fmla="*/ 82768 h 724124"/>
              <a:gd name="connsiteX6" fmla="*/ 0 w 2546349"/>
              <a:gd name="connsiteY6" fmla="*/ 218 h 7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6349" h="724124">
                <a:moveTo>
                  <a:pt x="2546349" y="565368"/>
                </a:moveTo>
                <a:cubicBezTo>
                  <a:pt x="2455332" y="568543"/>
                  <a:pt x="2387599" y="551610"/>
                  <a:pt x="2330449" y="578068"/>
                </a:cubicBezTo>
                <a:cubicBezTo>
                  <a:pt x="2273299" y="604526"/>
                  <a:pt x="2321982" y="725176"/>
                  <a:pt x="2203449" y="724118"/>
                </a:cubicBezTo>
                <a:lnTo>
                  <a:pt x="1695449" y="724118"/>
                </a:lnTo>
                <a:lnTo>
                  <a:pt x="863599" y="717768"/>
                </a:lnTo>
                <a:cubicBezTo>
                  <a:pt x="641349" y="666968"/>
                  <a:pt x="693209" y="200243"/>
                  <a:pt x="565151" y="82768"/>
                </a:cubicBezTo>
                <a:cubicBezTo>
                  <a:pt x="437093" y="-34707"/>
                  <a:pt x="105833" y="10801"/>
                  <a:pt x="0" y="218"/>
                </a:cubicBez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Connecteur droit 46"/>
          <p:cNvCxnSpPr/>
          <p:nvPr/>
        </p:nvCxnSpPr>
        <p:spPr bwMode="auto">
          <a:xfrm>
            <a:off x="6783493" y="962361"/>
            <a:ext cx="20764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ZoneTexte 47"/>
          <p:cNvSpPr txBox="1"/>
          <p:nvPr/>
        </p:nvSpPr>
        <p:spPr>
          <a:xfrm rot="16200000">
            <a:off x="6313917" y="763155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CZT</a:t>
            </a:r>
            <a:endParaRPr lang="en-US" dirty="0"/>
          </a:p>
        </p:txBody>
      </p:sp>
      <p:sp>
        <p:nvSpPr>
          <p:cNvPr id="49" name="Forme libre 48"/>
          <p:cNvSpPr/>
          <p:nvPr/>
        </p:nvSpPr>
        <p:spPr bwMode="auto">
          <a:xfrm>
            <a:off x="6243742" y="1000443"/>
            <a:ext cx="2616199" cy="642245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6417 h 644649"/>
              <a:gd name="connsiteX1" fmla="*/ 2400299 w 2616199"/>
              <a:gd name="connsiteY1" fmla="*/ 19117 h 644649"/>
              <a:gd name="connsiteX2" fmla="*/ 2279649 w 2616199"/>
              <a:gd name="connsiteY2" fmla="*/ 222317 h 644649"/>
              <a:gd name="connsiteX3" fmla="*/ 1765299 w 2616199"/>
              <a:gd name="connsiteY3" fmla="*/ 184217 h 644649"/>
              <a:gd name="connsiteX4" fmla="*/ 831849 w 2616199"/>
              <a:gd name="connsiteY4" fmla="*/ 203267 h 644649"/>
              <a:gd name="connsiteX5" fmla="*/ 577851 w 2616199"/>
              <a:gd name="connsiteY5" fmla="*/ 596966 h 644649"/>
              <a:gd name="connsiteX6" fmla="*/ 0 w 2616199"/>
              <a:gd name="connsiteY6" fmla="*/ 641417 h 644649"/>
              <a:gd name="connsiteX0" fmla="*/ 2616199 w 2616199"/>
              <a:gd name="connsiteY0" fmla="*/ 6417 h 644649"/>
              <a:gd name="connsiteX1" fmla="*/ 2400299 w 2616199"/>
              <a:gd name="connsiteY1" fmla="*/ 19117 h 644649"/>
              <a:gd name="connsiteX2" fmla="*/ 2279649 w 2616199"/>
              <a:gd name="connsiteY2" fmla="*/ 222317 h 644649"/>
              <a:gd name="connsiteX3" fmla="*/ 2127251 w 2616199"/>
              <a:gd name="connsiteY3" fmla="*/ 184216 h 644649"/>
              <a:gd name="connsiteX4" fmla="*/ 1765299 w 2616199"/>
              <a:gd name="connsiteY4" fmla="*/ 184217 h 644649"/>
              <a:gd name="connsiteX5" fmla="*/ 831849 w 2616199"/>
              <a:gd name="connsiteY5" fmla="*/ 203267 h 644649"/>
              <a:gd name="connsiteX6" fmla="*/ 577851 w 2616199"/>
              <a:gd name="connsiteY6" fmla="*/ 596966 h 644649"/>
              <a:gd name="connsiteX7" fmla="*/ 0 w 2616199"/>
              <a:gd name="connsiteY7" fmla="*/ 641417 h 644649"/>
              <a:gd name="connsiteX0" fmla="*/ 2616199 w 2616199"/>
              <a:gd name="connsiteY0" fmla="*/ 6417 h 644649"/>
              <a:gd name="connsiteX1" fmla="*/ 2400299 w 2616199"/>
              <a:gd name="connsiteY1" fmla="*/ 19117 h 644649"/>
              <a:gd name="connsiteX2" fmla="*/ 2393949 w 2616199"/>
              <a:gd name="connsiteY2" fmla="*/ 222317 h 644649"/>
              <a:gd name="connsiteX3" fmla="*/ 2127251 w 2616199"/>
              <a:gd name="connsiteY3" fmla="*/ 184216 h 644649"/>
              <a:gd name="connsiteX4" fmla="*/ 1765299 w 2616199"/>
              <a:gd name="connsiteY4" fmla="*/ 184217 h 644649"/>
              <a:gd name="connsiteX5" fmla="*/ 831849 w 2616199"/>
              <a:gd name="connsiteY5" fmla="*/ 203267 h 644649"/>
              <a:gd name="connsiteX6" fmla="*/ 577851 w 2616199"/>
              <a:gd name="connsiteY6" fmla="*/ 596966 h 644649"/>
              <a:gd name="connsiteX7" fmla="*/ 0 w 2616199"/>
              <a:gd name="connsiteY7" fmla="*/ 641417 h 644649"/>
              <a:gd name="connsiteX0" fmla="*/ 2616199 w 2616199"/>
              <a:gd name="connsiteY0" fmla="*/ 2782 h 641014"/>
              <a:gd name="connsiteX1" fmla="*/ 2451099 w 2616199"/>
              <a:gd name="connsiteY1" fmla="*/ 21832 h 641014"/>
              <a:gd name="connsiteX2" fmla="*/ 2393949 w 2616199"/>
              <a:gd name="connsiteY2" fmla="*/ 218682 h 641014"/>
              <a:gd name="connsiteX3" fmla="*/ 2127251 w 2616199"/>
              <a:gd name="connsiteY3" fmla="*/ 180581 h 641014"/>
              <a:gd name="connsiteX4" fmla="*/ 1765299 w 2616199"/>
              <a:gd name="connsiteY4" fmla="*/ 180582 h 641014"/>
              <a:gd name="connsiteX5" fmla="*/ 831849 w 2616199"/>
              <a:gd name="connsiteY5" fmla="*/ 199632 h 641014"/>
              <a:gd name="connsiteX6" fmla="*/ 577851 w 2616199"/>
              <a:gd name="connsiteY6" fmla="*/ 593331 h 641014"/>
              <a:gd name="connsiteX7" fmla="*/ 0 w 2616199"/>
              <a:gd name="connsiteY7" fmla="*/ 637782 h 641014"/>
              <a:gd name="connsiteX0" fmla="*/ 2616199 w 2616199"/>
              <a:gd name="connsiteY0" fmla="*/ 2782 h 641014"/>
              <a:gd name="connsiteX1" fmla="*/ 2451099 w 2616199"/>
              <a:gd name="connsiteY1" fmla="*/ 21832 h 641014"/>
              <a:gd name="connsiteX2" fmla="*/ 2393949 w 2616199"/>
              <a:gd name="connsiteY2" fmla="*/ 218682 h 641014"/>
              <a:gd name="connsiteX3" fmla="*/ 2197101 w 2616199"/>
              <a:gd name="connsiteY3" fmla="*/ 174231 h 641014"/>
              <a:gd name="connsiteX4" fmla="*/ 1765299 w 2616199"/>
              <a:gd name="connsiteY4" fmla="*/ 180582 h 641014"/>
              <a:gd name="connsiteX5" fmla="*/ 831849 w 2616199"/>
              <a:gd name="connsiteY5" fmla="*/ 199632 h 641014"/>
              <a:gd name="connsiteX6" fmla="*/ 577851 w 2616199"/>
              <a:gd name="connsiteY6" fmla="*/ 593331 h 641014"/>
              <a:gd name="connsiteX7" fmla="*/ 0 w 2616199"/>
              <a:gd name="connsiteY7" fmla="*/ 637782 h 641014"/>
              <a:gd name="connsiteX0" fmla="*/ 2616199 w 2616199"/>
              <a:gd name="connsiteY0" fmla="*/ 4013 h 642245"/>
              <a:gd name="connsiteX1" fmla="*/ 2451099 w 2616199"/>
              <a:gd name="connsiteY1" fmla="*/ 23063 h 642245"/>
              <a:gd name="connsiteX2" fmla="*/ 2362199 w 2616199"/>
              <a:gd name="connsiteY2" fmla="*/ 238963 h 642245"/>
              <a:gd name="connsiteX3" fmla="*/ 2197101 w 2616199"/>
              <a:gd name="connsiteY3" fmla="*/ 175462 h 642245"/>
              <a:gd name="connsiteX4" fmla="*/ 1765299 w 2616199"/>
              <a:gd name="connsiteY4" fmla="*/ 181813 h 642245"/>
              <a:gd name="connsiteX5" fmla="*/ 831849 w 2616199"/>
              <a:gd name="connsiteY5" fmla="*/ 200863 h 642245"/>
              <a:gd name="connsiteX6" fmla="*/ 577851 w 2616199"/>
              <a:gd name="connsiteY6" fmla="*/ 594562 h 642245"/>
              <a:gd name="connsiteX7" fmla="*/ 0 w 2616199"/>
              <a:gd name="connsiteY7" fmla="*/ 639013 h 64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6199" h="642245">
                <a:moveTo>
                  <a:pt x="2616199" y="4013"/>
                </a:moveTo>
                <a:cubicBezTo>
                  <a:pt x="2525182" y="7188"/>
                  <a:pt x="2493432" y="-16095"/>
                  <a:pt x="2451099" y="23063"/>
                </a:cubicBezTo>
                <a:cubicBezTo>
                  <a:pt x="2408766" y="62221"/>
                  <a:pt x="2404532" y="213563"/>
                  <a:pt x="2362199" y="238963"/>
                </a:cubicBezTo>
                <a:cubicBezTo>
                  <a:pt x="2319866" y="264363"/>
                  <a:pt x="2282826" y="181812"/>
                  <a:pt x="2197101" y="175462"/>
                </a:cubicBezTo>
                <a:cubicBezTo>
                  <a:pt x="2111376" y="169112"/>
                  <a:pt x="1992841" y="177580"/>
                  <a:pt x="1765299" y="181813"/>
                </a:cubicBezTo>
                <a:lnTo>
                  <a:pt x="831849" y="200863"/>
                </a:lnTo>
                <a:cubicBezTo>
                  <a:pt x="646641" y="237904"/>
                  <a:pt x="716492" y="521537"/>
                  <a:pt x="577851" y="594562"/>
                </a:cubicBezTo>
                <a:cubicBezTo>
                  <a:pt x="439210" y="667587"/>
                  <a:pt x="152929" y="633457"/>
                  <a:pt x="0" y="639013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196243" y="382993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type </a:t>
            </a:r>
          </a:p>
          <a:p>
            <a:r>
              <a:rPr lang="fr-FR" dirty="0" err="1"/>
              <a:t>absorbing</a:t>
            </a:r>
            <a:r>
              <a:rPr lang="fr-FR" dirty="0"/>
              <a:t> layer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>
            <a:off x="8613094" y="115755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796441" y="512283"/>
            <a:ext cx="306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/>
              <a:t>E</a:t>
            </a:r>
            <a:r>
              <a:rPr lang="fr-FR" sz="800" baseline="-25000" dirty="0" err="1"/>
              <a:t>c</a:t>
            </a:r>
            <a:r>
              <a:rPr lang="fr-FR" sz="800" baseline="-25000" dirty="0"/>
              <a:t> </a:t>
            </a:r>
            <a:endParaRPr lang="en-US" sz="800" dirty="0"/>
          </a:p>
        </p:txBody>
      </p:sp>
      <p:sp>
        <p:nvSpPr>
          <p:cNvPr id="53" name="ZoneTexte 52"/>
          <p:cNvSpPr txBox="1"/>
          <p:nvPr/>
        </p:nvSpPr>
        <p:spPr>
          <a:xfrm>
            <a:off x="8796441" y="791955"/>
            <a:ext cx="295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rgbClr val="00CC00"/>
                </a:solidFill>
              </a:rPr>
              <a:t>E</a:t>
            </a:r>
            <a:r>
              <a:rPr lang="fr-FR" sz="800" baseline="-25000" dirty="0">
                <a:solidFill>
                  <a:srgbClr val="00CC00"/>
                </a:solidFill>
              </a:rPr>
              <a:t>F</a:t>
            </a:r>
            <a:endParaRPr lang="en-US" sz="800" baseline="-25000" dirty="0">
              <a:solidFill>
                <a:srgbClr val="00CC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796441" y="95024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/>
              <a:t>E</a:t>
            </a:r>
            <a:r>
              <a:rPr lang="fr-FR" sz="800" baseline="-25000" dirty="0" err="1"/>
              <a:t>v</a:t>
            </a:r>
            <a:endParaRPr lang="en-US" sz="800" baseline="-25000" dirty="0"/>
          </a:p>
        </p:txBody>
      </p:sp>
      <p:cxnSp>
        <p:nvCxnSpPr>
          <p:cNvPr id="55" name="Connecteur droit 54"/>
          <p:cNvCxnSpPr/>
          <p:nvPr/>
        </p:nvCxnSpPr>
        <p:spPr bwMode="auto">
          <a:xfrm>
            <a:off x="8586893" y="230005"/>
            <a:ext cx="0" cy="10181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ZoneTexte 55"/>
          <p:cNvSpPr txBox="1"/>
          <p:nvPr/>
        </p:nvSpPr>
        <p:spPr>
          <a:xfrm>
            <a:off x="8164060" y="-3516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Jonction PN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7" name="Group 10"/>
          <p:cNvGrpSpPr>
            <a:grpSpLocks/>
          </p:cNvGrpSpPr>
          <p:nvPr/>
        </p:nvGrpSpPr>
        <p:grpSpPr bwMode="auto">
          <a:xfrm rot="5400000">
            <a:off x="6003091" y="237463"/>
            <a:ext cx="166979" cy="449263"/>
            <a:chOff x="2744" y="3226"/>
            <a:chExt cx="154" cy="283"/>
          </a:xfrm>
        </p:grpSpPr>
        <p:sp>
          <p:nvSpPr>
            <p:cNvPr id="58" name="Line 11"/>
            <p:cNvSpPr>
              <a:spLocks noChangeShapeType="1"/>
            </p:cNvSpPr>
            <p:nvPr/>
          </p:nvSpPr>
          <p:spPr bwMode="auto">
            <a:xfrm flipV="1">
              <a:off x="2816" y="3226"/>
              <a:ext cx="0" cy="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2744" y="3306"/>
              <a:ext cx="154" cy="203"/>
            </a:xfrm>
            <a:custGeom>
              <a:avLst/>
              <a:gdLst>
                <a:gd name="T0" fmla="*/ 72 w 205"/>
                <a:gd name="T1" fmla="*/ 0 h 378"/>
                <a:gd name="T2" fmla="*/ 142 w 205"/>
                <a:gd name="T3" fmla="*/ 23 h 378"/>
                <a:gd name="T4" fmla="*/ 0 w 205"/>
                <a:gd name="T5" fmla="*/ 48 h 378"/>
                <a:gd name="T6" fmla="*/ 142 w 205"/>
                <a:gd name="T7" fmla="*/ 74 h 378"/>
                <a:gd name="T8" fmla="*/ 0 w 205"/>
                <a:gd name="T9" fmla="*/ 100 h 378"/>
                <a:gd name="T10" fmla="*/ 142 w 205"/>
                <a:gd name="T11" fmla="*/ 126 h 378"/>
                <a:gd name="T12" fmla="*/ 0 w 205"/>
                <a:gd name="T13" fmla="*/ 151 h 378"/>
                <a:gd name="T14" fmla="*/ 142 w 205"/>
                <a:gd name="T15" fmla="*/ 177 h 378"/>
                <a:gd name="T16" fmla="*/ 0 w 205"/>
                <a:gd name="T17" fmla="*/ 203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10"/>
          <p:cNvGrpSpPr>
            <a:grpSpLocks/>
          </p:cNvGrpSpPr>
          <p:nvPr/>
        </p:nvGrpSpPr>
        <p:grpSpPr bwMode="auto">
          <a:xfrm rot="5400000">
            <a:off x="6003091" y="1075236"/>
            <a:ext cx="166979" cy="449263"/>
            <a:chOff x="2744" y="3226"/>
            <a:chExt cx="154" cy="283"/>
          </a:xfrm>
        </p:grpSpPr>
        <p:sp>
          <p:nvSpPr>
            <p:cNvPr id="61" name="Line 11"/>
            <p:cNvSpPr>
              <a:spLocks noChangeShapeType="1"/>
            </p:cNvSpPr>
            <p:nvPr/>
          </p:nvSpPr>
          <p:spPr bwMode="auto">
            <a:xfrm flipV="1">
              <a:off x="2816" y="3226"/>
              <a:ext cx="0" cy="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2744" y="3306"/>
              <a:ext cx="154" cy="203"/>
            </a:xfrm>
            <a:custGeom>
              <a:avLst/>
              <a:gdLst>
                <a:gd name="T0" fmla="*/ 72 w 205"/>
                <a:gd name="T1" fmla="*/ 0 h 378"/>
                <a:gd name="T2" fmla="*/ 142 w 205"/>
                <a:gd name="T3" fmla="*/ 23 h 378"/>
                <a:gd name="T4" fmla="*/ 0 w 205"/>
                <a:gd name="T5" fmla="*/ 48 h 378"/>
                <a:gd name="T6" fmla="*/ 142 w 205"/>
                <a:gd name="T7" fmla="*/ 74 h 378"/>
                <a:gd name="T8" fmla="*/ 0 w 205"/>
                <a:gd name="T9" fmla="*/ 100 h 378"/>
                <a:gd name="T10" fmla="*/ 142 w 205"/>
                <a:gd name="T11" fmla="*/ 126 h 378"/>
                <a:gd name="T12" fmla="*/ 0 w 205"/>
                <a:gd name="T13" fmla="*/ 151 h 378"/>
                <a:gd name="T14" fmla="*/ 142 w 205"/>
                <a:gd name="T15" fmla="*/ 177 h 378"/>
                <a:gd name="T16" fmla="*/ 0 w 205"/>
                <a:gd name="T17" fmla="*/ 203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78">
                  <a:moveTo>
                    <a:pt x="96" y="0"/>
                  </a:moveTo>
                  <a:cubicBezTo>
                    <a:pt x="111" y="8"/>
                    <a:pt x="205" y="27"/>
                    <a:pt x="189" y="42"/>
                  </a:cubicBezTo>
                  <a:cubicBezTo>
                    <a:pt x="173" y="57"/>
                    <a:pt x="0" y="74"/>
                    <a:pt x="0" y="90"/>
                  </a:cubicBezTo>
                  <a:cubicBezTo>
                    <a:pt x="0" y="106"/>
                    <a:pt x="189" y="122"/>
                    <a:pt x="189" y="138"/>
                  </a:cubicBezTo>
                  <a:cubicBezTo>
                    <a:pt x="189" y="154"/>
                    <a:pt x="0" y="170"/>
                    <a:pt x="0" y="186"/>
                  </a:cubicBezTo>
                  <a:cubicBezTo>
                    <a:pt x="0" y="202"/>
                    <a:pt x="189" y="218"/>
                    <a:pt x="189" y="234"/>
                  </a:cubicBezTo>
                  <a:cubicBezTo>
                    <a:pt x="189" y="250"/>
                    <a:pt x="0" y="266"/>
                    <a:pt x="0" y="282"/>
                  </a:cubicBezTo>
                  <a:cubicBezTo>
                    <a:pt x="0" y="298"/>
                    <a:pt x="189" y="314"/>
                    <a:pt x="189" y="330"/>
                  </a:cubicBezTo>
                  <a:cubicBezTo>
                    <a:pt x="189" y="346"/>
                    <a:pt x="94" y="362"/>
                    <a:pt x="0" y="3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Forme libre 44"/>
          <p:cNvSpPr/>
          <p:nvPr/>
        </p:nvSpPr>
        <p:spPr bwMode="auto">
          <a:xfrm>
            <a:off x="6262792" y="204136"/>
            <a:ext cx="2584449" cy="735149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5484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569716 h 1204716"/>
              <a:gd name="connsiteX1" fmla="*/ 2400299 w 2616199"/>
              <a:gd name="connsiteY1" fmla="*/ 582416 h 1204716"/>
              <a:gd name="connsiteX2" fmla="*/ 2273299 w 2616199"/>
              <a:gd name="connsiteY2" fmla="*/ 728466 h 1204716"/>
              <a:gd name="connsiteX3" fmla="*/ 1765299 w 2616199"/>
              <a:gd name="connsiteY3" fmla="*/ 728466 h 1204716"/>
              <a:gd name="connsiteX4" fmla="*/ 831849 w 2616199"/>
              <a:gd name="connsiteY4" fmla="*/ 722116 h 1204716"/>
              <a:gd name="connsiteX5" fmla="*/ 508001 w 2616199"/>
              <a:gd name="connsiteY5" fmla="*/ 4565 h 1204716"/>
              <a:gd name="connsiteX6" fmla="*/ 0 w 2616199"/>
              <a:gd name="connsiteY6" fmla="*/ 1204716 h 1204716"/>
              <a:gd name="connsiteX0" fmla="*/ 2552699 w 2552699"/>
              <a:gd name="connsiteY0" fmla="*/ 569716 h 739523"/>
              <a:gd name="connsiteX1" fmla="*/ 2336799 w 2552699"/>
              <a:gd name="connsiteY1" fmla="*/ 582416 h 739523"/>
              <a:gd name="connsiteX2" fmla="*/ 2209799 w 2552699"/>
              <a:gd name="connsiteY2" fmla="*/ 728466 h 739523"/>
              <a:gd name="connsiteX3" fmla="*/ 1701799 w 2552699"/>
              <a:gd name="connsiteY3" fmla="*/ 728466 h 739523"/>
              <a:gd name="connsiteX4" fmla="*/ 768349 w 2552699"/>
              <a:gd name="connsiteY4" fmla="*/ 722116 h 739523"/>
              <a:gd name="connsiteX5" fmla="*/ 444501 w 2552699"/>
              <a:gd name="connsiteY5" fmla="*/ 4565 h 739523"/>
              <a:gd name="connsiteX6" fmla="*/ 0 w 2552699"/>
              <a:gd name="connsiteY6" fmla="*/ 17266 h 739523"/>
              <a:gd name="connsiteX0" fmla="*/ 2552699 w 2552699"/>
              <a:gd name="connsiteY0" fmla="*/ 552714 h 722521"/>
              <a:gd name="connsiteX1" fmla="*/ 2336799 w 2552699"/>
              <a:gd name="connsiteY1" fmla="*/ 565414 h 722521"/>
              <a:gd name="connsiteX2" fmla="*/ 2209799 w 2552699"/>
              <a:gd name="connsiteY2" fmla="*/ 711464 h 722521"/>
              <a:gd name="connsiteX3" fmla="*/ 1701799 w 2552699"/>
              <a:gd name="connsiteY3" fmla="*/ 711464 h 722521"/>
              <a:gd name="connsiteX4" fmla="*/ 768349 w 2552699"/>
              <a:gd name="connsiteY4" fmla="*/ 705114 h 722521"/>
              <a:gd name="connsiteX5" fmla="*/ 539751 w 2552699"/>
              <a:gd name="connsiteY5" fmla="*/ 6613 h 722521"/>
              <a:gd name="connsiteX6" fmla="*/ 0 w 2552699"/>
              <a:gd name="connsiteY6" fmla="*/ 264 h 722521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0 w 2552699"/>
              <a:gd name="connsiteY5" fmla="*/ 0 h 722257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368301 w 2552699"/>
              <a:gd name="connsiteY5" fmla="*/ 406400 h 722257"/>
              <a:gd name="connsiteX6" fmla="*/ 0 w 2552699"/>
              <a:gd name="connsiteY6" fmla="*/ 0 h 72225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7683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8699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77740 h 747547"/>
              <a:gd name="connsiteX1" fmla="*/ 2336799 w 2552699"/>
              <a:gd name="connsiteY1" fmla="*/ 590440 h 747547"/>
              <a:gd name="connsiteX2" fmla="*/ 2209799 w 2552699"/>
              <a:gd name="connsiteY2" fmla="*/ 736490 h 747547"/>
              <a:gd name="connsiteX3" fmla="*/ 1701799 w 2552699"/>
              <a:gd name="connsiteY3" fmla="*/ 736490 h 747547"/>
              <a:gd name="connsiteX4" fmla="*/ 869949 w 2552699"/>
              <a:gd name="connsiteY4" fmla="*/ 730140 h 747547"/>
              <a:gd name="connsiteX5" fmla="*/ 558801 w 2552699"/>
              <a:gd name="connsiteY5" fmla="*/ 69740 h 747547"/>
              <a:gd name="connsiteX6" fmla="*/ 0 w 2552699"/>
              <a:gd name="connsiteY6" fmla="*/ 25290 h 747547"/>
              <a:gd name="connsiteX0" fmla="*/ 2546349 w 2546349"/>
              <a:gd name="connsiteY0" fmla="*/ 583824 h 753631"/>
              <a:gd name="connsiteX1" fmla="*/ 2330449 w 2546349"/>
              <a:gd name="connsiteY1" fmla="*/ 596524 h 753631"/>
              <a:gd name="connsiteX2" fmla="*/ 2203449 w 2546349"/>
              <a:gd name="connsiteY2" fmla="*/ 742574 h 753631"/>
              <a:gd name="connsiteX3" fmla="*/ 1695449 w 2546349"/>
              <a:gd name="connsiteY3" fmla="*/ 742574 h 753631"/>
              <a:gd name="connsiteX4" fmla="*/ 863599 w 2546349"/>
              <a:gd name="connsiteY4" fmla="*/ 736224 h 753631"/>
              <a:gd name="connsiteX5" fmla="*/ 552451 w 2546349"/>
              <a:gd name="connsiteY5" fmla="*/ 75824 h 753631"/>
              <a:gd name="connsiteX6" fmla="*/ 0 w 2546349"/>
              <a:gd name="connsiteY6" fmla="*/ 18674 h 753631"/>
              <a:gd name="connsiteX0" fmla="*/ 2546349 w 2546349"/>
              <a:gd name="connsiteY0" fmla="*/ 576818 h 746625"/>
              <a:gd name="connsiteX1" fmla="*/ 2330449 w 2546349"/>
              <a:gd name="connsiteY1" fmla="*/ 589518 h 746625"/>
              <a:gd name="connsiteX2" fmla="*/ 2203449 w 2546349"/>
              <a:gd name="connsiteY2" fmla="*/ 735568 h 746625"/>
              <a:gd name="connsiteX3" fmla="*/ 1695449 w 2546349"/>
              <a:gd name="connsiteY3" fmla="*/ 735568 h 746625"/>
              <a:gd name="connsiteX4" fmla="*/ 863599 w 2546349"/>
              <a:gd name="connsiteY4" fmla="*/ 729218 h 746625"/>
              <a:gd name="connsiteX5" fmla="*/ 552451 w 2546349"/>
              <a:gd name="connsiteY5" fmla="*/ 68818 h 746625"/>
              <a:gd name="connsiteX6" fmla="*/ 0 w 2546349"/>
              <a:gd name="connsiteY6" fmla="*/ 11668 h 746625"/>
              <a:gd name="connsiteX0" fmla="*/ 2546349 w 2546349"/>
              <a:gd name="connsiteY0" fmla="*/ 565368 h 735175"/>
              <a:gd name="connsiteX1" fmla="*/ 2330449 w 2546349"/>
              <a:gd name="connsiteY1" fmla="*/ 578068 h 735175"/>
              <a:gd name="connsiteX2" fmla="*/ 2203449 w 2546349"/>
              <a:gd name="connsiteY2" fmla="*/ 724118 h 735175"/>
              <a:gd name="connsiteX3" fmla="*/ 1695449 w 2546349"/>
              <a:gd name="connsiteY3" fmla="*/ 724118 h 735175"/>
              <a:gd name="connsiteX4" fmla="*/ 863599 w 2546349"/>
              <a:gd name="connsiteY4" fmla="*/ 717768 h 735175"/>
              <a:gd name="connsiteX5" fmla="*/ 565151 w 2546349"/>
              <a:gd name="connsiteY5" fmla="*/ 82768 h 735175"/>
              <a:gd name="connsiteX6" fmla="*/ 0 w 2546349"/>
              <a:gd name="connsiteY6" fmla="*/ 218 h 735175"/>
              <a:gd name="connsiteX0" fmla="*/ 2546349 w 2546349"/>
              <a:gd name="connsiteY0" fmla="*/ 565368 h 745521"/>
              <a:gd name="connsiteX1" fmla="*/ 2387599 w 2546349"/>
              <a:gd name="connsiteY1" fmla="*/ 438368 h 745521"/>
              <a:gd name="connsiteX2" fmla="*/ 2203449 w 2546349"/>
              <a:gd name="connsiteY2" fmla="*/ 724118 h 745521"/>
              <a:gd name="connsiteX3" fmla="*/ 1695449 w 2546349"/>
              <a:gd name="connsiteY3" fmla="*/ 724118 h 745521"/>
              <a:gd name="connsiteX4" fmla="*/ 863599 w 2546349"/>
              <a:gd name="connsiteY4" fmla="*/ 717768 h 745521"/>
              <a:gd name="connsiteX5" fmla="*/ 565151 w 2546349"/>
              <a:gd name="connsiteY5" fmla="*/ 82768 h 745521"/>
              <a:gd name="connsiteX6" fmla="*/ 0 w 2546349"/>
              <a:gd name="connsiteY6" fmla="*/ 218 h 745521"/>
              <a:gd name="connsiteX0" fmla="*/ 2597149 w 2597149"/>
              <a:gd name="connsiteY0" fmla="*/ 419318 h 745521"/>
              <a:gd name="connsiteX1" fmla="*/ 2387599 w 2597149"/>
              <a:gd name="connsiteY1" fmla="*/ 438368 h 745521"/>
              <a:gd name="connsiteX2" fmla="*/ 2203449 w 2597149"/>
              <a:gd name="connsiteY2" fmla="*/ 724118 h 745521"/>
              <a:gd name="connsiteX3" fmla="*/ 1695449 w 2597149"/>
              <a:gd name="connsiteY3" fmla="*/ 724118 h 745521"/>
              <a:gd name="connsiteX4" fmla="*/ 863599 w 2597149"/>
              <a:gd name="connsiteY4" fmla="*/ 717768 h 745521"/>
              <a:gd name="connsiteX5" fmla="*/ 565151 w 2597149"/>
              <a:gd name="connsiteY5" fmla="*/ 82768 h 745521"/>
              <a:gd name="connsiteX6" fmla="*/ 0 w 2597149"/>
              <a:gd name="connsiteY6" fmla="*/ 218 h 745521"/>
              <a:gd name="connsiteX0" fmla="*/ 2584449 w 2584449"/>
              <a:gd name="connsiteY0" fmla="*/ 425668 h 745521"/>
              <a:gd name="connsiteX1" fmla="*/ 2387599 w 2584449"/>
              <a:gd name="connsiteY1" fmla="*/ 438368 h 745521"/>
              <a:gd name="connsiteX2" fmla="*/ 2203449 w 2584449"/>
              <a:gd name="connsiteY2" fmla="*/ 724118 h 745521"/>
              <a:gd name="connsiteX3" fmla="*/ 1695449 w 2584449"/>
              <a:gd name="connsiteY3" fmla="*/ 724118 h 745521"/>
              <a:gd name="connsiteX4" fmla="*/ 863599 w 2584449"/>
              <a:gd name="connsiteY4" fmla="*/ 717768 h 745521"/>
              <a:gd name="connsiteX5" fmla="*/ 565151 w 2584449"/>
              <a:gd name="connsiteY5" fmla="*/ 82768 h 745521"/>
              <a:gd name="connsiteX6" fmla="*/ 0 w 2584449"/>
              <a:gd name="connsiteY6" fmla="*/ 218 h 745521"/>
              <a:gd name="connsiteX0" fmla="*/ 2584449 w 2584449"/>
              <a:gd name="connsiteY0" fmla="*/ 425668 h 744110"/>
              <a:gd name="connsiteX1" fmla="*/ 2387599 w 2584449"/>
              <a:gd name="connsiteY1" fmla="*/ 457418 h 744110"/>
              <a:gd name="connsiteX2" fmla="*/ 2203449 w 2584449"/>
              <a:gd name="connsiteY2" fmla="*/ 724118 h 744110"/>
              <a:gd name="connsiteX3" fmla="*/ 1695449 w 2584449"/>
              <a:gd name="connsiteY3" fmla="*/ 724118 h 744110"/>
              <a:gd name="connsiteX4" fmla="*/ 863599 w 2584449"/>
              <a:gd name="connsiteY4" fmla="*/ 717768 h 744110"/>
              <a:gd name="connsiteX5" fmla="*/ 565151 w 2584449"/>
              <a:gd name="connsiteY5" fmla="*/ 82768 h 744110"/>
              <a:gd name="connsiteX6" fmla="*/ 0 w 2584449"/>
              <a:gd name="connsiteY6" fmla="*/ 218 h 744110"/>
              <a:gd name="connsiteX0" fmla="*/ 2584449 w 2584449"/>
              <a:gd name="connsiteY0" fmla="*/ 425668 h 732824"/>
              <a:gd name="connsiteX1" fmla="*/ 2387599 w 2584449"/>
              <a:gd name="connsiteY1" fmla="*/ 457418 h 732824"/>
              <a:gd name="connsiteX2" fmla="*/ 2203449 w 2584449"/>
              <a:gd name="connsiteY2" fmla="*/ 724118 h 732824"/>
              <a:gd name="connsiteX3" fmla="*/ 1695449 w 2584449"/>
              <a:gd name="connsiteY3" fmla="*/ 724118 h 732824"/>
              <a:gd name="connsiteX4" fmla="*/ 863599 w 2584449"/>
              <a:gd name="connsiteY4" fmla="*/ 717768 h 732824"/>
              <a:gd name="connsiteX5" fmla="*/ 565151 w 2584449"/>
              <a:gd name="connsiteY5" fmla="*/ 82768 h 732824"/>
              <a:gd name="connsiteX6" fmla="*/ 0 w 2584449"/>
              <a:gd name="connsiteY6" fmla="*/ 218 h 732824"/>
              <a:gd name="connsiteX0" fmla="*/ 2584449 w 2584449"/>
              <a:gd name="connsiteY0" fmla="*/ 425668 h 732824"/>
              <a:gd name="connsiteX1" fmla="*/ 2387599 w 2584449"/>
              <a:gd name="connsiteY1" fmla="*/ 457418 h 732824"/>
              <a:gd name="connsiteX2" fmla="*/ 2235199 w 2584449"/>
              <a:gd name="connsiteY2" fmla="*/ 724118 h 732824"/>
              <a:gd name="connsiteX3" fmla="*/ 1695449 w 2584449"/>
              <a:gd name="connsiteY3" fmla="*/ 724118 h 732824"/>
              <a:gd name="connsiteX4" fmla="*/ 863599 w 2584449"/>
              <a:gd name="connsiteY4" fmla="*/ 717768 h 732824"/>
              <a:gd name="connsiteX5" fmla="*/ 565151 w 2584449"/>
              <a:gd name="connsiteY5" fmla="*/ 82768 h 732824"/>
              <a:gd name="connsiteX6" fmla="*/ 0 w 2584449"/>
              <a:gd name="connsiteY6" fmla="*/ 218 h 732824"/>
              <a:gd name="connsiteX0" fmla="*/ 2584449 w 2584449"/>
              <a:gd name="connsiteY0" fmla="*/ 425668 h 744110"/>
              <a:gd name="connsiteX1" fmla="*/ 2355849 w 2584449"/>
              <a:gd name="connsiteY1" fmla="*/ 457418 h 744110"/>
              <a:gd name="connsiteX2" fmla="*/ 2235199 w 2584449"/>
              <a:gd name="connsiteY2" fmla="*/ 724118 h 744110"/>
              <a:gd name="connsiteX3" fmla="*/ 1695449 w 2584449"/>
              <a:gd name="connsiteY3" fmla="*/ 724118 h 744110"/>
              <a:gd name="connsiteX4" fmla="*/ 863599 w 2584449"/>
              <a:gd name="connsiteY4" fmla="*/ 717768 h 744110"/>
              <a:gd name="connsiteX5" fmla="*/ 565151 w 2584449"/>
              <a:gd name="connsiteY5" fmla="*/ 82768 h 744110"/>
              <a:gd name="connsiteX6" fmla="*/ 0 w 2584449"/>
              <a:gd name="connsiteY6" fmla="*/ 218 h 744110"/>
              <a:gd name="connsiteX0" fmla="*/ 2584449 w 2584449"/>
              <a:gd name="connsiteY0" fmla="*/ 425668 h 735645"/>
              <a:gd name="connsiteX1" fmla="*/ 2355849 w 2584449"/>
              <a:gd name="connsiteY1" fmla="*/ 457418 h 735645"/>
              <a:gd name="connsiteX2" fmla="*/ 2235199 w 2584449"/>
              <a:gd name="connsiteY2" fmla="*/ 724118 h 735645"/>
              <a:gd name="connsiteX3" fmla="*/ 1695449 w 2584449"/>
              <a:gd name="connsiteY3" fmla="*/ 724118 h 735645"/>
              <a:gd name="connsiteX4" fmla="*/ 863599 w 2584449"/>
              <a:gd name="connsiteY4" fmla="*/ 717768 h 735645"/>
              <a:gd name="connsiteX5" fmla="*/ 565151 w 2584449"/>
              <a:gd name="connsiteY5" fmla="*/ 82768 h 735645"/>
              <a:gd name="connsiteX6" fmla="*/ 0 w 2584449"/>
              <a:gd name="connsiteY6" fmla="*/ 218 h 735645"/>
              <a:gd name="connsiteX0" fmla="*/ 2584449 w 2584449"/>
              <a:gd name="connsiteY0" fmla="*/ 425668 h 740698"/>
              <a:gd name="connsiteX1" fmla="*/ 2355849 w 2584449"/>
              <a:gd name="connsiteY1" fmla="*/ 457418 h 740698"/>
              <a:gd name="connsiteX2" fmla="*/ 2203449 w 2584449"/>
              <a:gd name="connsiteY2" fmla="*/ 730468 h 740698"/>
              <a:gd name="connsiteX3" fmla="*/ 1695449 w 2584449"/>
              <a:gd name="connsiteY3" fmla="*/ 724118 h 740698"/>
              <a:gd name="connsiteX4" fmla="*/ 863599 w 2584449"/>
              <a:gd name="connsiteY4" fmla="*/ 717768 h 740698"/>
              <a:gd name="connsiteX5" fmla="*/ 565151 w 2584449"/>
              <a:gd name="connsiteY5" fmla="*/ 82768 h 740698"/>
              <a:gd name="connsiteX6" fmla="*/ 0 w 2584449"/>
              <a:gd name="connsiteY6" fmla="*/ 218 h 740698"/>
              <a:gd name="connsiteX0" fmla="*/ 2584449 w 2584449"/>
              <a:gd name="connsiteY0" fmla="*/ 425668 h 735149"/>
              <a:gd name="connsiteX1" fmla="*/ 2355849 w 2584449"/>
              <a:gd name="connsiteY1" fmla="*/ 457418 h 735149"/>
              <a:gd name="connsiteX2" fmla="*/ 2203449 w 2584449"/>
              <a:gd name="connsiteY2" fmla="*/ 730468 h 735149"/>
              <a:gd name="connsiteX3" fmla="*/ 1695449 w 2584449"/>
              <a:gd name="connsiteY3" fmla="*/ 724118 h 735149"/>
              <a:gd name="connsiteX4" fmla="*/ 863599 w 2584449"/>
              <a:gd name="connsiteY4" fmla="*/ 717768 h 735149"/>
              <a:gd name="connsiteX5" fmla="*/ 565151 w 2584449"/>
              <a:gd name="connsiteY5" fmla="*/ 82768 h 735149"/>
              <a:gd name="connsiteX6" fmla="*/ 0 w 2584449"/>
              <a:gd name="connsiteY6" fmla="*/ 218 h 73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4449" h="735149">
                <a:moveTo>
                  <a:pt x="2584449" y="425668"/>
                </a:moveTo>
                <a:cubicBezTo>
                  <a:pt x="2493432" y="428843"/>
                  <a:pt x="2419349" y="406618"/>
                  <a:pt x="2355849" y="457418"/>
                </a:cubicBezTo>
                <a:cubicBezTo>
                  <a:pt x="2292349" y="508218"/>
                  <a:pt x="2332565" y="717768"/>
                  <a:pt x="2203449" y="730468"/>
                </a:cubicBezTo>
                <a:cubicBezTo>
                  <a:pt x="2074333" y="743168"/>
                  <a:pt x="1918757" y="726235"/>
                  <a:pt x="1695449" y="724118"/>
                </a:cubicBezTo>
                <a:lnTo>
                  <a:pt x="863599" y="717768"/>
                </a:lnTo>
                <a:cubicBezTo>
                  <a:pt x="641349" y="666968"/>
                  <a:pt x="693209" y="200243"/>
                  <a:pt x="565151" y="82768"/>
                </a:cubicBezTo>
                <a:cubicBezTo>
                  <a:pt x="437093" y="-34707"/>
                  <a:pt x="105833" y="10801"/>
                  <a:pt x="0" y="218"/>
                </a:cubicBezTo>
              </a:path>
            </a:pathLst>
          </a:cu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8142953" y="1294445"/>
            <a:ext cx="275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ZoneTexte 6"/>
          <p:cNvSpPr txBox="1"/>
          <p:nvPr/>
        </p:nvSpPr>
        <p:spPr>
          <a:xfrm>
            <a:off x="8381466" y="1171335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0" name="Object 115"/>
          <p:cNvGraphicFramePr>
            <a:graphicFrameLocks noChangeAspect="1"/>
          </p:cNvGraphicFramePr>
          <p:nvPr>
            <p:extLst/>
          </p:nvPr>
        </p:nvGraphicFramePr>
        <p:xfrm>
          <a:off x="5954787" y="2659063"/>
          <a:ext cx="147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Equation" r:id="rId6" imgW="1473120" imgH="482400" progId="Equation.3">
                  <p:embed/>
                </p:oleObj>
              </mc:Choice>
              <mc:Fallback>
                <p:oleObj name="Equation" r:id="rId6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87" y="2659063"/>
                        <a:ext cx="1473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118"/>
          <p:cNvSpPr txBox="1">
            <a:spLocks noChangeArrowheads="1"/>
          </p:cNvSpPr>
          <p:nvPr/>
        </p:nvSpPr>
        <p:spPr bwMode="auto">
          <a:xfrm>
            <a:off x="6202363" y="2176463"/>
            <a:ext cx="1484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en-US" sz="1400" dirty="0">
                <a:solidFill>
                  <a:srgbClr val="FF00FF"/>
                </a:solidFill>
              </a:rPr>
              <a:t>SCR </a:t>
            </a:r>
            <a:r>
              <a:rPr lang="fr-FR" altLang="en-US" sz="1400" dirty="0" err="1">
                <a:solidFill>
                  <a:srgbClr val="FF00FF"/>
                </a:solidFill>
              </a:rPr>
              <a:t>currents</a:t>
            </a:r>
            <a:endParaRPr lang="fr-FR" altLang="en-US" sz="1400" dirty="0">
              <a:solidFill>
                <a:srgbClr val="FF00FF"/>
              </a:solidFill>
            </a:endParaRPr>
          </a:p>
          <a:p>
            <a:pPr algn="r"/>
            <a:r>
              <a:rPr lang="fr-FR" altLang="en-US" sz="1400" dirty="0">
                <a:solidFill>
                  <a:srgbClr val="FF00FF"/>
                </a:solidFill>
              </a:rPr>
              <a:t>Surface </a:t>
            </a:r>
            <a:r>
              <a:rPr lang="fr-FR" altLang="en-US" sz="1400" dirty="0" err="1">
                <a:solidFill>
                  <a:srgbClr val="FF00FF"/>
                </a:solidFill>
              </a:rPr>
              <a:t>currents</a:t>
            </a:r>
            <a:endParaRPr lang="fr-FR" altLang="en-US" sz="1400" dirty="0">
              <a:solidFill>
                <a:srgbClr val="FF00FF"/>
              </a:solidFill>
            </a:endParaRPr>
          </a:p>
        </p:txBody>
      </p:sp>
      <p:sp>
        <p:nvSpPr>
          <p:cNvPr id="35" name="Text Box 125"/>
          <p:cNvSpPr txBox="1">
            <a:spLocks noChangeArrowheads="1"/>
          </p:cNvSpPr>
          <p:nvPr/>
        </p:nvSpPr>
        <p:spPr bwMode="auto">
          <a:xfrm>
            <a:off x="2631557" y="5979002"/>
            <a:ext cx="23727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1400" u="sng" dirty="0" err="1">
                <a:solidFill>
                  <a:srgbClr val="660066"/>
                </a:solidFill>
              </a:rPr>
              <a:t>Heterostructure</a:t>
            </a:r>
            <a:r>
              <a:rPr lang="fr-FR" altLang="en-US" sz="1400" u="sng" dirty="0">
                <a:solidFill>
                  <a:srgbClr val="660066"/>
                </a:solidFill>
              </a:rPr>
              <a:t> Photodiode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951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18"/>
    </mc:Choice>
    <mc:Fallback xmlns="">
      <p:transition spd="slow" advTm="44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455" grpId="0" animBg="1"/>
      <p:bldP spid="270458" grpId="0" animBg="1"/>
      <p:bldP spid="270461" grpId="0"/>
      <p:bldP spid="64" grpId="0" animBg="1"/>
      <p:bldP spid="4" grpId="0"/>
      <p:bldP spid="49" grpId="0" animBg="1"/>
      <p:bldP spid="45" grpId="0" animBg="1"/>
      <p:bldP spid="7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000" dirty="0" err="1"/>
              <a:t>Very</a:t>
            </a:r>
            <a:r>
              <a:rPr lang="fr-FR" altLang="en-US" sz="2000" dirty="0"/>
              <a:t> high performance issue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8" y="741802"/>
            <a:ext cx="8913124" cy="4359018"/>
          </a:xfrm>
          <a:prstGeom prst="rect">
            <a:avLst/>
          </a:prstGeom>
        </p:spPr>
      </p:pic>
      <p:sp>
        <p:nvSpPr>
          <p:cNvPr id="4" name="Line 115"/>
          <p:cNvSpPr>
            <a:spLocks noChangeShapeType="1"/>
          </p:cNvSpPr>
          <p:nvPr/>
        </p:nvSpPr>
        <p:spPr bwMode="auto">
          <a:xfrm>
            <a:off x="5111750" y="3314513"/>
            <a:ext cx="2428875" cy="7080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2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4"/>
    </mc:Choice>
    <mc:Fallback xmlns="">
      <p:transition spd="slow" advTm="2125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82835" y="1350801"/>
                <a:ext cx="2085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solidFill>
                      <a:srgbClr val="00CCFF"/>
                    </a:solidFill>
                  </a:rPr>
                  <a:t>Diffusion </a:t>
                </a:r>
                <a:r>
                  <a:rPr lang="fr-FR" sz="1400" dirty="0" err="1">
                    <a:solidFill>
                      <a:srgbClr val="00CCFF"/>
                    </a:solidFill>
                  </a:rPr>
                  <a:t>VHg</a:t>
                </a:r>
                <a:r>
                  <a:rPr lang="fr-FR" sz="1400" dirty="0">
                    <a:solidFill>
                      <a:srgbClr val="00CC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r>
                  <a:rPr lang="fr-FR" sz="1400" dirty="0">
                    <a:solidFill>
                      <a:srgbClr val="00CC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35" y="1350801"/>
                <a:ext cx="208563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877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90555" y="2679162"/>
                <a:ext cx="15154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solidFill>
                      <a:srgbClr val="00CCFF"/>
                    </a:solidFill>
                  </a:rPr>
                  <a:t>GR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rgbClr val="00CC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CC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CCFF"/>
                            </a:solidFill>
                            <a:latin typeface="Cambria Math" panose="02040503050406030204" pitchFamily="18" charset="0"/>
                          </a:rPr>
                          <m:t>𝑆𝑅𝐻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=50µ</m:t>
                    </m:r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sz="1400" dirty="0">
                    <a:solidFill>
                      <a:srgbClr val="00CC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55" y="2679162"/>
                <a:ext cx="1515415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205"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50648" y="3266688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CCFF"/>
                </a:solidFill>
              </a:rPr>
              <a:t>56</a:t>
            </a:r>
            <a:r>
              <a:rPr lang="fr-FR" sz="1400" baseline="30000" dirty="0">
                <a:solidFill>
                  <a:srgbClr val="00CCFF"/>
                </a:solidFill>
              </a:rPr>
              <a:t>e</a:t>
            </a:r>
            <a:r>
              <a:rPr lang="fr-FR" sz="1400" dirty="0">
                <a:solidFill>
                  <a:srgbClr val="00CCFF"/>
                </a:solidFill>
              </a:rPr>
              <a:t>/s/px</a:t>
            </a:r>
            <a:r>
              <a:rPr lang="fr-FR" sz="1400" baseline="-25000" dirty="0">
                <a:solidFill>
                  <a:srgbClr val="00CCFF"/>
                </a:solidFill>
              </a:rPr>
              <a:t>30µm</a:t>
            </a:r>
            <a:endParaRPr lang="fr-FR" sz="1400" dirty="0">
              <a:solidFill>
                <a:srgbClr val="00CCFF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074" y="789903"/>
            <a:ext cx="5816088" cy="4394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47854" y="1350800"/>
                <a:ext cx="2085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solidFill>
                      <a:srgbClr val="00CCFF"/>
                    </a:solidFill>
                  </a:rPr>
                  <a:t>Diffusion </a:t>
                </a:r>
                <a:r>
                  <a:rPr lang="fr-FR" sz="1400" dirty="0" err="1">
                    <a:solidFill>
                      <a:srgbClr val="00CCFF"/>
                    </a:solidFill>
                  </a:rPr>
                  <a:t>VHg</a:t>
                </a:r>
                <a:r>
                  <a:rPr lang="fr-FR" sz="1400" dirty="0">
                    <a:solidFill>
                      <a:srgbClr val="00CC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r>
                  <a:rPr lang="fr-FR" sz="1400" dirty="0">
                    <a:solidFill>
                      <a:srgbClr val="00CC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54" y="1350800"/>
                <a:ext cx="208563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877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75257" y="2371384"/>
                <a:ext cx="1532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solidFill>
                      <a:srgbClr val="00CCFF"/>
                    </a:solidFill>
                  </a:rPr>
                  <a:t>GR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rgbClr val="00CC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CC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CCFF"/>
                            </a:solidFill>
                            <a:latin typeface="Cambria Math" panose="02040503050406030204" pitchFamily="18" charset="0"/>
                          </a:rPr>
                          <m:t>𝑆𝑅𝐻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=10µ</m:t>
                    </m:r>
                    <m:r>
                      <a:rPr lang="fr-FR" sz="1400" b="0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sz="1400" dirty="0">
                    <a:solidFill>
                      <a:srgbClr val="00CCFF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𝑆𝐶𝑅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00CCFF"/>
                          </a:solidFill>
                          <a:latin typeface="Cambria Math" panose="02040503050406030204" pitchFamily="18" charset="0"/>
                        </a:rPr>
                        <m:t>=×3</m:t>
                      </m:r>
                    </m:oMath>
                  </m:oMathPara>
                </a14:m>
                <a:endParaRPr lang="fr-FR" sz="1400" dirty="0">
                  <a:solidFill>
                    <a:srgbClr val="00CCFF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57" y="2371384"/>
                <a:ext cx="1532151" cy="523220"/>
              </a:xfrm>
              <a:prstGeom prst="rect">
                <a:avLst/>
              </a:prstGeom>
              <a:blipFill rotWithShape="0">
                <a:blip r:embed="rId16"/>
                <a:stretch>
                  <a:fillRect l="-1190" t="-2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24534" y="3330028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CCFF"/>
                </a:solidFill>
              </a:rPr>
              <a:t>56</a:t>
            </a:r>
            <a:r>
              <a:rPr lang="fr-FR" sz="1400" baseline="30000" dirty="0">
                <a:solidFill>
                  <a:srgbClr val="00CCFF"/>
                </a:solidFill>
              </a:rPr>
              <a:t>e</a:t>
            </a:r>
            <a:r>
              <a:rPr lang="fr-FR" sz="1400" dirty="0">
                <a:solidFill>
                  <a:srgbClr val="00CCFF"/>
                </a:solidFill>
              </a:rPr>
              <a:t>/s/px</a:t>
            </a:r>
            <a:r>
              <a:rPr lang="fr-FR" sz="1400" baseline="-25000" dirty="0">
                <a:solidFill>
                  <a:srgbClr val="00CCFF"/>
                </a:solidFill>
              </a:rPr>
              <a:t>30µm</a:t>
            </a:r>
            <a:endParaRPr lang="fr-FR" sz="1400" dirty="0">
              <a:solidFill>
                <a:srgbClr val="00CC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559416" y="0"/>
            <a:ext cx="3584584" cy="2590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6629400" y="148948"/>
            <a:ext cx="2147961" cy="553998"/>
            <a:chOff x="6629400" y="148948"/>
            <a:chExt cx="2147961" cy="553998"/>
          </a:xfrm>
        </p:grpSpPr>
        <p:sp>
          <p:nvSpPr>
            <p:cNvPr id="25" name="Triangle isocèle 24"/>
            <p:cNvSpPr/>
            <p:nvPr/>
          </p:nvSpPr>
          <p:spPr bwMode="auto">
            <a:xfrm flipV="1">
              <a:off x="6629400" y="371947"/>
              <a:ext cx="108000" cy="108000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000913" y="148948"/>
              <a:ext cx="17764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LETI-</a:t>
              </a:r>
              <a:r>
                <a:rPr lang="en-US" dirty="0" err="1"/>
                <a:t>SAp</a:t>
              </a:r>
              <a:r>
                <a:rPr lang="en-US" dirty="0"/>
                <a:t> 2012 </a:t>
              </a:r>
            </a:p>
            <a:p>
              <a:r>
                <a:rPr lang="en-US" dirty="0"/>
                <a:t>2.5µm </a:t>
              </a:r>
              <a:r>
                <a:rPr lang="en-US" dirty="0" err="1"/>
                <a:t>p/n</a:t>
              </a:r>
              <a:r>
                <a:rPr lang="en-US" dirty="0"/>
                <a:t> planar MBE/CZT </a:t>
              </a:r>
              <a:endParaRPr lang="en-US" baseline="-25000" dirty="0"/>
            </a:p>
            <a:p>
              <a:r>
                <a:rPr lang="en-US" i="1" dirty="0"/>
                <a:t>NIRLFSA phase 1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629400" y="739887"/>
            <a:ext cx="2218493" cy="553998"/>
            <a:chOff x="6629400" y="1263373"/>
            <a:chExt cx="2218493" cy="553998"/>
          </a:xfrm>
        </p:grpSpPr>
        <p:sp>
          <p:nvSpPr>
            <p:cNvPr id="28" name="Triangle isocèle 27"/>
            <p:cNvSpPr/>
            <p:nvPr/>
          </p:nvSpPr>
          <p:spPr bwMode="auto">
            <a:xfrm flipV="1">
              <a:off x="6629400" y="1486372"/>
              <a:ext cx="108000" cy="108000"/>
            </a:xfrm>
            <a:prstGeom prst="triangle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000913" y="1263373"/>
              <a:ext cx="18469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LETI-</a:t>
              </a:r>
              <a:r>
                <a:rPr lang="en-US" dirty="0" err="1"/>
                <a:t>SAp</a:t>
              </a:r>
              <a:r>
                <a:rPr lang="en-US" dirty="0"/>
                <a:t> 2012 </a:t>
              </a:r>
            </a:p>
            <a:p>
              <a:r>
                <a:rPr lang="en-US" dirty="0"/>
                <a:t>2,03µm </a:t>
              </a:r>
              <a:r>
                <a:rPr lang="en-US" dirty="0" err="1"/>
                <a:t>p/n</a:t>
              </a:r>
              <a:r>
                <a:rPr lang="en-US" dirty="0"/>
                <a:t> planar MBE/CZT </a:t>
              </a:r>
              <a:endParaRPr lang="en-US" baseline="-25000" dirty="0"/>
            </a:p>
            <a:p>
              <a:r>
                <a:rPr lang="en-US" i="1" dirty="0"/>
                <a:t>NIRLFSA phase 1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629400" y="1330826"/>
            <a:ext cx="2181624" cy="553998"/>
            <a:chOff x="6629400" y="2377798"/>
            <a:chExt cx="2181624" cy="553998"/>
          </a:xfrm>
        </p:grpSpPr>
        <p:sp>
          <p:nvSpPr>
            <p:cNvPr id="31" name="Triangle isocèle 30"/>
            <p:cNvSpPr/>
            <p:nvPr/>
          </p:nvSpPr>
          <p:spPr bwMode="auto">
            <a:xfrm>
              <a:off x="6629400" y="2600797"/>
              <a:ext cx="108000" cy="1080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000913" y="2377798"/>
              <a:ext cx="18101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LETI-</a:t>
              </a:r>
              <a:r>
                <a:rPr lang="en-US" dirty="0" err="1"/>
                <a:t>SAp</a:t>
              </a:r>
              <a:r>
                <a:rPr lang="en-US" dirty="0"/>
                <a:t> 2012 </a:t>
              </a:r>
            </a:p>
            <a:p>
              <a:r>
                <a:rPr lang="en-US" dirty="0"/>
                <a:t>1.96µm n/p planar LPE/CZT </a:t>
              </a:r>
              <a:endParaRPr lang="en-US" baseline="-25000" dirty="0"/>
            </a:p>
            <a:p>
              <a:r>
                <a:rPr lang="en-US" i="1" dirty="0"/>
                <a:t>NIRLFSA phase 1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644195" y="2054203"/>
            <a:ext cx="2181624" cy="553998"/>
            <a:chOff x="6587161" y="3464818"/>
            <a:chExt cx="2181624" cy="553998"/>
          </a:xfrm>
        </p:grpSpPr>
        <p:sp>
          <p:nvSpPr>
            <p:cNvPr id="37" name="Triangle isocèle 36"/>
            <p:cNvSpPr/>
            <p:nvPr/>
          </p:nvSpPr>
          <p:spPr bwMode="auto">
            <a:xfrm flipV="1">
              <a:off x="6587161" y="3687817"/>
              <a:ext cx="108000" cy="108000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958674" y="3464818"/>
              <a:ext cx="18101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SAp</a:t>
              </a:r>
              <a:r>
                <a:rPr lang="en-US" dirty="0"/>
                <a:t> 2015 </a:t>
              </a:r>
            </a:p>
            <a:p>
              <a:r>
                <a:rPr lang="en-US" dirty="0"/>
                <a:t>2.08µm </a:t>
              </a:r>
              <a:r>
                <a:rPr lang="en-US" dirty="0" err="1"/>
                <a:t>p/n</a:t>
              </a:r>
              <a:r>
                <a:rPr lang="en-US" dirty="0"/>
                <a:t> planar LPE/CZT </a:t>
              </a:r>
              <a:endParaRPr lang="en-US" baseline="-25000" dirty="0"/>
            </a:p>
            <a:p>
              <a:r>
                <a:rPr lang="en-US" i="1" dirty="0"/>
                <a:t>NIRLFSA phase 3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6666269" y="2678047"/>
            <a:ext cx="2218493" cy="553998"/>
            <a:chOff x="6587161" y="3464818"/>
            <a:chExt cx="2218493" cy="553998"/>
          </a:xfrm>
        </p:grpSpPr>
        <p:sp>
          <p:nvSpPr>
            <p:cNvPr id="40" name="Triangle isocèle 39"/>
            <p:cNvSpPr/>
            <p:nvPr/>
          </p:nvSpPr>
          <p:spPr bwMode="auto">
            <a:xfrm flipV="1">
              <a:off x="6587161" y="3687817"/>
              <a:ext cx="108000" cy="108000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958674" y="3464818"/>
              <a:ext cx="18469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SAp</a:t>
              </a:r>
              <a:r>
                <a:rPr lang="en-US" dirty="0"/>
                <a:t> 2015 </a:t>
              </a:r>
            </a:p>
            <a:p>
              <a:r>
                <a:rPr lang="en-US" dirty="0"/>
                <a:t>2.12µm </a:t>
              </a:r>
              <a:r>
                <a:rPr lang="en-US" dirty="0" err="1"/>
                <a:t>p/n</a:t>
              </a:r>
              <a:r>
                <a:rPr lang="en-US" dirty="0"/>
                <a:t> planar MBE/CZT </a:t>
              </a:r>
              <a:endParaRPr lang="en-US" baseline="-25000" dirty="0"/>
            </a:p>
            <a:p>
              <a:r>
                <a:rPr lang="en-US" i="1" dirty="0"/>
                <a:t>NIRLFSA phase 3</a:t>
              </a: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6644195" y="2054203"/>
            <a:ext cx="2181624" cy="553998"/>
            <a:chOff x="6587161" y="3464818"/>
            <a:chExt cx="2181624" cy="553998"/>
          </a:xfrm>
        </p:grpSpPr>
        <p:sp>
          <p:nvSpPr>
            <p:cNvPr id="43" name="Triangle isocèle 42"/>
            <p:cNvSpPr/>
            <p:nvPr/>
          </p:nvSpPr>
          <p:spPr bwMode="auto">
            <a:xfrm flipV="1">
              <a:off x="6587161" y="3687817"/>
              <a:ext cx="108000" cy="1080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958674" y="3464818"/>
              <a:ext cx="1810111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SAp</a:t>
              </a:r>
              <a:r>
                <a:rPr lang="en-US" dirty="0"/>
                <a:t> 2015 </a:t>
              </a:r>
            </a:p>
            <a:p>
              <a:r>
                <a:rPr lang="en-US" dirty="0"/>
                <a:t>2.08µm </a:t>
              </a:r>
              <a:r>
                <a:rPr lang="en-US" dirty="0" err="1"/>
                <a:t>p/n</a:t>
              </a:r>
              <a:r>
                <a:rPr lang="en-US" dirty="0"/>
                <a:t> planar LPE/CZT </a:t>
              </a:r>
              <a:endParaRPr lang="en-US" baseline="-25000" dirty="0"/>
            </a:p>
            <a:p>
              <a:r>
                <a:rPr lang="en-US" i="1" dirty="0"/>
                <a:t>NIRLFSA phase 3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666269" y="2678047"/>
            <a:ext cx="2218493" cy="553998"/>
            <a:chOff x="6587161" y="3464818"/>
            <a:chExt cx="2218493" cy="553998"/>
          </a:xfrm>
        </p:grpSpPr>
        <p:sp>
          <p:nvSpPr>
            <p:cNvPr id="46" name="Triangle isocèle 45"/>
            <p:cNvSpPr/>
            <p:nvPr/>
          </p:nvSpPr>
          <p:spPr bwMode="auto">
            <a:xfrm flipV="1">
              <a:off x="6587161" y="3687817"/>
              <a:ext cx="108000" cy="108000"/>
            </a:xfrm>
            <a:prstGeom prst="triangle">
              <a:avLst/>
            </a:prstGeom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958674" y="3464818"/>
              <a:ext cx="184698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SAp</a:t>
              </a:r>
              <a:r>
                <a:rPr lang="en-US" dirty="0"/>
                <a:t> 2015 </a:t>
              </a:r>
            </a:p>
            <a:p>
              <a:r>
                <a:rPr lang="en-US" dirty="0"/>
                <a:t>2.12µm </a:t>
              </a:r>
              <a:r>
                <a:rPr lang="en-US" dirty="0" err="1"/>
                <a:t>p/n</a:t>
              </a:r>
              <a:r>
                <a:rPr lang="en-US" dirty="0"/>
                <a:t> planar MBE/CZT </a:t>
              </a:r>
              <a:endParaRPr lang="en-US" baseline="-25000" dirty="0"/>
            </a:p>
            <a:p>
              <a:r>
                <a:rPr lang="en-US" i="1" dirty="0"/>
                <a:t>NIRLFSA phase 3</a:t>
              </a:r>
            </a:p>
          </p:txBody>
        </p:sp>
      </p:grpSp>
      <p:sp>
        <p:nvSpPr>
          <p:cNvPr id="48" name="Accolade ouvrante 47"/>
          <p:cNvSpPr/>
          <p:nvPr/>
        </p:nvSpPr>
        <p:spPr bwMode="auto">
          <a:xfrm>
            <a:off x="6042798" y="190499"/>
            <a:ext cx="319902" cy="168046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Accolade ouvrante 48"/>
          <p:cNvSpPr/>
          <p:nvPr/>
        </p:nvSpPr>
        <p:spPr bwMode="auto">
          <a:xfrm>
            <a:off x="6042798" y="2096615"/>
            <a:ext cx="319902" cy="104343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6497643" y="3407388"/>
            <a:ext cx="2003441" cy="553998"/>
            <a:chOff x="6497643" y="4691901"/>
            <a:chExt cx="2003441" cy="553998"/>
          </a:xfrm>
        </p:grpSpPr>
        <p:sp>
          <p:nvSpPr>
            <p:cNvPr id="51" name="ZoneTexte 50"/>
            <p:cNvSpPr txBox="1"/>
            <p:nvPr/>
          </p:nvSpPr>
          <p:spPr>
            <a:xfrm>
              <a:off x="6958674" y="4691901"/>
              <a:ext cx="15424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LETI 2014 </a:t>
              </a:r>
            </a:p>
            <a:p>
              <a:r>
                <a:rPr lang="en-US" dirty="0"/>
                <a:t>3µm n/p APD LPE/CZT </a:t>
              </a:r>
              <a:endParaRPr lang="en-US" baseline="-25000" dirty="0"/>
            </a:p>
            <a:p>
              <a:r>
                <a:rPr lang="en-US" dirty="0"/>
                <a:t>M=1	</a:t>
              </a:r>
            </a:p>
          </p:txBody>
        </p:sp>
        <p:grpSp>
          <p:nvGrpSpPr>
            <p:cNvPr id="52" name="Groupe 51"/>
            <p:cNvGrpSpPr/>
            <p:nvPr/>
          </p:nvGrpSpPr>
          <p:grpSpPr>
            <a:xfrm>
              <a:off x="6497643" y="4909238"/>
              <a:ext cx="371513" cy="108000"/>
              <a:chOff x="6509404" y="5400675"/>
              <a:chExt cx="371513" cy="108000"/>
            </a:xfrm>
          </p:grpSpPr>
          <p:cxnSp>
            <p:nvCxnSpPr>
              <p:cNvPr id="53" name="Connecteur droit 52"/>
              <p:cNvCxnSpPr/>
              <p:nvPr/>
            </p:nvCxnSpPr>
            <p:spPr bwMode="auto">
              <a:xfrm>
                <a:off x="6509404" y="5454675"/>
                <a:ext cx="37151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Triangle isocèle 53"/>
              <p:cNvSpPr/>
              <p:nvPr/>
            </p:nvSpPr>
            <p:spPr bwMode="auto">
              <a:xfrm>
                <a:off x="6641197" y="5400675"/>
                <a:ext cx="107926" cy="108000"/>
              </a:xfrm>
              <a:prstGeom prst="triangl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5" name="ZoneTexte 54"/>
          <p:cNvSpPr txBox="1"/>
          <p:nvPr/>
        </p:nvSpPr>
        <p:spPr>
          <a:xfrm rot="16200000">
            <a:off x="5076303" y="861617"/>
            <a:ext cx="16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ROIC1 SFD p15 TV/2</a:t>
            </a:r>
          </a:p>
        </p:txBody>
      </p:sp>
      <p:sp>
        <p:nvSpPr>
          <p:cNvPr id="56" name="ZoneTexte 55"/>
          <p:cNvSpPr txBox="1"/>
          <p:nvPr/>
        </p:nvSpPr>
        <p:spPr>
          <a:xfrm rot="16200000">
            <a:off x="5241024" y="2314910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ROIC2 SFD p15</a:t>
            </a:r>
            <a:br>
              <a:rPr lang="en-US" sz="1200" dirty="0"/>
            </a:br>
            <a:r>
              <a:rPr lang="en-US" sz="1200" dirty="0"/>
              <a:t>TV</a:t>
            </a:r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5351054" y="3549493"/>
            <a:ext cx="1083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ROIC2 CTIA </a:t>
            </a:r>
          </a:p>
          <a:p>
            <a:r>
              <a:rPr lang="en-US" sz="1200" dirty="0"/>
              <a:t>p30TV/2</a:t>
            </a:r>
          </a:p>
        </p:txBody>
      </p:sp>
      <p:sp>
        <p:nvSpPr>
          <p:cNvPr id="63" name="Accolade ouvrante 62"/>
          <p:cNvSpPr/>
          <p:nvPr/>
        </p:nvSpPr>
        <p:spPr bwMode="auto">
          <a:xfrm>
            <a:off x="6042798" y="3488984"/>
            <a:ext cx="319902" cy="7742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1027883" y="1666476"/>
                <a:ext cx="1889428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𝑑𝑎𝑟𝑘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𝑑𝑎𝑟𝑘</m:t>
                                  </m:r>
                                </m:e>
                                <m:sub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𝑚𝑒𝑠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fr-FR" sz="1800" b="0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83" y="1666476"/>
                <a:ext cx="1889428" cy="61991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e 64"/>
          <p:cNvGrpSpPr/>
          <p:nvPr/>
        </p:nvGrpSpPr>
        <p:grpSpPr>
          <a:xfrm>
            <a:off x="6512438" y="3953538"/>
            <a:ext cx="1517363" cy="246221"/>
            <a:chOff x="6512438" y="5238051"/>
            <a:chExt cx="1517363" cy="246221"/>
          </a:xfrm>
        </p:grpSpPr>
        <p:grpSp>
          <p:nvGrpSpPr>
            <p:cNvPr id="66" name="Groupe 65"/>
            <p:cNvGrpSpPr/>
            <p:nvPr/>
          </p:nvGrpSpPr>
          <p:grpSpPr>
            <a:xfrm>
              <a:off x="6512438" y="5307161"/>
              <a:ext cx="371513" cy="108000"/>
              <a:chOff x="6509404" y="4724400"/>
              <a:chExt cx="371513" cy="108000"/>
            </a:xfrm>
          </p:grpSpPr>
          <p:cxnSp>
            <p:nvCxnSpPr>
              <p:cNvPr id="68" name="Connecteur droit 67"/>
              <p:cNvCxnSpPr/>
              <p:nvPr/>
            </p:nvCxnSpPr>
            <p:spPr bwMode="auto">
              <a:xfrm>
                <a:off x="6509404" y="4778400"/>
                <a:ext cx="37151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9" name="Rectangle 68"/>
              <p:cNvSpPr/>
              <p:nvPr/>
            </p:nvSpPr>
            <p:spPr bwMode="auto">
              <a:xfrm rot="2700000">
                <a:off x="6641160" y="4724400"/>
                <a:ext cx="108000" cy="108000"/>
              </a:xfrm>
              <a:prstGeom prst="rect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7" name="ZoneTexte 66"/>
            <p:cNvSpPr txBox="1"/>
            <p:nvPr/>
          </p:nvSpPr>
          <p:spPr>
            <a:xfrm>
              <a:off x="6958674" y="5238051"/>
              <a:ext cx="10711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M=7,5 / V=6.3V</a:t>
              </a:r>
            </a:p>
          </p:txBody>
        </p:sp>
      </p:grpSp>
      <p:pic>
        <p:nvPicPr>
          <p:cNvPr id="70" name="Image 69" descr="ccn4_1403_dark_map_before_after_glow_off_bis.pd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9455" r="70962"/>
          <a:stretch/>
        </p:blipFill>
        <p:spPr>
          <a:xfrm>
            <a:off x="5661972" y="4463658"/>
            <a:ext cx="668960" cy="2292657"/>
          </a:xfrm>
          <a:prstGeom prst="rect">
            <a:avLst/>
          </a:prstGeom>
        </p:spPr>
      </p:pic>
      <p:pic>
        <p:nvPicPr>
          <p:cNvPr id="71" name="Image 70" descr="ccn4_1403_dark_map_before_after_glow_off_bis.pdf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t="54584" r="13970" b="4135"/>
          <a:stretch/>
        </p:blipFill>
        <p:spPr>
          <a:xfrm>
            <a:off x="6455930" y="4666279"/>
            <a:ext cx="2391508" cy="1887417"/>
          </a:xfrm>
          <a:prstGeom prst="rect">
            <a:avLst/>
          </a:prstGeom>
        </p:spPr>
      </p:pic>
      <p:pic>
        <p:nvPicPr>
          <p:cNvPr id="72" name="Image 71" descr="ccn4_1403_dark_map_before_after_glow_off_bis.pdf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t="12276" r="13970" b="45929"/>
          <a:stretch/>
        </p:blipFill>
        <p:spPr>
          <a:xfrm>
            <a:off x="6455930" y="4666279"/>
            <a:ext cx="2391508" cy="191086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4229064" y="4341345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FF00"/>
                </a:solidFill>
              </a:rPr>
              <a:t>0.1</a:t>
            </a:r>
            <a:r>
              <a:rPr lang="fr-FR" sz="1400" baseline="30000" dirty="0">
                <a:solidFill>
                  <a:srgbClr val="00FF00"/>
                </a:solidFill>
              </a:rPr>
              <a:t>e</a:t>
            </a:r>
            <a:r>
              <a:rPr lang="fr-FR" sz="1400" dirty="0">
                <a:solidFill>
                  <a:srgbClr val="00FF00"/>
                </a:solidFill>
              </a:rPr>
              <a:t>/s/px</a:t>
            </a:r>
          </a:p>
        </p:txBody>
      </p:sp>
      <p:cxnSp>
        <p:nvCxnSpPr>
          <p:cNvPr id="74" name="Connecteur droit 73"/>
          <p:cNvCxnSpPr/>
          <p:nvPr/>
        </p:nvCxnSpPr>
        <p:spPr bwMode="auto">
          <a:xfrm>
            <a:off x="720555" y="4359049"/>
            <a:ext cx="439112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Connecteur droit avec flèche 74"/>
          <p:cNvCxnSpPr/>
          <p:nvPr/>
        </p:nvCxnSpPr>
        <p:spPr bwMode="auto">
          <a:xfrm flipH="1">
            <a:off x="1506668" y="4546967"/>
            <a:ext cx="0" cy="4506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ZoneTexte 75"/>
          <p:cNvSpPr txBox="1"/>
          <p:nvPr/>
        </p:nvSpPr>
        <p:spPr>
          <a:xfrm>
            <a:off x="864801" y="4887778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3333CC"/>
                </a:solidFill>
              </a:rPr>
              <a:t>0.04</a:t>
            </a:r>
            <a:r>
              <a:rPr lang="fr-FR" sz="1400" baseline="30000" dirty="0">
                <a:solidFill>
                  <a:srgbClr val="3333CC"/>
                </a:solidFill>
              </a:rPr>
              <a:t>e</a:t>
            </a:r>
            <a:r>
              <a:rPr lang="fr-FR" sz="1400" dirty="0">
                <a:solidFill>
                  <a:srgbClr val="3333CC"/>
                </a:solidFill>
              </a:rPr>
              <a:t>/s @ 45K</a:t>
            </a:r>
          </a:p>
        </p:txBody>
      </p:sp>
      <p:cxnSp>
        <p:nvCxnSpPr>
          <p:cNvPr id="77" name="Connecteur droit 76"/>
          <p:cNvCxnSpPr/>
          <p:nvPr/>
        </p:nvCxnSpPr>
        <p:spPr bwMode="auto">
          <a:xfrm>
            <a:off x="716927" y="4034745"/>
            <a:ext cx="439112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Rectangle 77"/>
          <p:cNvSpPr/>
          <p:nvPr/>
        </p:nvSpPr>
        <p:spPr>
          <a:xfrm>
            <a:off x="4334602" y="3690673"/>
            <a:ext cx="729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</a:t>
            </a:r>
            <a:r>
              <a:rPr lang="fr-FR" sz="1400" baseline="30000" dirty="0">
                <a:solidFill>
                  <a:srgbClr val="FF0000"/>
                </a:solidFill>
              </a:rPr>
              <a:t>e</a:t>
            </a:r>
            <a:r>
              <a:rPr lang="fr-FR" sz="1400" dirty="0">
                <a:solidFill>
                  <a:srgbClr val="FF0000"/>
                </a:solidFill>
              </a:rPr>
              <a:t>/s/px</a:t>
            </a:r>
          </a:p>
        </p:txBody>
      </p:sp>
      <p:sp>
        <p:nvSpPr>
          <p:cNvPr id="79" name="ZoneTexte 78"/>
          <p:cNvSpPr txBox="1"/>
          <p:nvPr/>
        </p:nvSpPr>
        <p:spPr>
          <a:xfrm rot="16200000">
            <a:off x="-193675" y="192322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Jdark</a:t>
            </a:r>
            <a:r>
              <a:rPr lang="en-US" dirty="0">
                <a:solidFill>
                  <a:srgbClr val="000000"/>
                </a:solidFill>
              </a:rPr>
              <a:t> (A/cm²)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2467738" y="4840129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Temperature (K)</a:t>
            </a:r>
          </a:p>
        </p:txBody>
      </p:sp>
      <p:grpSp>
        <p:nvGrpSpPr>
          <p:cNvPr id="81" name="Groupe 80"/>
          <p:cNvGrpSpPr/>
          <p:nvPr/>
        </p:nvGrpSpPr>
        <p:grpSpPr>
          <a:xfrm>
            <a:off x="192708" y="4899558"/>
            <a:ext cx="4990807" cy="1901212"/>
            <a:chOff x="21165" y="4550896"/>
            <a:chExt cx="4990807" cy="1901212"/>
          </a:xfrm>
        </p:grpSpPr>
        <p:pic>
          <p:nvPicPr>
            <p:cNvPr id="82" name="Image 81"/>
            <p:cNvPicPr>
              <a:picLocks noChangeAspect="1"/>
            </p:cNvPicPr>
            <p:nvPr/>
          </p:nvPicPr>
          <p:blipFill rotWithShape="1">
            <a:blip r:embed="rId20"/>
            <a:srcRect l="3380" t="5925" b="50528"/>
            <a:stretch/>
          </p:blipFill>
          <p:spPr>
            <a:xfrm>
              <a:off x="21165" y="4550896"/>
              <a:ext cx="4990807" cy="1901212"/>
            </a:xfrm>
            <a:prstGeom prst="rect">
              <a:avLst/>
            </a:prstGeom>
          </p:spPr>
        </p:pic>
        <p:cxnSp>
          <p:nvCxnSpPr>
            <p:cNvPr id="83" name="Connecteur droit 82"/>
            <p:cNvCxnSpPr/>
            <p:nvPr/>
          </p:nvCxnSpPr>
          <p:spPr bwMode="auto">
            <a:xfrm flipH="1" flipV="1">
              <a:off x="4312393" y="5138129"/>
              <a:ext cx="5514" cy="9457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23EFE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Ellipse 83"/>
            <p:cNvSpPr/>
            <p:nvPr/>
          </p:nvSpPr>
          <p:spPr bwMode="auto">
            <a:xfrm>
              <a:off x="4238524" y="5027285"/>
              <a:ext cx="144000" cy="144000"/>
            </a:xfrm>
            <a:prstGeom prst="ellipse">
              <a:avLst/>
            </a:prstGeom>
            <a:noFill/>
            <a:ln w="25400" cap="flat" cmpd="sng" algn="ctr">
              <a:solidFill>
                <a:srgbClr val="023EF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53351" y="4807284"/>
              <a:ext cx="2054648" cy="3724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indent="0">
                <a:buNone/>
              </a:pPr>
              <a:r>
                <a:rPr lang="fr-FR" sz="1600" dirty="0" err="1">
                  <a:latin typeface="Symbol" panose="05050102010706020507" pitchFamily="18" charset="2"/>
                </a:rPr>
                <a:t>l</a:t>
              </a:r>
              <a:r>
                <a:rPr lang="fr-FR" sz="1600" baseline="-25000" dirty="0" err="1"/>
                <a:t>c</a:t>
              </a:r>
              <a:r>
                <a:rPr lang="fr-FR" sz="1600" dirty="0"/>
                <a:t>=3µm @ 80K</a:t>
              </a: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4863883" y="188157"/>
            <a:ext cx="4151085" cy="3497941"/>
            <a:chOff x="4863883" y="188157"/>
            <a:chExt cx="4151085" cy="3497941"/>
          </a:xfrm>
        </p:grpSpPr>
        <p:grpSp>
          <p:nvGrpSpPr>
            <p:cNvPr id="90" name="Groupe 89"/>
            <p:cNvGrpSpPr/>
            <p:nvPr/>
          </p:nvGrpSpPr>
          <p:grpSpPr>
            <a:xfrm>
              <a:off x="4863883" y="188157"/>
              <a:ext cx="4151085" cy="3497941"/>
              <a:chOff x="1407886" y="1045029"/>
              <a:chExt cx="4151085" cy="3497941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1407886" y="1045029"/>
                <a:ext cx="4151085" cy="349794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93" name="Image 92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79" t="7258" r="8905" b="54223"/>
              <a:stretch/>
            </p:blipFill>
            <p:spPr>
              <a:xfrm>
                <a:off x="1596571" y="1741714"/>
                <a:ext cx="3860800" cy="2641600"/>
              </a:xfrm>
              <a:prstGeom prst="rect">
                <a:avLst/>
              </a:prstGeom>
            </p:spPr>
          </p:pic>
          <p:sp>
            <p:nvSpPr>
              <p:cNvPr id="94" name="ZoneTexte 93"/>
              <p:cNvSpPr txBox="1"/>
              <p:nvPr/>
            </p:nvSpPr>
            <p:spPr>
              <a:xfrm>
                <a:off x="2356355" y="1102381"/>
                <a:ext cx="22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 err="1"/>
                  <a:t>Ongoing</a:t>
                </a:r>
                <a:r>
                  <a:rPr lang="fr-FR" sz="1400" dirty="0"/>
                  <a:t> </a:t>
                </a:r>
                <a:r>
                  <a:rPr lang="fr-FR" sz="1400" dirty="0" err="1"/>
                  <a:t>caracterisation</a:t>
                </a:r>
                <a:r>
                  <a:rPr lang="fr-FR" sz="1400" dirty="0"/>
                  <a:t>…</a:t>
                </a:r>
              </a:p>
              <a:p>
                <a:pPr algn="ctr"/>
                <a:r>
                  <a:rPr lang="fr-FR" sz="1400" dirty="0"/>
                  <a:t> APD FPA / SFD ROIC</a:t>
                </a:r>
              </a:p>
            </p:txBody>
          </p:sp>
        </p:grpSp>
        <p:sp>
          <p:nvSpPr>
            <p:cNvPr id="91" name="ZoneTexte 90"/>
            <p:cNvSpPr txBox="1"/>
            <p:nvPr/>
          </p:nvSpPr>
          <p:spPr>
            <a:xfrm>
              <a:off x="5378059" y="944398"/>
              <a:ext cx="15488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>
                  <a:latin typeface="Symbol" panose="05050102010706020507" pitchFamily="18" charset="2"/>
                </a:rPr>
                <a:t>l</a:t>
              </a:r>
              <a:r>
                <a:rPr lang="fr-FR" sz="1400" baseline="-25000" dirty="0" err="1"/>
                <a:t>c</a:t>
              </a:r>
              <a:r>
                <a:rPr lang="fr-FR" sz="1400" dirty="0"/>
                <a:t>=2.5µm @ 78K</a:t>
              </a:r>
            </a:p>
            <a:p>
              <a:r>
                <a:rPr lang="fr-FR" sz="1400" dirty="0"/>
                <a:t>V</a:t>
              </a:r>
              <a:r>
                <a:rPr lang="fr-FR" sz="1400" baseline="-25000" dirty="0"/>
                <a:t>RST</a:t>
              </a:r>
              <a:r>
                <a:rPr lang="fr-FR" sz="1400" dirty="0"/>
                <a:t>=800mV</a:t>
              </a:r>
            </a:p>
            <a:p>
              <a:r>
                <a:rPr lang="fr-FR" sz="1400" dirty="0"/>
                <a:t>Tint=5s</a:t>
              </a:r>
            </a:p>
          </p:txBody>
        </p:sp>
      </p:grpSp>
      <p:sp>
        <p:nvSpPr>
          <p:cNvPr id="95" name="Titre 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000" dirty="0"/>
              <a:t>NIR high performance issue 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9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427"/>
    </mc:Choice>
    <mc:Fallback xmlns="">
      <p:transition spd="slow" advTm="231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7" grpId="0"/>
      <p:bldP spid="18" grpId="0"/>
      <p:bldP spid="19" grpId="0"/>
      <p:bldP spid="20" grpId="0"/>
      <p:bldP spid="49" grpId="0" animBg="1"/>
      <p:bldP spid="56" grpId="0"/>
      <p:bldP spid="57" grpId="0"/>
      <p:bldP spid="63" grpId="0" animBg="1"/>
      <p:bldP spid="64" grpId="0"/>
      <p:bldP spid="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General introduction about IR </a:t>
            </a:r>
            <a:r>
              <a:rPr lang="fr-FR" dirty="0" err="1"/>
              <a:t>detection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FOM for IR </a:t>
            </a:r>
            <a:r>
              <a:rPr lang="fr-FR" dirty="0" err="1"/>
              <a:t>detection</a:t>
            </a:r>
            <a:r>
              <a:rPr lang="fr-FR" dirty="0"/>
              <a:t>/</a:t>
            </a:r>
            <a:r>
              <a:rPr lang="fr-FR" dirty="0" err="1"/>
              <a:t>imaging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Tailoring</a:t>
            </a:r>
            <a:r>
              <a:rPr lang="fr-FR" dirty="0"/>
              <a:t> the </a:t>
            </a:r>
            <a:r>
              <a:rPr lang="fr-FR" dirty="0" err="1"/>
              <a:t>photocurrent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Understanding</a:t>
            </a:r>
            <a:r>
              <a:rPr lang="fr-FR" dirty="0"/>
              <a:t> the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currents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Impact </a:t>
            </a:r>
            <a:r>
              <a:rPr lang="fr-FR" dirty="0" err="1"/>
              <a:t>ionization</a:t>
            </a:r>
            <a:r>
              <a:rPr lang="fr-FR" dirty="0"/>
              <a:t> for </a:t>
            </a:r>
            <a:r>
              <a:rPr lang="fr-FR" dirty="0" err="1"/>
              <a:t>APDs</a:t>
            </a:r>
            <a:endParaRPr lang="fr-FR" dirty="0"/>
          </a:p>
          <a:p>
            <a:endParaRPr lang="fr-FR" dirty="0"/>
          </a:p>
          <a:p>
            <a:r>
              <a:rPr lang="fr-FR" dirty="0"/>
              <a:t>Focus1: Ultra high performances for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fluxes</a:t>
            </a:r>
          </a:p>
          <a:p>
            <a:endParaRPr lang="fr-FR" dirty="0"/>
          </a:p>
          <a:p>
            <a:r>
              <a:rPr lang="fr-FR" dirty="0"/>
              <a:t>Focus2: High operating </a:t>
            </a:r>
            <a:r>
              <a:rPr lang="fr-FR" dirty="0" err="1"/>
              <a:t>temperature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Conclusion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64655" y="4664363"/>
            <a:ext cx="544945" cy="4618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07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HOT issue</a:t>
            </a:r>
            <a:endParaRPr lang="fr-FR" baseline="30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HOT = High Operating </a:t>
            </a:r>
            <a:r>
              <a:rPr lang="fr-FR" dirty="0" err="1"/>
              <a:t>Temperature</a:t>
            </a:r>
            <a:endParaRPr lang="fr-FR" dirty="0"/>
          </a:p>
          <a:p>
            <a:r>
              <a:rPr lang="fr-FR" dirty="0"/>
              <a:t>SWAP: Size </a:t>
            </a:r>
            <a:r>
              <a:rPr lang="fr-FR" dirty="0" err="1"/>
              <a:t>Weight</a:t>
            </a:r>
            <a:r>
              <a:rPr lang="fr-FR" dirty="0"/>
              <a:t> And Power (Price)</a:t>
            </a:r>
          </a:p>
          <a:p>
            <a:endParaRPr lang="fr-FR" dirty="0"/>
          </a:p>
          <a:p>
            <a:r>
              <a:rPr lang="fr-FR" dirty="0"/>
              <a:t>Cryo Machines</a:t>
            </a:r>
          </a:p>
          <a:p>
            <a:pPr lvl="1"/>
            <a:r>
              <a:rPr lang="fr-FR" dirty="0" err="1"/>
              <a:t>Cooler</a:t>
            </a:r>
            <a:r>
              <a:rPr lang="fr-FR" dirty="0"/>
              <a:t> </a:t>
            </a:r>
            <a:r>
              <a:rPr lang="fr-FR" dirty="0" err="1"/>
              <a:t>engine</a:t>
            </a:r>
            <a:r>
              <a:rPr lang="fr-FR" dirty="0"/>
              <a:t> </a:t>
            </a:r>
            <a:r>
              <a:rPr lang="fr-FR" dirty="0" err="1"/>
              <a:t>lifetime</a:t>
            </a:r>
            <a:endParaRPr lang="fr-FR" dirty="0"/>
          </a:p>
          <a:p>
            <a:pPr lvl="1"/>
            <a:r>
              <a:rPr lang="fr-FR" dirty="0" err="1"/>
              <a:t>Consumption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Expected</a:t>
            </a:r>
            <a:r>
              <a:rPr lang="fr-FR" dirty="0"/>
              <a:t> as a (</a:t>
            </a:r>
            <a:r>
              <a:rPr lang="fr-FR" dirty="0" err="1"/>
              <a:t>very</a:t>
            </a:r>
            <a:r>
              <a:rPr lang="fr-FR" dirty="0"/>
              <a:t>?) large </a:t>
            </a:r>
            <a:r>
              <a:rPr lang="fr-FR" dirty="0" err="1"/>
              <a:t>market</a:t>
            </a:r>
            <a:r>
              <a:rPr lang="fr-FR" dirty="0"/>
              <a:t> for IR detectors…</a:t>
            </a:r>
          </a:p>
          <a:p>
            <a:endParaRPr lang="fr-FR" dirty="0"/>
          </a:p>
          <a:p>
            <a:r>
              <a:rPr lang="fr-FR" dirty="0"/>
              <a:t>Important commercial issue</a:t>
            </a:r>
          </a:p>
          <a:p>
            <a:r>
              <a:rPr lang="fr-FR" dirty="0"/>
              <a:t>Large </a:t>
            </a:r>
            <a:r>
              <a:rPr lang="fr-FR" dirty="0" err="1"/>
              <a:t>technical</a:t>
            </a:r>
            <a:r>
              <a:rPr lang="fr-FR" dirty="0"/>
              <a:t> issues:</a:t>
            </a:r>
          </a:p>
          <a:p>
            <a:pPr lvl="1"/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reduction</a:t>
            </a:r>
            <a:endParaRPr lang="fr-FR" dirty="0"/>
          </a:p>
          <a:p>
            <a:pPr lvl="1"/>
            <a:r>
              <a:rPr lang="fr-FR" dirty="0" err="1"/>
              <a:t>Defectuosity</a:t>
            </a:r>
            <a:r>
              <a:rPr lang="fr-FR" dirty="0"/>
              <a:t> management</a:t>
            </a:r>
          </a:p>
          <a:p>
            <a:pPr lvl="1"/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pixel </a:t>
            </a:r>
            <a:r>
              <a:rPr lang="fr-FR" dirty="0" err="1"/>
              <a:t>pitches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…</a:t>
            </a:r>
          </a:p>
        </p:txBody>
      </p:sp>
      <p:pic>
        <p:nvPicPr>
          <p:cNvPr id="18434" name="Picture 2" descr="http://www.monwindowsphone.com/images/news/images/201203/autonomie-batte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92" y="3448050"/>
            <a:ext cx="20193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encrypted-tbn3.gstatic.com/images?q=tbn:ANd9GcQTWJUfRed2qlRCiYalMfK8MBHJOzdgi2hvcJ9oLbMg5mkCsL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23962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"/>
    </mc:Choice>
    <mc:Fallback xmlns="">
      <p:transition spd="slow" advTm="18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16" y="772414"/>
            <a:ext cx="7754784" cy="584657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16" y="772414"/>
            <a:ext cx="7754784" cy="58465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16" y="772414"/>
            <a:ext cx="7754784" cy="58465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416" y="772414"/>
            <a:ext cx="7754784" cy="58465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16" y="772414"/>
            <a:ext cx="7754784" cy="58465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416" y="772414"/>
            <a:ext cx="7754784" cy="58465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416" y="772414"/>
            <a:ext cx="7754784" cy="58465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416" y="772414"/>
            <a:ext cx="7754784" cy="58465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416" y="772414"/>
            <a:ext cx="7754784" cy="5846571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2411756" y="872230"/>
            <a:ext cx="5289096" cy="628910"/>
            <a:chOff x="2412682" y="872230"/>
            <a:chExt cx="5289096" cy="628910"/>
          </a:xfrm>
        </p:grpSpPr>
        <p:sp>
          <p:nvSpPr>
            <p:cNvPr id="34" name="ZoneTexte 33"/>
            <p:cNvSpPr txBox="1"/>
            <p:nvPr/>
          </p:nvSpPr>
          <p:spPr>
            <a:xfrm>
              <a:off x="3392462" y="113617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167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412682" y="113617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250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344249" y="113617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125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298861" y="113617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100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346180" y="113617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83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318340" y="113617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71</a:t>
              </a:r>
            </a:p>
          </p:txBody>
        </p:sp>
        <p:cxnSp>
          <p:nvCxnSpPr>
            <p:cNvPr id="40" name="Connecteur droit 39"/>
            <p:cNvCxnSpPr/>
            <p:nvPr/>
          </p:nvCxnSpPr>
          <p:spPr bwMode="auto">
            <a:xfrm flipV="1">
              <a:off x="2654094" y="1398227"/>
              <a:ext cx="0" cy="1029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Connecteur droit 40"/>
            <p:cNvCxnSpPr/>
            <p:nvPr/>
          </p:nvCxnSpPr>
          <p:spPr bwMode="auto">
            <a:xfrm flipV="1">
              <a:off x="3629454" y="1398227"/>
              <a:ext cx="0" cy="1029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Connecteur droit 41"/>
            <p:cNvCxnSpPr/>
            <p:nvPr/>
          </p:nvCxnSpPr>
          <p:spPr bwMode="auto">
            <a:xfrm flipV="1">
              <a:off x="4597194" y="1398227"/>
              <a:ext cx="0" cy="1029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Connecteur droit 42"/>
            <p:cNvCxnSpPr/>
            <p:nvPr/>
          </p:nvCxnSpPr>
          <p:spPr bwMode="auto">
            <a:xfrm flipV="1">
              <a:off x="5564934" y="1398227"/>
              <a:ext cx="0" cy="1029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cteur droit 43"/>
            <p:cNvCxnSpPr/>
            <p:nvPr/>
          </p:nvCxnSpPr>
          <p:spPr bwMode="auto">
            <a:xfrm flipV="1">
              <a:off x="6540294" y="1398227"/>
              <a:ext cx="0" cy="1029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Connecteur droit 44"/>
            <p:cNvCxnSpPr/>
            <p:nvPr/>
          </p:nvCxnSpPr>
          <p:spPr bwMode="auto">
            <a:xfrm flipV="1">
              <a:off x="7508034" y="1398227"/>
              <a:ext cx="0" cy="1029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ZoneTexte 45"/>
            <p:cNvSpPr txBox="1"/>
            <p:nvPr/>
          </p:nvSpPr>
          <p:spPr>
            <a:xfrm>
              <a:off x="4296190" y="872230"/>
              <a:ext cx="578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T (K)</a:t>
              </a: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4367707" y="6174048"/>
            <a:ext cx="1133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1000/T (K</a:t>
            </a:r>
            <a:r>
              <a:rPr lang="fr-FR" sz="1400" baseline="30000" dirty="0"/>
              <a:t>-1</a:t>
            </a:r>
            <a:r>
              <a:rPr lang="fr-FR" sz="1400" dirty="0"/>
              <a:t>)</a:t>
            </a:r>
          </a:p>
        </p:txBody>
      </p:sp>
      <p:sp>
        <p:nvSpPr>
          <p:cNvPr id="48" name="ZoneTexte 47"/>
          <p:cNvSpPr txBox="1"/>
          <p:nvPr/>
        </p:nvSpPr>
        <p:spPr>
          <a:xfrm rot="16200000">
            <a:off x="551747" y="3254908"/>
            <a:ext cx="1040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J</a:t>
            </a:r>
            <a:r>
              <a:rPr lang="fr-FR" sz="1400" baseline="-25000" dirty="0" err="1"/>
              <a:t>dark</a:t>
            </a:r>
            <a:r>
              <a:rPr lang="fr-FR" sz="1400" dirty="0"/>
              <a:t> (A/cm²)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5688042" y="1594803"/>
            <a:ext cx="163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FF00FF"/>
                </a:solidFill>
              </a:rPr>
              <a:t>InSb SCD [Shtrichman12]</a:t>
            </a:r>
          </a:p>
        </p:txBody>
      </p:sp>
      <p:sp>
        <p:nvSpPr>
          <p:cNvPr id="50" name="AutoShape 16"/>
          <p:cNvSpPr>
            <a:spLocks noChangeAspect="1" noChangeArrowheads="1"/>
          </p:cNvSpPr>
          <p:nvPr/>
        </p:nvSpPr>
        <p:spPr bwMode="auto">
          <a:xfrm>
            <a:off x="5541992" y="1678940"/>
            <a:ext cx="90488" cy="90488"/>
          </a:xfrm>
          <a:prstGeom prst="octagon">
            <a:avLst>
              <a:gd name="adj" fmla="val 50000"/>
            </a:avLst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6728692" y="4280319"/>
            <a:ext cx="8451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>
                <a:solidFill>
                  <a:srgbClr val="FF00FF"/>
                </a:solidFill>
                <a:latin typeface="Symbol" panose="05050102010706020507" pitchFamily="18" charset="2"/>
              </a:rPr>
              <a:t>t</a:t>
            </a:r>
            <a:r>
              <a:rPr lang="fr-FR" altLang="fr-FR" baseline="-25000" dirty="0" err="1">
                <a:solidFill>
                  <a:srgbClr val="FF00FF"/>
                </a:solidFill>
              </a:rPr>
              <a:t>SCR</a:t>
            </a:r>
            <a:r>
              <a:rPr lang="fr-FR" altLang="fr-FR" dirty="0">
                <a:solidFill>
                  <a:srgbClr val="FF00FF"/>
                </a:solidFill>
              </a:rPr>
              <a:t>=150ns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3167000" y="1579412"/>
            <a:ext cx="8451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>
                <a:solidFill>
                  <a:srgbClr val="FF00FF"/>
                </a:solidFill>
                <a:latin typeface="Symbol" panose="05050102010706020507" pitchFamily="18" charset="2"/>
              </a:rPr>
              <a:t>t</a:t>
            </a:r>
            <a:r>
              <a:rPr lang="fr-FR" altLang="fr-FR" baseline="-25000" dirty="0" err="1">
                <a:solidFill>
                  <a:srgbClr val="FF00FF"/>
                </a:solidFill>
              </a:rPr>
              <a:t>SRH</a:t>
            </a:r>
            <a:r>
              <a:rPr lang="fr-FR" altLang="fr-FR" dirty="0">
                <a:solidFill>
                  <a:srgbClr val="FF00FF"/>
                </a:solidFill>
              </a:rPr>
              <a:t>=300ns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5053787" y="5452805"/>
            <a:ext cx="10871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FF0000"/>
                </a:solidFill>
              </a:rPr>
              <a:t>Rule07 </a:t>
            </a:r>
            <a:r>
              <a:rPr lang="fr-FR" altLang="fr-FR" dirty="0">
                <a:solidFill>
                  <a:srgbClr val="FF0000"/>
                </a:solidFill>
                <a:sym typeface="Wingdings" panose="05000000000000000000" pitchFamily="2" charset="2"/>
              </a:rPr>
              <a:t> MCT</a:t>
            </a:r>
            <a:endParaRPr lang="fr-FR" altLang="fr-FR" dirty="0">
              <a:solidFill>
                <a:srgbClr val="FF0000"/>
              </a:solidFill>
            </a:endParaRPr>
          </a:p>
          <a:p>
            <a:r>
              <a:rPr lang="fr-FR" altLang="fr-FR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fr-FR" altLang="fr-FR" baseline="-25000" dirty="0" err="1">
                <a:solidFill>
                  <a:srgbClr val="FF0000"/>
                </a:solidFill>
              </a:rPr>
              <a:t>c</a:t>
            </a:r>
            <a:r>
              <a:rPr lang="fr-FR" altLang="fr-FR" dirty="0">
                <a:solidFill>
                  <a:srgbClr val="FF0000"/>
                </a:solidFill>
              </a:rPr>
              <a:t>=5.3µm@80K</a:t>
            </a:r>
          </a:p>
        </p:txBody>
      </p:sp>
      <p:grpSp>
        <p:nvGrpSpPr>
          <p:cNvPr id="66" name="Groupe 65"/>
          <p:cNvGrpSpPr/>
          <p:nvPr/>
        </p:nvGrpSpPr>
        <p:grpSpPr>
          <a:xfrm>
            <a:off x="5541992" y="2004378"/>
            <a:ext cx="2001838" cy="244475"/>
            <a:chOff x="5541992" y="2004378"/>
            <a:chExt cx="2001838" cy="244475"/>
          </a:xfrm>
        </p:grpSpPr>
        <p:sp>
          <p:nvSpPr>
            <p:cNvPr id="51" name="AutoShape 19"/>
            <p:cNvSpPr>
              <a:spLocks noChangeAspect="1" noChangeArrowheads="1"/>
            </p:cNvSpPr>
            <p:nvPr/>
          </p:nvSpPr>
          <p:spPr bwMode="auto">
            <a:xfrm>
              <a:off x="5541992" y="2086928"/>
              <a:ext cx="90488" cy="90487"/>
            </a:xfrm>
            <a:prstGeom prst="octag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5688042" y="2004378"/>
              <a:ext cx="185578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olidFill>
                    <a:srgbClr val="FF00FF"/>
                  </a:solidFill>
                </a:rPr>
                <a:t>Epi-</a:t>
              </a:r>
              <a:r>
                <a:rPr lang="fr-FR" altLang="fr-FR" dirty="0" err="1">
                  <a:solidFill>
                    <a:srgbClr val="FF00FF"/>
                  </a:solidFill>
                </a:rPr>
                <a:t>InSb</a:t>
              </a:r>
              <a:r>
                <a:rPr lang="fr-FR" altLang="fr-FR" dirty="0">
                  <a:solidFill>
                    <a:srgbClr val="FF00FF"/>
                  </a:solidFill>
                </a:rPr>
                <a:t> SCD [Shtrichman12]</a:t>
              </a:r>
            </a:p>
          </p:txBody>
        </p:sp>
      </p:grp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3258939" y="5452805"/>
            <a:ext cx="11576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fr-FR" dirty="0">
                <a:solidFill>
                  <a:schemeClr val="accent2"/>
                </a:solidFill>
              </a:rPr>
              <a:t>Rule07</a:t>
            </a:r>
          </a:p>
          <a:p>
            <a:r>
              <a:rPr lang="fr-FR" altLang="fr-FR" dirty="0" err="1">
                <a:solidFill>
                  <a:schemeClr val="accent2"/>
                </a:solidFill>
                <a:latin typeface="Symbol" panose="05050102010706020507" pitchFamily="18" charset="2"/>
              </a:rPr>
              <a:t>l</a:t>
            </a:r>
            <a:r>
              <a:rPr lang="fr-FR" altLang="fr-FR" baseline="-25000" dirty="0" err="1">
                <a:solidFill>
                  <a:schemeClr val="accent2"/>
                </a:solidFill>
              </a:rPr>
              <a:t>c</a:t>
            </a:r>
            <a:r>
              <a:rPr lang="fr-FR" altLang="fr-FR" dirty="0">
                <a:solidFill>
                  <a:schemeClr val="accent2"/>
                </a:solidFill>
              </a:rPr>
              <a:t>=4.1µm@150K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199076" y="3069718"/>
            <a:ext cx="13740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F#/2 300K </a:t>
            </a:r>
            <a:r>
              <a:rPr lang="fr-FR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fr-FR" baseline="-25000" dirty="0" err="1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FF0000"/>
                </a:solidFill>
              </a:rPr>
              <a:t>=5.3µm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199076" y="3531806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F#/2 300K </a:t>
            </a:r>
            <a:r>
              <a:rPr lang="fr-FR" dirty="0" err="1">
                <a:solidFill>
                  <a:schemeClr val="accent2"/>
                </a:solidFill>
                <a:latin typeface="Symbol" panose="05050102010706020507" pitchFamily="18" charset="2"/>
              </a:rPr>
              <a:t>l</a:t>
            </a:r>
            <a:r>
              <a:rPr lang="fr-FR" baseline="-25000" dirty="0" err="1">
                <a:solidFill>
                  <a:schemeClr val="accent2"/>
                </a:solidFill>
              </a:rPr>
              <a:t>c</a:t>
            </a:r>
            <a:r>
              <a:rPr lang="fr-FR" dirty="0">
                <a:solidFill>
                  <a:schemeClr val="accent2"/>
                </a:solidFill>
              </a:rPr>
              <a:t>=4.1µm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723408" y="129005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150K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3161231" y="129005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180K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6606532" y="1290058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80K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5553563" y="2377549"/>
            <a:ext cx="1690606" cy="400110"/>
            <a:chOff x="5553563" y="2377549"/>
            <a:chExt cx="1690606" cy="400110"/>
          </a:xfrm>
        </p:grpSpPr>
        <p:sp>
          <p:nvSpPr>
            <p:cNvPr id="62" name="Text Box 25"/>
            <p:cNvSpPr txBox="1">
              <a:spLocks noChangeArrowheads="1"/>
            </p:cNvSpPr>
            <p:nvPr/>
          </p:nvSpPr>
          <p:spPr bwMode="auto">
            <a:xfrm>
              <a:off x="5679317" y="2377549"/>
              <a:ext cx="15648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fr-FR" altLang="fr-FR" dirty="0" err="1">
                  <a:solidFill>
                    <a:schemeClr val="accent2"/>
                  </a:solidFill>
                </a:rPr>
                <a:t>nBn</a:t>
              </a:r>
              <a:r>
                <a:rPr lang="fr-FR" altLang="fr-FR" dirty="0">
                  <a:solidFill>
                    <a:schemeClr val="accent2"/>
                  </a:solidFill>
                </a:rPr>
                <a:t>, 0.6V, </a:t>
              </a:r>
              <a:r>
                <a:rPr lang="fr-FR" altLang="fr-FR" dirty="0" err="1">
                  <a:solidFill>
                    <a:schemeClr val="accent2"/>
                  </a:solidFill>
                </a:rPr>
                <a:t>InAsSb</a:t>
              </a:r>
              <a:r>
                <a:rPr lang="fr-FR" altLang="fr-FR" dirty="0">
                  <a:solidFill>
                    <a:schemeClr val="accent2"/>
                  </a:solidFill>
                </a:rPr>
                <a:t> SCD </a:t>
              </a:r>
            </a:p>
            <a:p>
              <a:pPr algn="r"/>
              <a:r>
                <a:rPr lang="fr-FR" altLang="fr-FR" dirty="0">
                  <a:solidFill>
                    <a:schemeClr val="accent2"/>
                  </a:solidFill>
                </a:rPr>
                <a:t>[Klipstein11]</a:t>
              </a:r>
            </a:p>
          </p:txBody>
        </p:sp>
        <p:sp>
          <p:nvSpPr>
            <p:cNvPr id="63" name="AutoShape 26"/>
            <p:cNvSpPr>
              <a:spLocks noChangeAspect="1" noChangeArrowheads="1"/>
            </p:cNvSpPr>
            <p:nvPr/>
          </p:nvSpPr>
          <p:spPr bwMode="auto">
            <a:xfrm>
              <a:off x="5553563" y="2474823"/>
              <a:ext cx="90488" cy="90487"/>
            </a:xfrm>
            <a:prstGeom prst="octag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5553563" y="2764212"/>
            <a:ext cx="871079" cy="244475"/>
            <a:chOff x="5553563" y="2764212"/>
            <a:chExt cx="871079" cy="244475"/>
          </a:xfrm>
        </p:grpSpPr>
        <p:sp>
          <p:nvSpPr>
            <p:cNvPr id="64" name="Text Box 27"/>
            <p:cNvSpPr txBox="1">
              <a:spLocks noChangeArrowheads="1"/>
            </p:cNvSpPr>
            <p:nvPr/>
          </p:nvSpPr>
          <p:spPr bwMode="auto">
            <a:xfrm>
              <a:off x="5688042" y="2764212"/>
              <a:ext cx="736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fr-FR" altLang="fr-FR" dirty="0" err="1">
                  <a:solidFill>
                    <a:srgbClr val="009999"/>
                  </a:solidFill>
                </a:rPr>
                <a:t>nBn</a:t>
              </a:r>
              <a:r>
                <a:rPr lang="fr-FR" altLang="fr-FR" dirty="0">
                  <a:solidFill>
                    <a:srgbClr val="009999"/>
                  </a:solidFill>
                </a:rPr>
                <a:t>, 1.2V</a:t>
              </a:r>
            </a:p>
          </p:txBody>
        </p:sp>
        <p:sp>
          <p:nvSpPr>
            <p:cNvPr id="65" name="AutoShape 28"/>
            <p:cNvSpPr>
              <a:spLocks noChangeAspect="1" noChangeArrowheads="1"/>
            </p:cNvSpPr>
            <p:nvPr/>
          </p:nvSpPr>
          <p:spPr bwMode="auto">
            <a:xfrm>
              <a:off x="5553563" y="2857410"/>
              <a:ext cx="90488" cy="90488"/>
            </a:xfrm>
            <a:prstGeom prst="octagon">
              <a:avLst>
                <a:gd name="adj" fmla="val 50000"/>
              </a:avLst>
            </a:prstGeom>
            <a:solidFill>
              <a:srgbClr val="009999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9" name="Titr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HOT </a:t>
            </a:r>
            <a:r>
              <a:rPr lang="fr-FR" altLang="fr-FR" dirty="0" err="1"/>
              <a:t>dark</a:t>
            </a:r>
            <a:r>
              <a:rPr lang="fr-FR" altLang="fr-FR" dirty="0"/>
              <a:t> </a:t>
            </a:r>
            <a:r>
              <a:rPr lang="fr-FR" altLang="fr-FR" dirty="0" err="1"/>
              <a:t>current</a:t>
            </a:r>
            <a:r>
              <a:rPr lang="fr-FR" altLang="fr-FR" dirty="0"/>
              <a:t> issue</a:t>
            </a:r>
            <a:endParaRPr lang="fr-FR" dirty="0"/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7573170" y="782489"/>
            <a:ext cx="16562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800" dirty="0" err="1"/>
              <a:t>Shtrichman</a:t>
            </a:r>
            <a:r>
              <a:rPr lang="fr-FR" altLang="fr-FR" sz="800" dirty="0"/>
              <a:t> 2012, SPIE83532Y</a:t>
            </a: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7573417" y="1004916"/>
            <a:ext cx="14895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800" dirty="0" err="1"/>
              <a:t>Klipstein</a:t>
            </a:r>
            <a:r>
              <a:rPr lang="fr-FR" altLang="fr-FR" sz="800" dirty="0"/>
              <a:t> 2011, SPIE80122R</a:t>
            </a:r>
          </a:p>
        </p:txBody>
      </p:sp>
      <p:grpSp>
        <p:nvGrpSpPr>
          <p:cNvPr id="93" name="Groupe 92"/>
          <p:cNvGrpSpPr/>
          <p:nvPr/>
        </p:nvGrpSpPr>
        <p:grpSpPr>
          <a:xfrm>
            <a:off x="0" y="765431"/>
            <a:ext cx="1844193" cy="1827017"/>
            <a:chOff x="2870177" y="2226183"/>
            <a:chExt cx="1844193" cy="1827017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870177" y="2226183"/>
              <a:ext cx="1844193" cy="18270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5" name="Group 47"/>
            <p:cNvGrpSpPr>
              <a:grpSpLocks/>
            </p:cNvGrpSpPr>
            <p:nvPr/>
          </p:nvGrpSpPr>
          <p:grpSpPr bwMode="auto">
            <a:xfrm>
              <a:off x="3160395" y="3081650"/>
              <a:ext cx="1468438" cy="431800"/>
              <a:chOff x="3288" y="3045"/>
              <a:chExt cx="1542" cy="453"/>
            </a:xfrm>
          </p:grpSpPr>
          <p:sp>
            <p:nvSpPr>
              <p:cNvPr id="100" name="Freeform 48"/>
              <p:cNvSpPr>
                <a:spLocks/>
              </p:cNvSpPr>
              <p:nvPr/>
            </p:nvSpPr>
            <p:spPr bwMode="auto">
              <a:xfrm>
                <a:off x="3288" y="3249"/>
                <a:ext cx="1542" cy="249"/>
              </a:xfrm>
              <a:custGeom>
                <a:avLst/>
                <a:gdLst>
                  <a:gd name="T0" fmla="*/ 0 w 1542"/>
                  <a:gd name="T1" fmla="*/ 249 h 249"/>
                  <a:gd name="T2" fmla="*/ 975 w 1542"/>
                  <a:gd name="T3" fmla="*/ 249 h 249"/>
                  <a:gd name="T4" fmla="*/ 1225 w 1542"/>
                  <a:gd name="T5" fmla="*/ 0 h 249"/>
                  <a:gd name="T6" fmla="*/ 1542 w 15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2" h="249">
                    <a:moveTo>
                      <a:pt x="0" y="249"/>
                    </a:moveTo>
                    <a:lnTo>
                      <a:pt x="975" y="249"/>
                    </a:lnTo>
                    <a:cubicBezTo>
                      <a:pt x="1179" y="208"/>
                      <a:pt x="1130" y="41"/>
                      <a:pt x="1225" y="0"/>
                    </a:cubicBezTo>
                    <a:lnTo>
                      <a:pt x="1542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49"/>
              <p:cNvSpPr>
                <a:spLocks/>
              </p:cNvSpPr>
              <p:nvPr/>
            </p:nvSpPr>
            <p:spPr bwMode="auto">
              <a:xfrm>
                <a:off x="3288" y="3045"/>
                <a:ext cx="1542" cy="249"/>
              </a:xfrm>
              <a:custGeom>
                <a:avLst/>
                <a:gdLst>
                  <a:gd name="T0" fmla="*/ 0 w 1542"/>
                  <a:gd name="T1" fmla="*/ 249 h 249"/>
                  <a:gd name="T2" fmla="*/ 975 w 1542"/>
                  <a:gd name="T3" fmla="*/ 249 h 249"/>
                  <a:gd name="T4" fmla="*/ 1225 w 1542"/>
                  <a:gd name="T5" fmla="*/ 0 h 249"/>
                  <a:gd name="T6" fmla="*/ 1542 w 15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2" h="249">
                    <a:moveTo>
                      <a:pt x="0" y="249"/>
                    </a:moveTo>
                    <a:lnTo>
                      <a:pt x="975" y="249"/>
                    </a:lnTo>
                    <a:cubicBezTo>
                      <a:pt x="1179" y="208"/>
                      <a:pt x="1130" y="41"/>
                      <a:pt x="1225" y="0"/>
                    </a:cubicBezTo>
                    <a:lnTo>
                      <a:pt x="1542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6" name="Oval 56"/>
            <p:cNvSpPr>
              <a:spLocks noChangeArrowheads="1"/>
            </p:cNvSpPr>
            <p:nvPr/>
          </p:nvSpPr>
          <p:spPr bwMode="auto">
            <a:xfrm>
              <a:off x="3368358" y="3151500"/>
              <a:ext cx="71437" cy="714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Freeform 57"/>
            <p:cNvSpPr>
              <a:spLocks/>
            </p:cNvSpPr>
            <p:nvPr/>
          </p:nvSpPr>
          <p:spPr bwMode="auto">
            <a:xfrm>
              <a:off x="3512820" y="3080062"/>
              <a:ext cx="479425" cy="107950"/>
            </a:xfrm>
            <a:custGeom>
              <a:avLst/>
              <a:gdLst>
                <a:gd name="T0" fmla="*/ 0 w 302"/>
                <a:gd name="T1" fmla="*/ 68 h 68"/>
                <a:gd name="T2" fmla="*/ 295 w 302"/>
                <a:gd name="T3" fmla="*/ 45 h 68"/>
                <a:gd name="T4" fmla="*/ 45 w 302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" h="68">
                  <a:moveTo>
                    <a:pt x="0" y="68"/>
                  </a:moveTo>
                  <a:cubicBezTo>
                    <a:pt x="144" y="62"/>
                    <a:pt x="288" y="56"/>
                    <a:pt x="295" y="45"/>
                  </a:cubicBezTo>
                  <a:cubicBezTo>
                    <a:pt x="302" y="34"/>
                    <a:pt x="173" y="17"/>
                    <a:pt x="4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Oval 58"/>
            <p:cNvSpPr>
              <a:spLocks noChangeArrowheads="1"/>
            </p:cNvSpPr>
            <p:nvPr/>
          </p:nvSpPr>
          <p:spPr bwMode="auto">
            <a:xfrm>
              <a:off x="3404870" y="3691250"/>
              <a:ext cx="71438" cy="714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Freeform 59"/>
            <p:cNvSpPr>
              <a:spLocks/>
            </p:cNvSpPr>
            <p:nvPr/>
          </p:nvSpPr>
          <p:spPr bwMode="auto">
            <a:xfrm>
              <a:off x="3549333" y="3594412"/>
              <a:ext cx="649287" cy="133350"/>
            </a:xfrm>
            <a:custGeom>
              <a:avLst/>
              <a:gdLst>
                <a:gd name="T0" fmla="*/ 0 w 409"/>
                <a:gd name="T1" fmla="*/ 84 h 84"/>
                <a:gd name="T2" fmla="*/ 295 w 409"/>
                <a:gd name="T3" fmla="*/ 61 h 84"/>
                <a:gd name="T4" fmla="*/ 409 w 409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9" h="84">
                  <a:moveTo>
                    <a:pt x="0" y="84"/>
                  </a:moveTo>
                  <a:cubicBezTo>
                    <a:pt x="144" y="78"/>
                    <a:pt x="227" y="75"/>
                    <a:pt x="295" y="61"/>
                  </a:cubicBezTo>
                  <a:cubicBezTo>
                    <a:pt x="363" y="47"/>
                    <a:pt x="385" y="13"/>
                    <a:pt x="40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290218" y="827252"/>
            <a:ext cx="1487488" cy="1768634"/>
            <a:chOff x="3141345" y="2286312"/>
            <a:chExt cx="1487488" cy="1768634"/>
          </a:xfrm>
        </p:grpSpPr>
        <p:grpSp>
          <p:nvGrpSpPr>
            <p:cNvPr id="103" name="Group 71"/>
            <p:cNvGrpSpPr>
              <a:grpSpLocks/>
            </p:cNvGrpSpPr>
            <p:nvPr/>
          </p:nvGrpSpPr>
          <p:grpSpPr bwMode="auto">
            <a:xfrm>
              <a:off x="4021614" y="2784782"/>
              <a:ext cx="452437" cy="273050"/>
              <a:chOff x="1212" y="590"/>
              <a:chExt cx="285" cy="172"/>
            </a:xfrm>
          </p:grpSpPr>
          <p:sp>
            <p:nvSpPr>
              <p:cNvPr id="109" name="Text Box 67"/>
              <p:cNvSpPr txBox="1">
                <a:spLocks noChangeArrowheads="1"/>
              </p:cNvSpPr>
              <p:nvPr/>
            </p:nvSpPr>
            <p:spPr bwMode="auto">
              <a:xfrm>
                <a:off x="1212" y="608"/>
                <a:ext cx="23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>
                    <a:solidFill>
                      <a:schemeClr val="accent2"/>
                    </a:solidFill>
                  </a:rPr>
                  <a:t>GR</a:t>
                </a:r>
              </a:p>
            </p:txBody>
          </p:sp>
          <p:sp>
            <p:nvSpPr>
              <p:cNvPr id="110" name="Line 68"/>
              <p:cNvSpPr>
                <a:spLocks noChangeShapeType="1"/>
              </p:cNvSpPr>
              <p:nvPr/>
            </p:nvSpPr>
            <p:spPr bwMode="auto">
              <a:xfrm>
                <a:off x="1212" y="590"/>
                <a:ext cx="285" cy="1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Line 70"/>
              <p:cNvSpPr>
                <a:spLocks noChangeShapeType="1"/>
              </p:cNvSpPr>
              <p:nvPr/>
            </p:nvSpPr>
            <p:spPr bwMode="auto">
              <a:xfrm flipV="1">
                <a:off x="1212" y="590"/>
                <a:ext cx="285" cy="1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4" name="Groupe 103"/>
            <p:cNvGrpSpPr/>
            <p:nvPr/>
          </p:nvGrpSpPr>
          <p:grpSpPr>
            <a:xfrm>
              <a:off x="3141345" y="2286312"/>
              <a:ext cx="1487488" cy="1768634"/>
              <a:chOff x="3141345" y="2286312"/>
              <a:chExt cx="1487488" cy="1768634"/>
            </a:xfrm>
          </p:grpSpPr>
          <p:sp>
            <p:nvSpPr>
              <p:cNvPr id="105" name="Freeform 50"/>
              <p:cNvSpPr>
                <a:spLocks/>
              </p:cNvSpPr>
              <p:nvPr/>
            </p:nvSpPr>
            <p:spPr bwMode="auto">
              <a:xfrm>
                <a:off x="3160395" y="2492687"/>
                <a:ext cx="1468438" cy="827088"/>
              </a:xfrm>
              <a:custGeom>
                <a:avLst/>
                <a:gdLst>
                  <a:gd name="T0" fmla="*/ 0 w 1542"/>
                  <a:gd name="T1" fmla="*/ 869 h 869"/>
                  <a:gd name="T2" fmla="*/ 975 w 1542"/>
                  <a:gd name="T3" fmla="*/ 869 h 869"/>
                  <a:gd name="T4" fmla="*/ 990 w 1542"/>
                  <a:gd name="T5" fmla="*/ 165 h 869"/>
                  <a:gd name="T6" fmla="*/ 1023 w 1542"/>
                  <a:gd name="T7" fmla="*/ 156 h 869"/>
                  <a:gd name="T8" fmla="*/ 1095 w 1542"/>
                  <a:gd name="T9" fmla="*/ 126 h 869"/>
                  <a:gd name="T10" fmla="*/ 1161 w 1542"/>
                  <a:gd name="T11" fmla="*/ 72 h 869"/>
                  <a:gd name="T12" fmla="*/ 1224 w 1542"/>
                  <a:gd name="T13" fmla="*/ 0 h 869"/>
                  <a:gd name="T14" fmla="*/ 1225 w 1542"/>
                  <a:gd name="T15" fmla="*/ 620 h 869"/>
                  <a:gd name="T16" fmla="*/ 1542 w 1542"/>
                  <a:gd name="T17" fmla="*/ 62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2" h="869">
                    <a:moveTo>
                      <a:pt x="0" y="869"/>
                    </a:moveTo>
                    <a:lnTo>
                      <a:pt x="975" y="869"/>
                    </a:lnTo>
                    <a:lnTo>
                      <a:pt x="990" y="165"/>
                    </a:lnTo>
                    <a:lnTo>
                      <a:pt x="1023" y="156"/>
                    </a:lnTo>
                    <a:cubicBezTo>
                      <a:pt x="1040" y="150"/>
                      <a:pt x="1072" y="140"/>
                      <a:pt x="1095" y="126"/>
                    </a:cubicBezTo>
                    <a:cubicBezTo>
                      <a:pt x="1118" y="112"/>
                      <a:pt x="1140" y="93"/>
                      <a:pt x="1161" y="72"/>
                    </a:cubicBezTo>
                    <a:lnTo>
                      <a:pt x="1224" y="0"/>
                    </a:lnTo>
                    <a:lnTo>
                      <a:pt x="1225" y="620"/>
                    </a:lnTo>
                    <a:lnTo>
                      <a:pt x="1542" y="620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Text Box 60"/>
              <p:cNvSpPr txBox="1">
                <a:spLocks noChangeArrowheads="1"/>
              </p:cNvSpPr>
              <p:nvPr/>
            </p:nvSpPr>
            <p:spPr bwMode="auto">
              <a:xfrm>
                <a:off x="3276283" y="2729225"/>
                <a:ext cx="59055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 err="1">
                    <a:solidFill>
                      <a:schemeClr val="accent2"/>
                    </a:solidFill>
                  </a:rPr>
                  <a:t>InAsSb</a:t>
                </a:r>
                <a:endParaRPr lang="fr-FR" altLang="fr-FR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7" name="Text Box 61"/>
              <p:cNvSpPr txBox="1">
                <a:spLocks noChangeArrowheads="1"/>
              </p:cNvSpPr>
              <p:nvPr/>
            </p:nvSpPr>
            <p:spPr bwMode="auto">
              <a:xfrm>
                <a:off x="3873183" y="2286312"/>
                <a:ext cx="598487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 err="1">
                    <a:solidFill>
                      <a:schemeClr val="accent2"/>
                    </a:solidFill>
                  </a:rPr>
                  <a:t>AlAsSb</a:t>
                </a:r>
                <a:endParaRPr lang="fr-FR" altLang="fr-FR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8" name="Text Box 76"/>
              <p:cNvSpPr txBox="1">
                <a:spLocks noChangeArrowheads="1"/>
              </p:cNvSpPr>
              <p:nvPr/>
            </p:nvSpPr>
            <p:spPr bwMode="auto">
              <a:xfrm>
                <a:off x="3141345" y="3808725"/>
                <a:ext cx="132921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>
                    <a:solidFill>
                      <a:schemeClr val="accent2"/>
                    </a:solidFill>
                  </a:rPr>
                  <a:t>NBN </a:t>
                </a:r>
                <a:r>
                  <a:rPr lang="fr-FR" altLang="fr-FR" dirty="0" err="1">
                    <a:solidFill>
                      <a:schemeClr val="accent2"/>
                    </a:solidFill>
                  </a:rPr>
                  <a:t>barrier</a:t>
                </a:r>
                <a:r>
                  <a:rPr lang="fr-FR" altLang="fr-FR" dirty="0">
                    <a:solidFill>
                      <a:schemeClr val="accent2"/>
                    </a:solidFill>
                  </a:rPr>
                  <a:t> </a:t>
                </a:r>
                <a:r>
                  <a:rPr lang="fr-FR" altLang="fr-FR" dirty="0" err="1">
                    <a:solidFill>
                      <a:schemeClr val="accent2"/>
                    </a:solidFill>
                  </a:rPr>
                  <a:t>devices</a:t>
                </a:r>
                <a:endParaRPr lang="fr-FR" altLang="fr-FR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112" name="Freeform 51"/>
          <p:cNvSpPr>
            <a:spLocks/>
          </p:cNvSpPr>
          <p:nvPr/>
        </p:nvSpPr>
        <p:spPr bwMode="auto">
          <a:xfrm>
            <a:off x="304506" y="1814477"/>
            <a:ext cx="1468438" cy="339725"/>
          </a:xfrm>
          <a:custGeom>
            <a:avLst/>
            <a:gdLst>
              <a:gd name="T0" fmla="*/ 0 w 1542"/>
              <a:gd name="T1" fmla="*/ 249 h 357"/>
              <a:gd name="T2" fmla="*/ 975 w 1542"/>
              <a:gd name="T3" fmla="*/ 249 h 357"/>
              <a:gd name="T4" fmla="*/ 978 w 1542"/>
              <a:gd name="T5" fmla="*/ 279 h 357"/>
              <a:gd name="T6" fmla="*/ 1014 w 1542"/>
              <a:gd name="T7" fmla="*/ 282 h 357"/>
              <a:gd name="T8" fmla="*/ 1164 w 1542"/>
              <a:gd name="T9" fmla="*/ 330 h 357"/>
              <a:gd name="T10" fmla="*/ 1218 w 1542"/>
              <a:gd name="T11" fmla="*/ 357 h 357"/>
              <a:gd name="T12" fmla="*/ 1225 w 1542"/>
              <a:gd name="T13" fmla="*/ 0 h 357"/>
              <a:gd name="T14" fmla="*/ 1542 w 1542"/>
              <a:gd name="T15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2" h="357">
                <a:moveTo>
                  <a:pt x="0" y="249"/>
                </a:moveTo>
                <a:lnTo>
                  <a:pt x="975" y="249"/>
                </a:lnTo>
                <a:lnTo>
                  <a:pt x="978" y="279"/>
                </a:lnTo>
                <a:lnTo>
                  <a:pt x="1014" y="282"/>
                </a:lnTo>
                <a:cubicBezTo>
                  <a:pt x="1045" y="290"/>
                  <a:pt x="1130" y="317"/>
                  <a:pt x="1164" y="330"/>
                </a:cubicBezTo>
                <a:lnTo>
                  <a:pt x="1218" y="357"/>
                </a:lnTo>
                <a:lnTo>
                  <a:pt x="1225" y="0"/>
                </a:lnTo>
                <a:lnTo>
                  <a:pt x="1542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13" name="Groupe 112"/>
          <p:cNvGrpSpPr/>
          <p:nvPr/>
        </p:nvGrpSpPr>
        <p:grpSpPr>
          <a:xfrm>
            <a:off x="309268" y="1031935"/>
            <a:ext cx="1471613" cy="1108075"/>
            <a:chOff x="3179445" y="2492687"/>
            <a:chExt cx="1471613" cy="1108075"/>
          </a:xfrm>
        </p:grpSpPr>
        <p:grpSp>
          <p:nvGrpSpPr>
            <p:cNvPr id="114" name="Group 52"/>
            <p:cNvGrpSpPr>
              <a:grpSpLocks/>
            </p:cNvGrpSpPr>
            <p:nvPr/>
          </p:nvGrpSpPr>
          <p:grpSpPr bwMode="auto">
            <a:xfrm>
              <a:off x="3179445" y="2492687"/>
              <a:ext cx="1471613" cy="1108075"/>
              <a:chOff x="3285" y="2425"/>
              <a:chExt cx="1545" cy="1164"/>
            </a:xfrm>
          </p:grpSpPr>
          <p:sp>
            <p:nvSpPr>
              <p:cNvPr id="116" name="Freeform 53"/>
              <p:cNvSpPr>
                <a:spLocks/>
              </p:cNvSpPr>
              <p:nvPr/>
            </p:nvSpPr>
            <p:spPr bwMode="auto">
              <a:xfrm>
                <a:off x="3288" y="3249"/>
                <a:ext cx="1542" cy="340"/>
              </a:xfrm>
              <a:custGeom>
                <a:avLst/>
                <a:gdLst>
                  <a:gd name="T0" fmla="*/ 0 w 1542"/>
                  <a:gd name="T1" fmla="*/ 340 h 340"/>
                  <a:gd name="T2" fmla="*/ 816 w 1542"/>
                  <a:gd name="T3" fmla="*/ 339 h 340"/>
                  <a:gd name="T4" fmla="*/ 1225 w 1542"/>
                  <a:gd name="T5" fmla="*/ 0 h 340"/>
                  <a:gd name="T6" fmla="*/ 1542 w 1542"/>
                  <a:gd name="T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2" h="340">
                    <a:moveTo>
                      <a:pt x="0" y="340"/>
                    </a:moveTo>
                    <a:lnTo>
                      <a:pt x="816" y="339"/>
                    </a:lnTo>
                    <a:cubicBezTo>
                      <a:pt x="1020" y="282"/>
                      <a:pt x="1104" y="56"/>
                      <a:pt x="1225" y="0"/>
                    </a:cubicBezTo>
                    <a:lnTo>
                      <a:pt x="1542" y="0"/>
                    </a:lnTo>
                  </a:path>
                </a:pathLst>
              </a:custGeom>
              <a:noFill/>
              <a:ln w="19050" cmpd="sng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009999"/>
                  </a:solidFill>
                </a:endParaRPr>
              </a:p>
            </p:txBody>
          </p:sp>
          <p:sp>
            <p:nvSpPr>
              <p:cNvPr id="117" name="Freeform 54"/>
              <p:cNvSpPr>
                <a:spLocks/>
              </p:cNvSpPr>
              <p:nvPr/>
            </p:nvSpPr>
            <p:spPr bwMode="auto">
              <a:xfrm>
                <a:off x="3285" y="2425"/>
                <a:ext cx="1545" cy="962"/>
              </a:xfrm>
              <a:custGeom>
                <a:avLst/>
                <a:gdLst>
                  <a:gd name="T0" fmla="*/ 0 w 1545"/>
                  <a:gd name="T1" fmla="*/ 962 h 962"/>
                  <a:gd name="T2" fmla="*/ 801 w 1545"/>
                  <a:gd name="T3" fmla="*/ 962 h 962"/>
                  <a:gd name="T4" fmla="*/ 897 w 1545"/>
                  <a:gd name="T5" fmla="*/ 938 h 962"/>
                  <a:gd name="T6" fmla="*/ 960 w 1545"/>
                  <a:gd name="T7" fmla="*/ 896 h 962"/>
                  <a:gd name="T8" fmla="*/ 978 w 1545"/>
                  <a:gd name="T9" fmla="*/ 869 h 962"/>
                  <a:gd name="T10" fmla="*/ 993 w 1545"/>
                  <a:gd name="T11" fmla="*/ 165 h 962"/>
                  <a:gd name="T12" fmla="*/ 1026 w 1545"/>
                  <a:gd name="T13" fmla="*/ 156 h 962"/>
                  <a:gd name="T14" fmla="*/ 1098 w 1545"/>
                  <a:gd name="T15" fmla="*/ 126 h 962"/>
                  <a:gd name="T16" fmla="*/ 1164 w 1545"/>
                  <a:gd name="T17" fmla="*/ 72 h 962"/>
                  <a:gd name="T18" fmla="*/ 1227 w 1545"/>
                  <a:gd name="T19" fmla="*/ 0 h 962"/>
                  <a:gd name="T20" fmla="*/ 1228 w 1545"/>
                  <a:gd name="T21" fmla="*/ 620 h 962"/>
                  <a:gd name="T22" fmla="*/ 1545 w 1545"/>
                  <a:gd name="T23" fmla="*/ 62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5" h="962">
                    <a:moveTo>
                      <a:pt x="0" y="962"/>
                    </a:moveTo>
                    <a:lnTo>
                      <a:pt x="801" y="962"/>
                    </a:lnTo>
                    <a:lnTo>
                      <a:pt x="897" y="938"/>
                    </a:lnTo>
                    <a:cubicBezTo>
                      <a:pt x="923" y="927"/>
                      <a:pt x="947" y="907"/>
                      <a:pt x="960" y="896"/>
                    </a:cubicBezTo>
                    <a:lnTo>
                      <a:pt x="978" y="869"/>
                    </a:lnTo>
                    <a:lnTo>
                      <a:pt x="993" y="165"/>
                    </a:lnTo>
                    <a:lnTo>
                      <a:pt x="1026" y="156"/>
                    </a:lnTo>
                    <a:cubicBezTo>
                      <a:pt x="1043" y="150"/>
                      <a:pt x="1075" y="140"/>
                      <a:pt x="1098" y="126"/>
                    </a:cubicBezTo>
                    <a:cubicBezTo>
                      <a:pt x="1121" y="112"/>
                      <a:pt x="1143" y="93"/>
                      <a:pt x="1164" y="72"/>
                    </a:cubicBezTo>
                    <a:lnTo>
                      <a:pt x="1227" y="0"/>
                    </a:lnTo>
                    <a:lnTo>
                      <a:pt x="1228" y="620"/>
                    </a:lnTo>
                    <a:lnTo>
                      <a:pt x="1545" y="620"/>
                    </a:lnTo>
                  </a:path>
                </a:pathLst>
              </a:custGeom>
              <a:noFill/>
              <a:ln w="19050" cmpd="sng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5" name="Text Box 72"/>
            <p:cNvSpPr txBox="1">
              <a:spLocks noChangeArrowheads="1"/>
            </p:cNvSpPr>
            <p:nvPr/>
          </p:nvSpPr>
          <p:spPr bwMode="auto">
            <a:xfrm>
              <a:off x="3826351" y="3348511"/>
              <a:ext cx="3746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olidFill>
                    <a:srgbClr val="009999"/>
                  </a:solidFill>
                </a:rPr>
                <a:t>GR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6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2"/>
    </mc:Choice>
    <mc:Fallback xmlns="">
      <p:transition spd="slow" advTm="3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  <p:bldP spid="58" grpId="0"/>
      <p:bldP spid="71" grpId="0"/>
      <p:bldP spid="1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629400" y="6534150"/>
            <a:ext cx="1371600" cy="228600"/>
          </a:xfrm>
          <a:prstGeom prst="rect">
            <a:avLst/>
          </a:prstGeom>
        </p:spPr>
        <p:txBody>
          <a:bodyPr/>
          <a:lstStyle/>
          <a:p>
            <a:fld id="{BA261A46-4712-4B53-BE11-8CA77CF44F9E}" type="datetime1">
              <a:rPr lang="fr-FR" altLang="fr-FR"/>
              <a:pPr/>
              <a:t>02/09/2016</a:t>
            </a:fld>
            <a:endParaRPr lang="fr-FR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306"/>
            <a:ext cx="46196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1907" name="Group 3"/>
          <p:cNvGrpSpPr>
            <a:grpSpLocks/>
          </p:cNvGrpSpPr>
          <p:nvPr/>
        </p:nvGrpSpPr>
        <p:grpSpPr bwMode="auto">
          <a:xfrm>
            <a:off x="4605338" y="934131"/>
            <a:ext cx="4814887" cy="3794125"/>
            <a:chOff x="2901" y="923"/>
            <a:chExt cx="3033" cy="2390"/>
          </a:xfrm>
        </p:grpSpPr>
        <p:graphicFrame>
          <p:nvGraphicFramePr>
            <p:cNvPr id="251908" name="Object 4"/>
            <p:cNvGraphicFramePr>
              <a:graphicFrameLocks noChangeAspect="1"/>
            </p:cNvGraphicFramePr>
            <p:nvPr/>
          </p:nvGraphicFramePr>
          <p:xfrm>
            <a:off x="3072" y="954"/>
            <a:ext cx="2862" cy="2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4" name="Graphique" r:id="rId6" imgW="4267048" imgH="3333648" progId="Excel.Chart.8">
                    <p:embed/>
                  </p:oleObj>
                </mc:Choice>
                <mc:Fallback>
                  <p:oleObj name="Graphique" r:id="rId6" imgW="4267048" imgH="3333648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954"/>
                          <a:ext cx="2862" cy="2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1909" name="Text Box 5"/>
            <p:cNvSpPr txBox="1">
              <a:spLocks noChangeArrowheads="1"/>
            </p:cNvSpPr>
            <p:nvPr/>
          </p:nvSpPr>
          <p:spPr bwMode="auto">
            <a:xfrm>
              <a:off x="3506" y="923"/>
              <a:ext cx="2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fr-FR" altLang="fr-FR" sz="1400" dirty="0"/>
                <a:t>MW (</a:t>
              </a:r>
              <a:r>
                <a:rPr lang="fr-FR" altLang="fr-FR" sz="1400" dirty="0" err="1">
                  <a:latin typeface="Symbol" panose="05050102010706020507" pitchFamily="18" charset="2"/>
                </a:rPr>
                <a:t>l</a:t>
              </a:r>
              <a:r>
                <a:rPr lang="fr-FR" altLang="fr-FR" sz="1400" baseline="-25000" dirty="0" err="1"/>
                <a:t>c</a:t>
              </a:r>
              <a:r>
                <a:rPr lang="fr-FR" altLang="fr-FR" sz="1400" dirty="0"/>
                <a:t>=5.53µ@77K) n/p </a:t>
              </a:r>
              <a:r>
                <a:rPr lang="fr-FR" altLang="fr-FR" sz="1400" dirty="0" err="1"/>
                <a:t>VHg</a:t>
              </a:r>
              <a:r>
                <a:rPr lang="fr-FR" altLang="fr-FR" sz="1400" dirty="0"/>
                <a:t> (var size)</a:t>
              </a:r>
            </a:p>
          </p:txBody>
        </p:sp>
        <p:sp>
          <p:nvSpPr>
            <p:cNvPr id="251910" name="Text Box 6"/>
            <p:cNvSpPr txBox="1">
              <a:spLocks noChangeArrowheads="1"/>
            </p:cNvSpPr>
            <p:nvPr/>
          </p:nvSpPr>
          <p:spPr bwMode="auto">
            <a:xfrm rot="-5400000">
              <a:off x="2461" y="1520"/>
              <a:ext cx="107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fr-FR" altLang="fr-FR" sz="1400" i="1">
                  <a:latin typeface="Times New Roman" panose="02020603050405020304" pitchFamily="18" charset="0"/>
                </a:rPr>
                <a:t>i</a:t>
              </a:r>
              <a:r>
                <a:rPr lang="fr-FR" altLang="fr-FR" sz="1400" i="1" baseline="-25000">
                  <a:latin typeface="Times New Roman" panose="02020603050405020304" pitchFamily="18" charset="0"/>
                </a:rPr>
                <a:t>n</a:t>
              </a:r>
              <a:r>
                <a:rPr lang="fr-FR" altLang="fr-FR" sz="1400" i="1">
                  <a:latin typeface="Times New Roman" panose="02020603050405020304" pitchFamily="18" charset="0"/>
                </a:rPr>
                <a:t> (A/</a:t>
              </a:r>
              <a:r>
                <a:rPr lang="fr-FR" altLang="fr-FR" sz="1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√</a:t>
              </a:r>
              <a:r>
                <a:rPr lang="fr-FR" altLang="fr-FR" sz="1400" i="1">
                  <a:latin typeface="Times New Roman" panose="02020603050405020304" pitchFamily="18" charset="0"/>
                </a:rPr>
                <a:t>Hz) [10;30Hz]</a:t>
              </a:r>
            </a:p>
          </p:txBody>
        </p:sp>
        <p:sp>
          <p:nvSpPr>
            <p:cNvPr id="251911" name="Text Box 7"/>
            <p:cNvSpPr txBox="1">
              <a:spLocks noChangeArrowheads="1"/>
            </p:cNvSpPr>
            <p:nvPr/>
          </p:nvSpPr>
          <p:spPr bwMode="auto">
            <a:xfrm>
              <a:off x="5036" y="3121"/>
              <a:ext cx="4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fr-FR" altLang="fr-FR" sz="1400" i="1">
                  <a:latin typeface="Times New Roman" panose="02020603050405020304" pitchFamily="18" charset="0"/>
                </a:rPr>
                <a:t>I</a:t>
              </a:r>
              <a:r>
                <a:rPr lang="fr-FR" altLang="fr-FR" sz="1400" i="1" baseline="-25000">
                  <a:latin typeface="Times New Roman" panose="02020603050405020304" pitchFamily="18" charset="0"/>
                </a:rPr>
                <a:t>dark</a:t>
              </a:r>
              <a:r>
                <a:rPr lang="fr-FR" altLang="fr-FR" sz="1400" i="1">
                  <a:latin typeface="Times New Roman" panose="02020603050405020304" pitchFamily="18" charset="0"/>
                </a:rPr>
                <a:t> (A)</a:t>
              </a:r>
            </a:p>
          </p:txBody>
        </p:sp>
      </p:grpSp>
      <p:sp>
        <p:nvSpPr>
          <p:cNvPr id="251912" name="Line 8"/>
          <p:cNvSpPr>
            <a:spLocks noChangeShapeType="1"/>
          </p:cNvSpPr>
          <p:nvPr/>
        </p:nvSpPr>
        <p:spPr bwMode="auto">
          <a:xfrm flipH="1">
            <a:off x="6165850" y="1443718"/>
            <a:ext cx="2533650" cy="2647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1913" name="Line 9"/>
          <p:cNvSpPr>
            <a:spLocks noChangeShapeType="1"/>
          </p:cNvSpPr>
          <p:nvPr/>
        </p:nvSpPr>
        <p:spPr bwMode="auto">
          <a:xfrm flipH="1">
            <a:off x="5353050" y="2161268"/>
            <a:ext cx="3533775" cy="1892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7921625" y="2601006"/>
            <a:ext cx="103105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fr-FR" altLang="fr-FR" sz="1400" dirty="0" err="1">
                <a:solidFill>
                  <a:schemeClr val="accent2"/>
                </a:solidFill>
              </a:rPr>
              <a:t>Shot</a:t>
            </a:r>
            <a:r>
              <a:rPr lang="fr-FR" altLang="fr-FR" sz="1400" dirty="0">
                <a:solidFill>
                  <a:schemeClr val="accent2"/>
                </a:solidFill>
              </a:rPr>
              <a:t> noise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6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</a:t>
            </a:r>
            <a:r>
              <a:rPr lang="fr-FR" altLang="fr-FR" sz="1600" i="1" baseline="-25000" dirty="0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fr-FR" altLang="fr-FR" sz="16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1400" i="1" dirty="0">
                <a:solidFill>
                  <a:schemeClr val="accent2"/>
                </a:solidFill>
                <a:sym typeface="Symbol" panose="05050102010706020507" pitchFamily="18" charset="2"/>
              </a:rPr>
              <a:t>= </a:t>
            </a:r>
            <a:r>
              <a:rPr lang="fr-FR" altLang="fr-FR" sz="1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√2q</a:t>
            </a:r>
            <a:r>
              <a:rPr lang="fr-FR" altLang="fr-FR" sz="16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 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dirty="0">
              <a:solidFill>
                <a:schemeClr val="accent2"/>
              </a:solidFill>
            </a:endParaRP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7642225" y="1299256"/>
            <a:ext cx="7953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fr-FR" altLang="fr-FR" sz="1400">
                <a:solidFill>
                  <a:srgbClr val="FF0000"/>
                </a:solidFill>
              </a:rPr>
              <a:t>Bruit 1/f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600" i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fr-FR" altLang="fr-FR" sz="1600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fr-FR" altLang="fr-FR" sz="1600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1400" i="1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fr-FR" altLang="fr-FR" sz="1600" i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19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The real FOM </a:t>
            </a:r>
            <a:r>
              <a:rPr lang="fr-FR" altLang="fr-FR" dirty="0" err="1"/>
              <a:t>is</a:t>
            </a:r>
            <a:r>
              <a:rPr lang="fr-FR" altLang="fr-FR" dirty="0"/>
              <a:t> the noise…</a:t>
            </a:r>
          </a:p>
        </p:txBody>
      </p:sp>
      <p:sp>
        <p:nvSpPr>
          <p:cNvPr id="25191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00113" y="4769531"/>
            <a:ext cx="7561262" cy="1743075"/>
          </a:xfrm>
        </p:spPr>
        <p:txBody>
          <a:bodyPr/>
          <a:lstStyle/>
          <a:p>
            <a:r>
              <a:rPr lang="fr-FR" altLang="fr-FR" dirty="0"/>
              <a:t>All photodiodes have </a:t>
            </a:r>
            <a:r>
              <a:rPr lang="fr-FR" altLang="fr-FR" dirty="0" err="1"/>
              <a:t>intrinsic</a:t>
            </a:r>
            <a:r>
              <a:rPr lang="fr-FR" altLang="fr-FR" dirty="0"/>
              <a:t> 1/f noise sources</a:t>
            </a:r>
          </a:p>
          <a:p>
            <a:pPr lvl="1"/>
            <a:r>
              <a:rPr lang="fr-FR" altLang="fr-FR" dirty="0">
                <a:solidFill>
                  <a:srgbClr val="023EFE"/>
                </a:solidFill>
              </a:rPr>
              <a:t>@ </a:t>
            </a:r>
            <a:r>
              <a:rPr lang="fr-FR" altLang="fr-FR" dirty="0" err="1">
                <a:solidFill>
                  <a:srgbClr val="023EFE"/>
                </a:solidFill>
              </a:rPr>
              <a:t>low</a:t>
            </a:r>
            <a:r>
              <a:rPr lang="fr-FR" altLang="fr-FR" dirty="0">
                <a:solidFill>
                  <a:srgbClr val="023EFE"/>
                </a:solidFill>
              </a:rPr>
              <a:t> </a:t>
            </a:r>
            <a:r>
              <a:rPr lang="fr-FR" altLang="fr-FR" dirty="0" err="1">
                <a:solidFill>
                  <a:srgbClr val="023EFE"/>
                </a:solidFill>
              </a:rPr>
              <a:t>currents</a:t>
            </a:r>
            <a:r>
              <a:rPr lang="fr-FR" altLang="fr-FR" dirty="0">
                <a:solidFill>
                  <a:srgbClr val="023EFE"/>
                </a:solidFill>
              </a:rPr>
              <a:t>, </a:t>
            </a:r>
            <a:r>
              <a:rPr lang="fr-FR" altLang="fr-FR" dirty="0" err="1">
                <a:solidFill>
                  <a:srgbClr val="023EFE"/>
                </a:solidFill>
              </a:rPr>
              <a:t>shot</a:t>
            </a:r>
            <a:r>
              <a:rPr lang="fr-FR" altLang="fr-FR" dirty="0">
                <a:solidFill>
                  <a:srgbClr val="023EFE"/>
                </a:solidFill>
              </a:rPr>
              <a:t> noise </a:t>
            </a:r>
            <a:r>
              <a:rPr lang="fr-FR" altLang="fr-FR" dirty="0" err="1">
                <a:solidFill>
                  <a:srgbClr val="023EFE"/>
                </a:solidFill>
              </a:rPr>
              <a:t>usually</a:t>
            </a:r>
            <a:r>
              <a:rPr lang="fr-FR" altLang="fr-FR" dirty="0">
                <a:solidFill>
                  <a:srgbClr val="023EFE"/>
                </a:solidFill>
              </a:rPr>
              <a:t> </a:t>
            </a:r>
            <a:r>
              <a:rPr lang="fr-FR" altLang="fr-FR" dirty="0" err="1">
                <a:solidFill>
                  <a:srgbClr val="023EFE"/>
                </a:solidFill>
              </a:rPr>
              <a:t>dominates</a:t>
            </a:r>
            <a:endParaRPr lang="fr-FR" altLang="fr-FR" dirty="0">
              <a:solidFill>
                <a:srgbClr val="023EFE"/>
              </a:solidFill>
            </a:endParaRPr>
          </a:p>
          <a:p>
            <a:pPr lvl="1"/>
            <a:r>
              <a:rPr lang="fr-FR" altLang="fr-FR" dirty="0">
                <a:solidFill>
                  <a:srgbClr val="FF0000"/>
                </a:solidFill>
              </a:rPr>
              <a:t>@ high </a:t>
            </a:r>
            <a:r>
              <a:rPr lang="fr-FR" altLang="fr-FR" dirty="0" err="1">
                <a:solidFill>
                  <a:srgbClr val="FF0000"/>
                </a:solidFill>
              </a:rPr>
              <a:t>currents</a:t>
            </a:r>
            <a:r>
              <a:rPr lang="fr-FR" altLang="fr-FR" dirty="0">
                <a:solidFill>
                  <a:srgbClr val="FF0000"/>
                </a:solidFill>
              </a:rPr>
              <a:t>, 1/f </a:t>
            </a:r>
            <a:r>
              <a:rPr lang="fr-FR" altLang="fr-FR" dirty="0" err="1">
                <a:solidFill>
                  <a:srgbClr val="FF0000"/>
                </a:solidFill>
              </a:rPr>
              <a:t>appears</a:t>
            </a:r>
            <a:r>
              <a:rPr lang="fr-FR" altLang="fr-FR" dirty="0">
                <a:solidFill>
                  <a:srgbClr val="FF0000"/>
                </a:solidFill>
              </a:rPr>
              <a:t>…</a:t>
            </a:r>
          </a:p>
          <a:p>
            <a:r>
              <a:rPr lang="fr-FR" altLang="fr-FR" dirty="0"/>
              <a:t>@ </a:t>
            </a:r>
            <a:r>
              <a:rPr lang="fr-FR" altLang="fr-FR" dirty="0" err="1"/>
              <a:t>higer</a:t>
            </a:r>
            <a:r>
              <a:rPr lang="fr-FR" altLang="fr-FR" dirty="0"/>
              <a:t> T°, </a:t>
            </a:r>
            <a:r>
              <a:rPr lang="fr-FR" altLang="fr-FR" dirty="0" err="1"/>
              <a:t>shot</a:t>
            </a:r>
            <a:r>
              <a:rPr lang="fr-FR" altLang="fr-FR" dirty="0"/>
              <a:t> noise </a:t>
            </a:r>
            <a:r>
              <a:rPr lang="fr-FR" altLang="fr-FR" dirty="0" err="1"/>
              <a:t>usually</a:t>
            </a:r>
            <a:r>
              <a:rPr lang="fr-FR" altLang="fr-FR" dirty="0"/>
              <a:t> </a:t>
            </a:r>
            <a:r>
              <a:rPr lang="fr-FR" altLang="fr-FR" dirty="0" err="1"/>
              <a:t>don’t</a:t>
            </a:r>
            <a:r>
              <a:rPr lang="fr-FR" altLang="fr-FR" dirty="0"/>
              <a:t> </a:t>
            </a:r>
            <a:r>
              <a:rPr lang="fr-FR" altLang="fr-FR" dirty="0" err="1"/>
              <a:t>dominates</a:t>
            </a:r>
            <a:r>
              <a:rPr lang="fr-FR" altLang="fr-FR" dirty="0"/>
              <a:t> </a:t>
            </a:r>
            <a:r>
              <a:rPr lang="fr-FR" altLang="fr-FR" dirty="0" err="1"/>
              <a:t>any</a:t>
            </a:r>
            <a:r>
              <a:rPr lang="fr-FR" altLang="fr-FR" dirty="0"/>
              <a:t> more!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altLang="fr-FR" dirty="0"/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7164388" y="2489881"/>
            <a:ext cx="0" cy="17732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5896619" y="3664631"/>
            <a:ext cx="1213794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>
              <a:spcBef>
                <a:spcPct val="20000"/>
              </a:spcBef>
            </a:pPr>
            <a:r>
              <a:rPr lang="fr-FR" altLang="fr-FR" sz="1400" dirty="0" err="1"/>
              <a:t>Low</a:t>
            </a:r>
            <a:r>
              <a:rPr lang="fr-FR" altLang="fr-FR" sz="1400" dirty="0"/>
              <a:t> T°</a:t>
            </a:r>
          </a:p>
          <a:p>
            <a:pPr algn="r" eaLnBrk="1" hangingPunct="1">
              <a:spcBef>
                <a:spcPct val="20000"/>
              </a:spcBef>
            </a:pPr>
            <a:r>
              <a:rPr lang="fr-FR" altLang="fr-FR" sz="1400" dirty="0"/>
              <a:t>= </a:t>
            </a:r>
            <a:r>
              <a:rPr lang="fr-FR" altLang="fr-FR" sz="1400" dirty="0" err="1"/>
              <a:t>low</a:t>
            </a:r>
            <a:r>
              <a:rPr lang="fr-FR" altLang="fr-FR" sz="1400" dirty="0"/>
              <a:t> </a:t>
            </a:r>
            <a:r>
              <a:rPr lang="fr-FR" altLang="fr-FR" sz="1400" dirty="0" err="1"/>
              <a:t>current</a:t>
            </a:r>
            <a:endParaRPr lang="fr-FR" altLang="fr-FR" sz="1400" dirty="0"/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7227888" y="3664631"/>
            <a:ext cx="1282723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fr-FR" altLang="fr-FR" sz="1400" dirty="0"/>
              <a:t>High T°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dirty="0"/>
              <a:t>= high </a:t>
            </a:r>
            <a:r>
              <a:rPr lang="fr-FR" altLang="fr-FR" sz="1400" dirty="0" err="1"/>
              <a:t>current</a:t>
            </a:r>
            <a:endParaRPr lang="fr-FR" altLang="fr-FR" sz="1400" dirty="0"/>
          </a:p>
        </p:txBody>
      </p:sp>
      <p:sp>
        <p:nvSpPr>
          <p:cNvPr id="251921" name="Rectangle 17"/>
          <p:cNvSpPr>
            <a:spLocks noChangeArrowheads="1"/>
          </p:cNvSpPr>
          <p:nvPr/>
        </p:nvSpPr>
        <p:spPr bwMode="auto">
          <a:xfrm>
            <a:off x="571500" y="1259568"/>
            <a:ext cx="1879600" cy="296545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51922" name="Picture 18" descr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4"/>
          <a:stretch>
            <a:fillRect/>
          </a:stretch>
        </p:blipFill>
        <p:spPr bwMode="auto">
          <a:xfrm>
            <a:off x="6002093" y="1505630"/>
            <a:ext cx="1339046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57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77"/>
    </mc:Choice>
    <mc:Fallback xmlns="">
      <p:transition spd="slow" advTm="66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 animBg="1"/>
      <p:bldP spid="251913" grpId="0" animBg="1"/>
      <p:bldP spid="251914" grpId="0"/>
      <p:bldP spid="251915" grpId="0"/>
      <p:bldP spid="251917" grpId="0" build="p"/>
      <p:bldP spid="251918" grpId="0" animBg="1"/>
      <p:bldP spid="251919" grpId="0"/>
      <p:bldP spid="251920" grpId="0"/>
      <p:bldP spid="2519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629400" y="6534150"/>
            <a:ext cx="1371600" cy="228600"/>
          </a:xfrm>
          <a:prstGeom prst="rect">
            <a:avLst/>
          </a:prstGeom>
        </p:spPr>
        <p:txBody>
          <a:bodyPr/>
          <a:lstStyle/>
          <a:p>
            <a:fld id="{94AE0FB0-5730-404F-ACD4-E4B242B2C9B8}" type="datetime1">
              <a:rPr lang="fr-FR" altLang="fr-FR"/>
              <a:pPr/>
              <a:t>02/09/2016</a:t>
            </a:fld>
            <a:endParaRPr lang="fr-FR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000" dirty="0"/>
              <a:t>For the FPA point of </a:t>
            </a:r>
            <a:r>
              <a:rPr lang="fr-FR" altLang="fr-FR" sz="2000" dirty="0" err="1"/>
              <a:t>view</a:t>
            </a:r>
            <a:endParaRPr lang="fr-FR" altLang="fr-FR" sz="2000" dirty="0"/>
          </a:p>
        </p:txBody>
      </p:sp>
      <p:pic>
        <p:nvPicPr>
          <p:cNvPr id="271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704850"/>
            <a:ext cx="7219950" cy="4019550"/>
          </a:xfrm>
          <a:noFill/>
          <a:ln/>
        </p:spPr>
      </p:pic>
      <p:pic>
        <p:nvPicPr>
          <p:cNvPr id="27136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4076700"/>
            <a:ext cx="8509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1368" name="Text Box 8"/>
          <p:cNvSpPr txBox="1">
            <a:spLocks noChangeArrowheads="1"/>
          </p:cNvSpPr>
          <p:nvPr/>
        </p:nvSpPr>
        <p:spPr bwMode="auto">
          <a:xfrm rot="-5400000">
            <a:off x="479425" y="2392363"/>
            <a:ext cx="976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i="1">
                <a:latin typeface="Times New Roman" panose="02020603050405020304" pitchFamily="18" charset="0"/>
              </a:rPr>
              <a:t>J</a:t>
            </a:r>
            <a:r>
              <a:rPr lang="fr-FR" altLang="fr-FR" sz="1200" i="1" baseline="-25000">
                <a:latin typeface="Times New Roman" panose="02020603050405020304" pitchFamily="18" charset="0"/>
              </a:rPr>
              <a:t>dark</a:t>
            </a:r>
            <a:r>
              <a:rPr lang="fr-FR" altLang="fr-FR" sz="1200" i="1">
                <a:latin typeface="Times New Roman" panose="02020603050405020304" pitchFamily="18" charset="0"/>
              </a:rPr>
              <a:t> </a:t>
            </a:r>
            <a:r>
              <a:rPr lang="fr-FR" altLang="fr-FR" sz="1200"/>
              <a:t>(A/cm²)</a:t>
            </a:r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 rot="5400000">
            <a:off x="7764463" y="3336925"/>
            <a:ext cx="1090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i="1" dirty="0">
                <a:latin typeface="Times New Roman" panose="02020603050405020304" pitchFamily="18" charset="0"/>
              </a:rPr>
              <a:t>i</a:t>
            </a:r>
            <a:r>
              <a:rPr lang="fr-FR" altLang="fr-FR" sz="1200" i="1" baseline="-25000" dirty="0">
                <a:latin typeface="Times New Roman" panose="02020603050405020304" pitchFamily="18" charset="0"/>
              </a:rPr>
              <a:t>n</a:t>
            </a:r>
            <a:r>
              <a:rPr lang="fr-FR" altLang="fr-FR" sz="1200" i="1" dirty="0">
                <a:latin typeface="Times New Roman" panose="02020603050405020304" pitchFamily="18" charset="0"/>
              </a:rPr>
              <a:t>² </a:t>
            </a:r>
            <a:r>
              <a:rPr lang="fr-FR" altLang="fr-FR" sz="1200" dirty="0"/>
              <a:t>(A²/</a:t>
            </a:r>
            <a:r>
              <a:rPr lang="fr-FR" altLang="fr-FR" sz="1200" dirty="0">
                <a:cs typeface="Arial" panose="020B0604020202020204" pitchFamily="34" charset="0"/>
              </a:rPr>
              <a:t>Hz/</a:t>
            </a:r>
            <a:r>
              <a:rPr lang="fr-FR" altLang="fr-FR" sz="1200" dirty="0"/>
              <a:t>cm)</a:t>
            </a:r>
          </a:p>
        </p:txBody>
      </p:sp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7743825" y="4200525"/>
            <a:ext cx="366713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>
            <a:off x="1639888" y="4297363"/>
            <a:ext cx="6478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1477" name="Line 117"/>
          <p:cNvSpPr>
            <a:spLocks noChangeShapeType="1"/>
          </p:cNvSpPr>
          <p:nvPr/>
        </p:nvSpPr>
        <p:spPr bwMode="auto">
          <a:xfrm>
            <a:off x="2190750" y="1114425"/>
            <a:ext cx="4410075" cy="3095625"/>
          </a:xfrm>
          <a:prstGeom prst="line">
            <a:avLst/>
          </a:prstGeom>
          <a:noFill/>
          <a:ln w="28575">
            <a:solidFill>
              <a:srgbClr val="99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1478" name="Oval 118"/>
          <p:cNvSpPr>
            <a:spLocks noChangeArrowheads="1"/>
          </p:cNvSpPr>
          <p:nvPr/>
        </p:nvSpPr>
        <p:spPr bwMode="auto">
          <a:xfrm>
            <a:off x="3148013" y="1782763"/>
            <a:ext cx="125412" cy="1254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479" name="Oval 119"/>
          <p:cNvSpPr>
            <a:spLocks noChangeArrowheads="1"/>
          </p:cNvSpPr>
          <p:nvPr/>
        </p:nvSpPr>
        <p:spPr bwMode="auto">
          <a:xfrm>
            <a:off x="2643188" y="1420813"/>
            <a:ext cx="125412" cy="125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71480" name="Picture 1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-50800"/>
            <a:ext cx="3678237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1484" name="Group 124"/>
          <p:cNvGrpSpPr>
            <a:grpSpLocks/>
          </p:cNvGrpSpPr>
          <p:nvPr/>
        </p:nvGrpSpPr>
        <p:grpSpPr bwMode="auto">
          <a:xfrm>
            <a:off x="6213475" y="3322638"/>
            <a:ext cx="1331913" cy="471487"/>
            <a:chOff x="3920" y="1884"/>
            <a:chExt cx="839" cy="297"/>
          </a:xfrm>
        </p:grpSpPr>
        <p:sp>
          <p:nvSpPr>
            <p:cNvPr id="271481" name="AutoShape 121"/>
            <p:cNvSpPr>
              <a:spLocks noChangeArrowheads="1"/>
            </p:cNvSpPr>
            <p:nvPr/>
          </p:nvSpPr>
          <p:spPr bwMode="auto">
            <a:xfrm>
              <a:off x="3920" y="1890"/>
              <a:ext cx="839" cy="291"/>
            </a:xfrm>
            <a:prstGeom prst="rightArrowCallout">
              <a:avLst>
                <a:gd name="adj1" fmla="val 25000"/>
                <a:gd name="adj2" fmla="val 25000"/>
                <a:gd name="adj3" fmla="val 48053"/>
                <a:gd name="adj4" fmla="val 6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pic>
          <p:nvPicPr>
            <p:cNvPr id="271371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2015"/>
              <a:ext cx="384" cy="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1483" name="Text Box 123"/>
            <p:cNvSpPr txBox="1">
              <a:spLocks noChangeArrowheads="1"/>
            </p:cNvSpPr>
            <p:nvPr/>
          </p:nvSpPr>
          <p:spPr bwMode="auto">
            <a:xfrm>
              <a:off x="3952" y="1884"/>
              <a:ext cx="49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 err="1"/>
                <a:t>Shot</a:t>
              </a:r>
              <a:r>
                <a:rPr lang="fr-FR" altLang="fr-FR" dirty="0"/>
                <a:t> noise</a:t>
              </a:r>
            </a:p>
          </p:txBody>
        </p:sp>
      </p:grpSp>
      <p:sp>
        <p:nvSpPr>
          <p:cNvPr id="271488" name="Text Box 128"/>
          <p:cNvSpPr txBox="1">
            <a:spLocks noChangeArrowheads="1"/>
          </p:cNvSpPr>
          <p:nvPr/>
        </p:nvSpPr>
        <p:spPr bwMode="auto">
          <a:xfrm rot="2024473">
            <a:off x="5730875" y="4043363"/>
            <a:ext cx="415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99CC00"/>
                </a:solidFill>
              </a:rPr>
              <a:t>N:In</a:t>
            </a:r>
          </a:p>
        </p:txBody>
      </p:sp>
      <p:sp>
        <p:nvSpPr>
          <p:cNvPr id="271489" name="Text Box 129"/>
          <p:cNvSpPr txBox="1">
            <a:spLocks noChangeArrowheads="1"/>
          </p:cNvSpPr>
          <p:nvPr/>
        </p:nvSpPr>
        <p:spPr bwMode="auto">
          <a:xfrm rot="1934548">
            <a:off x="5873750" y="3660775"/>
            <a:ext cx="549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99CC00"/>
                </a:solidFill>
              </a:rPr>
              <a:t>P:VHg</a:t>
            </a:r>
          </a:p>
        </p:txBody>
      </p:sp>
      <p:pic>
        <p:nvPicPr>
          <p:cNvPr id="271490" name="Picture 1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112838"/>
            <a:ext cx="508000" cy="44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1491" name="Picture 1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-50800"/>
            <a:ext cx="3652837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492" name="Line 132"/>
          <p:cNvSpPr>
            <a:spLocks noChangeShapeType="1"/>
          </p:cNvSpPr>
          <p:nvPr/>
        </p:nvSpPr>
        <p:spPr bwMode="auto">
          <a:xfrm flipH="1" flipV="1">
            <a:off x="2671763" y="930275"/>
            <a:ext cx="508000" cy="11795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71493" name="Picture 1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-50800"/>
            <a:ext cx="3652837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494" name="Oval 134"/>
          <p:cNvSpPr>
            <a:spLocks noChangeArrowheads="1"/>
          </p:cNvSpPr>
          <p:nvPr/>
        </p:nvSpPr>
        <p:spPr bwMode="auto">
          <a:xfrm>
            <a:off x="3509963" y="2306638"/>
            <a:ext cx="125412" cy="12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495" name="AutoShape 135"/>
          <p:cNvSpPr>
            <a:spLocks noChangeArrowheads="1"/>
          </p:cNvSpPr>
          <p:nvPr/>
        </p:nvSpPr>
        <p:spPr bwMode="auto">
          <a:xfrm>
            <a:off x="2098675" y="703263"/>
            <a:ext cx="806450" cy="515937"/>
          </a:xfrm>
          <a:prstGeom prst="leftArrow">
            <a:avLst>
              <a:gd name="adj1" fmla="val 50000"/>
              <a:gd name="adj2" fmla="val 39077"/>
            </a:avLst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497" name="AutoShape 137"/>
          <p:cNvSpPr>
            <a:spLocks noChangeArrowheads="1"/>
          </p:cNvSpPr>
          <p:nvPr/>
        </p:nvSpPr>
        <p:spPr bwMode="auto">
          <a:xfrm rot="2138131" flipH="1">
            <a:off x="1778000" y="1328738"/>
            <a:ext cx="1609725" cy="320675"/>
          </a:xfrm>
          <a:prstGeom prst="parallelogram">
            <a:avLst>
              <a:gd name="adj" fmla="val 159890"/>
            </a:avLst>
          </a:prstGeom>
          <a:gradFill rotWithShape="1">
            <a:gsLst>
              <a:gs pos="0">
                <a:schemeClr val="bg1"/>
              </a:gs>
              <a:gs pos="100000">
                <a:srgbClr val="000000">
                  <a:alpha val="60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485" name="Line 125"/>
          <p:cNvSpPr>
            <a:spLocks noChangeShapeType="1"/>
          </p:cNvSpPr>
          <p:nvPr/>
        </p:nvSpPr>
        <p:spPr bwMode="auto">
          <a:xfrm flipH="1" flipV="1">
            <a:off x="2025650" y="871538"/>
            <a:ext cx="257175" cy="5953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" name="Rectangle 6"/>
          <p:cNvSpPr txBox="1">
            <a:spLocks noChangeArrowheads="1"/>
          </p:cNvSpPr>
          <p:nvPr/>
        </p:nvSpPr>
        <p:spPr bwMode="auto">
          <a:xfrm>
            <a:off x="609600" y="4742690"/>
            <a:ext cx="8051800" cy="142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04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24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81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38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95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52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fr-FR" altLang="fr-FR" sz="1800" kern="0" dirty="0" err="1"/>
              <a:t>Some</a:t>
            </a:r>
            <a:r>
              <a:rPr lang="fr-FR" altLang="fr-FR" sz="1800" kern="0" dirty="0"/>
              <a:t> px are more </a:t>
            </a:r>
            <a:r>
              <a:rPr lang="fr-FR" altLang="fr-FR" sz="1800" kern="0" dirty="0" err="1"/>
              <a:t>affected</a:t>
            </a:r>
            <a:r>
              <a:rPr lang="fr-FR" altLang="fr-FR" sz="1800" kern="0" dirty="0"/>
              <a:t> by 1/f </a:t>
            </a:r>
            <a:r>
              <a:rPr lang="fr-FR" altLang="fr-FR" sz="1800" kern="0" dirty="0" err="1"/>
              <a:t>than</a:t>
            </a:r>
            <a:r>
              <a:rPr lang="fr-FR" altLang="fr-FR" sz="1800" kern="0" dirty="0"/>
              <a:t> </a:t>
            </a:r>
            <a:r>
              <a:rPr lang="fr-FR" altLang="fr-FR" sz="1800" kern="0" dirty="0" err="1"/>
              <a:t>others</a:t>
            </a:r>
            <a:endParaRPr lang="fr-FR" altLang="fr-FR" sz="1800" kern="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fr-FR" altLang="fr-FR" sz="1800" kern="0" dirty="0"/>
              <a:t>Noise </a:t>
            </a:r>
            <a:r>
              <a:rPr lang="fr-FR" altLang="fr-FR" sz="1800" kern="0" dirty="0" err="1"/>
              <a:t>operability</a:t>
            </a:r>
            <a:r>
              <a:rPr lang="fr-FR" altLang="fr-FR" sz="1800" kern="0" dirty="0"/>
              <a:t> </a:t>
            </a:r>
            <a:r>
              <a:rPr lang="fr-FR" altLang="fr-FR" sz="1800" kern="0" dirty="0" err="1"/>
              <a:t>degradation</a:t>
            </a:r>
            <a:r>
              <a:rPr lang="fr-FR" altLang="fr-FR" sz="1800" kern="0" dirty="0"/>
              <a:t> (distribution </a:t>
            </a:r>
            <a:r>
              <a:rPr lang="fr-FR" altLang="fr-FR" sz="1800" kern="0" dirty="0" err="1"/>
              <a:t>tails</a:t>
            </a:r>
            <a:r>
              <a:rPr lang="fr-FR" altLang="fr-FR" sz="1800" kern="0" dirty="0"/>
              <a:t> 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altLang="fr-FR" sz="1800" kern="0" dirty="0"/>
              <a:t>Limitation </a:t>
            </a:r>
            <a:r>
              <a:rPr lang="fr-FR" altLang="fr-FR" sz="1800" kern="0" dirty="0" err="1"/>
              <a:t>before</a:t>
            </a:r>
            <a:r>
              <a:rPr lang="fr-FR" altLang="fr-FR" sz="1800" kern="0" dirty="0"/>
              <a:t> the </a:t>
            </a:r>
            <a:r>
              <a:rPr lang="fr-FR" altLang="fr-FR" sz="1800" kern="0" dirty="0" err="1"/>
              <a:t>shot</a:t>
            </a:r>
            <a:r>
              <a:rPr lang="fr-FR" altLang="fr-FR" sz="1800" kern="0" dirty="0"/>
              <a:t> – 1/f </a:t>
            </a:r>
            <a:r>
              <a:rPr lang="fr-FR" altLang="fr-FR" sz="1800" kern="0" dirty="0" err="1"/>
              <a:t>knee</a:t>
            </a:r>
            <a:r>
              <a:rPr lang="fr-FR" altLang="fr-FR" sz="1800" kern="0" dirty="0"/>
              <a:t> T°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fr-FR" altLang="fr-FR" sz="1800" kern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altLang="fr-FR" sz="1800" kern="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Material</a:t>
            </a:r>
            <a:r>
              <a:rPr lang="fr-FR" altLang="fr-FR" sz="1800" kern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fr-FR" altLang="fr-FR" sz="1800" kern="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process</a:t>
            </a:r>
            <a:r>
              <a:rPr lang="fr-FR" altLang="fr-FR" sz="1800" kern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altLang="fr-FR" sz="1800" kern="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improvement</a:t>
            </a:r>
            <a:r>
              <a:rPr lang="fr-FR" altLang="fr-FR" sz="1800" kern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to </a:t>
            </a:r>
            <a:r>
              <a:rPr lang="fr-FR" altLang="fr-FR" sz="1800" kern="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minimize</a:t>
            </a:r>
            <a:r>
              <a:rPr lang="fr-FR" altLang="fr-FR" sz="1800" kern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1/f noise sources</a:t>
            </a:r>
          </a:p>
          <a:p>
            <a:pPr lvl="1">
              <a:buFont typeface="Wingdings" panose="05000000000000000000" pitchFamily="2" charset="2"/>
              <a:buNone/>
            </a:pPr>
            <a:endParaRPr lang="fr-FR" altLang="fr-FR" sz="1800" kern="0" dirty="0"/>
          </a:p>
          <a:p>
            <a:endParaRPr lang="fr-FR" altLang="fr-FR" sz="1800" kern="0" dirty="0"/>
          </a:p>
        </p:txBody>
      </p:sp>
      <p:grpSp>
        <p:nvGrpSpPr>
          <p:cNvPr id="2" name="Groupe 1"/>
          <p:cNvGrpSpPr/>
          <p:nvPr/>
        </p:nvGrpSpPr>
        <p:grpSpPr>
          <a:xfrm>
            <a:off x="7714615" y="5095048"/>
            <a:ext cx="1256347" cy="1224790"/>
            <a:chOff x="7714615" y="5095048"/>
            <a:chExt cx="1256347" cy="1224790"/>
          </a:xfrm>
        </p:grpSpPr>
        <p:sp>
          <p:nvSpPr>
            <p:cNvPr id="130" name="Text Box 8"/>
            <p:cNvSpPr txBox="1">
              <a:spLocks noChangeArrowheads="1"/>
            </p:cNvSpPr>
            <p:nvPr/>
          </p:nvSpPr>
          <p:spPr bwMode="auto">
            <a:xfrm>
              <a:off x="7714615" y="5095048"/>
              <a:ext cx="111280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dirty="0"/>
                <a:t>PhD A. Brunner </a:t>
              </a:r>
              <a:endParaRPr lang="en-US" altLang="fr-FR" baseline="30000" dirty="0"/>
            </a:p>
          </p:txBody>
        </p:sp>
        <p:pic>
          <p:nvPicPr>
            <p:cNvPr id="131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825" y="5357813"/>
              <a:ext cx="1227137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544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54"/>
    </mc:Choice>
    <mc:Fallback xmlns="">
      <p:transition spd="slow" advTm="81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78" grpId="0" animBg="1"/>
      <p:bldP spid="271479" grpId="0" animBg="1"/>
      <p:bldP spid="271492" grpId="0" animBg="1"/>
      <p:bldP spid="271492" grpId="1" animBg="1"/>
      <p:bldP spid="271494" grpId="0" animBg="1"/>
      <p:bldP spid="271495" grpId="0" animBg="1"/>
      <p:bldP spid="271497" grpId="0" animBg="1"/>
      <p:bldP spid="271485" grpId="0" animBg="1"/>
      <p:bldP spid="129" grpId="0" uiExpan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08" y="766318"/>
            <a:ext cx="7754784" cy="58587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08" y="766318"/>
            <a:ext cx="7754784" cy="585876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rot="16200000">
            <a:off x="571585" y="37984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Population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08" y="766318"/>
            <a:ext cx="7754784" cy="585876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rot="16200000">
            <a:off x="188467" y="3415360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Population Cumulée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08" y="766318"/>
            <a:ext cx="7754784" cy="586486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 rot="16200000">
            <a:off x="188467" y="3415360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Probabilité Cumulée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08" y="766318"/>
            <a:ext cx="7754784" cy="585876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608" y="766318"/>
            <a:ext cx="7754784" cy="5858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287006" y="6197336"/>
                <a:ext cx="1077987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𝑞𝐼</m:t>
                          </m:r>
                        </m:e>
                      </m:ra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06" y="6197336"/>
                <a:ext cx="1077987" cy="427746"/>
              </a:xfrm>
              <a:prstGeom prst="rect">
                <a:avLst/>
              </a:prstGeom>
              <a:blipFill rotWithShape="0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 rot="16200000">
            <a:off x="-895159" y="3541811"/>
            <a:ext cx="396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Cumulated</a:t>
            </a:r>
            <a:r>
              <a:rPr lang="fr-FR" sz="1400" dirty="0"/>
              <a:t> </a:t>
            </a:r>
            <a:r>
              <a:rPr lang="fr-FR" sz="1400" dirty="0" err="1"/>
              <a:t>probability</a:t>
            </a:r>
            <a:r>
              <a:rPr lang="fr-FR" sz="1400" dirty="0"/>
              <a:t> (</a:t>
            </a:r>
            <a:r>
              <a:rPr lang="fr-FR" sz="1400" dirty="0" err="1"/>
              <a:t>gausso-arithmetic</a:t>
            </a:r>
            <a:r>
              <a:rPr lang="fr-FR" sz="1400" dirty="0"/>
              <a:t> </a:t>
            </a:r>
            <a:r>
              <a:rPr lang="fr-FR" sz="1400" dirty="0" err="1"/>
              <a:t>scale</a:t>
            </a:r>
            <a:r>
              <a:rPr lang="fr-FR" sz="1400" dirty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73546" y="1207162"/>
            <a:ext cx="4587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MCT p/n MW </a:t>
            </a:r>
            <a:r>
              <a:rPr lang="fr-FR" sz="1200" dirty="0">
                <a:solidFill>
                  <a:srgbClr val="FF0000"/>
                </a:solidFill>
              </a:rPr>
              <a:t>TV p15µ    130K Tint = 4ms / </a:t>
            </a:r>
            <a:r>
              <a:rPr lang="fr-FR" sz="1200" dirty="0" err="1">
                <a:solidFill>
                  <a:srgbClr val="FF0000"/>
                </a:solidFill>
              </a:rPr>
              <a:t>Cint</a:t>
            </a:r>
            <a:r>
              <a:rPr lang="fr-FR" sz="1200" dirty="0">
                <a:solidFill>
                  <a:srgbClr val="FF0000"/>
                </a:solidFill>
              </a:rPr>
              <a:t> = 480fF BB20°C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573546" y="830705"/>
            <a:ext cx="4124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accent2"/>
                </a:solidFill>
              </a:rPr>
              <a:t>InSb</a:t>
            </a:r>
            <a:r>
              <a:rPr lang="fr-FR" sz="1200" b="1" dirty="0">
                <a:solidFill>
                  <a:schemeClr val="accent2"/>
                </a:solidFill>
              </a:rPr>
              <a:t> </a:t>
            </a:r>
            <a:r>
              <a:rPr lang="fr-FR" sz="1200" dirty="0">
                <a:solidFill>
                  <a:schemeClr val="accent2"/>
                </a:solidFill>
              </a:rPr>
              <a:t>TV/4 p30µ 80K   Tint = 1.4ms / </a:t>
            </a:r>
            <a:r>
              <a:rPr lang="fr-FR" sz="1200" dirty="0" err="1">
                <a:solidFill>
                  <a:schemeClr val="accent2"/>
                </a:solidFill>
              </a:rPr>
              <a:t>Cint</a:t>
            </a:r>
            <a:r>
              <a:rPr lang="fr-FR" sz="1200" dirty="0">
                <a:solidFill>
                  <a:schemeClr val="accent2"/>
                </a:solidFill>
              </a:rPr>
              <a:t> = 455fF BB25°C</a:t>
            </a: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XS noise </a:t>
            </a:r>
            <a:r>
              <a:rPr lang="fr-FR" dirty="0" err="1"/>
              <a:t>histogram</a:t>
            </a:r>
            <a:r>
              <a:rPr lang="fr-FR" dirty="0"/>
              <a:t> </a:t>
            </a:r>
            <a:r>
              <a:rPr lang="fr-FR" dirty="0" err="1"/>
              <a:t>examples</a:t>
            </a:r>
            <a:r>
              <a:rPr lang="fr-FR" dirty="0"/>
              <a:t>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4785" y="2566572"/>
            <a:ext cx="4610100" cy="323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1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"/>
    </mc:Choice>
    <mc:Fallback xmlns="">
      <p:transition spd="slow" advTm="1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0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Science : </a:t>
            </a:r>
          </a:p>
          <a:p>
            <a:pPr lvl="1"/>
            <a:r>
              <a:rPr lang="fr-FR" dirty="0"/>
              <a:t>ROIC </a:t>
            </a:r>
            <a:r>
              <a:rPr lang="fr-FR" dirty="0" err="1"/>
              <a:t>glow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limiting</a:t>
            </a:r>
            <a:r>
              <a:rPr lang="fr-FR" dirty="0"/>
              <a:t> </a:t>
            </a:r>
            <a:r>
              <a:rPr lang="fr-FR" dirty="0" err="1"/>
              <a:t>ultimate</a:t>
            </a:r>
            <a:r>
              <a:rPr lang="fr-FR" dirty="0"/>
              <a:t> performances</a:t>
            </a:r>
          </a:p>
          <a:p>
            <a:pPr lvl="1"/>
            <a:r>
              <a:rPr lang="fr-FR" dirty="0" err="1"/>
              <a:t>APDs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to push the </a:t>
            </a:r>
            <a:r>
              <a:rPr lang="fr-FR" dirty="0" err="1"/>
              <a:t>detection</a:t>
            </a:r>
            <a:r>
              <a:rPr lang="fr-FR" dirty="0"/>
              <a:t> </a:t>
            </a:r>
            <a:r>
              <a:rPr lang="fr-FR" dirty="0" err="1"/>
              <a:t>limits</a:t>
            </a:r>
            <a:r>
              <a:rPr lang="fr-FR" dirty="0"/>
              <a:t> to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photon nb </a:t>
            </a:r>
          </a:p>
          <a:p>
            <a:pPr lvl="1"/>
            <a:r>
              <a:rPr lang="fr-FR" dirty="0"/>
              <a:t>More pixels, </a:t>
            </a:r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overall</a:t>
            </a:r>
            <a:r>
              <a:rPr lang="fr-FR" dirty="0"/>
              <a:t> area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very</a:t>
            </a:r>
            <a:r>
              <a:rPr lang="fr-FR" dirty="0">
                <a:sym typeface="Wingdings" panose="05000000000000000000" pitchFamily="2" charset="2"/>
              </a:rPr>
              <a:t> large formats 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HOT MW:</a:t>
            </a:r>
          </a:p>
          <a:p>
            <a:pPr lvl="1"/>
            <a:r>
              <a:rPr lang="fr-FR" dirty="0" err="1"/>
              <a:t>Today</a:t>
            </a:r>
            <a:r>
              <a:rPr lang="fr-FR" dirty="0"/>
              <a:t> structures (150K)</a:t>
            </a:r>
          </a:p>
          <a:p>
            <a:pPr lvl="2"/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defectivity</a:t>
            </a:r>
            <a:r>
              <a:rPr lang="fr-FR" dirty="0"/>
              <a:t> </a:t>
            </a:r>
            <a:r>
              <a:rPr lang="fr-FR" dirty="0" err="1"/>
              <a:t>improving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 and </a:t>
            </a:r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quality</a:t>
            </a:r>
            <a:endParaRPr lang="fr-FR" dirty="0"/>
          </a:p>
          <a:p>
            <a:pPr lvl="2"/>
            <a:r>
              <a:rPr lang="fr-FR" dirty="0"/>
              <a:t>Blue or </a:t>
            </a:r>
            <a:r>
              <a:rPr lang="fr-FR" dirty="0" err="1"/>
              <a:t>red</a:t>
            </a:r>
            <a:r>
              <a:rPr lang="fr-FR" dirty="0"/>
              <a:t> MW ?, MCT vs </a:t>
            </a:r>
            <a:r>
              <a:rPr lang="fr-FR" dirty="0" err="1"/>
              <a:t>InAsSb</a:t>
            </a:r>
            <a:r>
              <a:rPr lang="fr-FR" dirty="0"/>
              <a:t> ?</a:t>
            </a:r>
          </a:p>
          <a:p>
            <a:pPr lvl="1"/>
            <a:r>
              <a:rPr lang="fr-FR" dirty="0"/>
              <a:t>Up </a:t>
            </a:r>
            <a:r>
              <a:rPr lang="fr-FR" dirty="0" err="1"/>
              <a:t>coming</a:t>
            </a:r>
            <a:r>
              <a:rPr lang="fr-FR" dirty="0"/>
              <a:t> structures (&gt;150K)</a:t>
            </a:r>
          </a:p>
          <a:p>
            <a:pPr lvl="2"/>
            <a:r>
              <a:rPr lang="fr-FR" dirty="0" err="1"/>
              <a:t>Decrease</a:t>
            </a:r>
            <a:r>
              <a:rPr lang="fr-FR" dirty="0"/>
              <a:t> the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below</a:t>
            </a:r>
            <a:r>
              <a:rPr lang="fr-FR" dirty="0"/>
              <a:t> rule07 </a:t>
            </a:r>
          </a:p>
          <a:p>
            <a:pPr lvl="2"/>
            <a:r>
              <a:rPr lang="fr-FR" dirty="0"/>
              <a:t>Change doping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limited</a:t>
            </a:r>
            <a:r>
              <a:rPr lang="fr-FR" dirty="0"/>
              <a:t> by Auger7 </a:t>
            </a:r>
            <a:r>
              <a:rPr lang="fr-FR" dirty="0" err="1"/>
              <a:t>instead</a:t>
            </a:r>
            <a:r>
              <a:rPr lang="fr-FR" dirty="0"/>
              <a:t> of Auger1?</a:t>
            </a:r>
          </a:p>
          <a:p>
            <a:pPr lvl="2"/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depleted</a:t>
            </a:r>
            <a:r>
              <a:rPr lang="fr-FR" dirty="0"/>
              <a:t> </a:t>
            </a:r>
            <a:r>
              <a:rPr lang="fr-FR" dirty="0" err="1"/>
              <a:t>PiN</a:t>
            </a:r>
            <a:r>
              <a:rPr lang="fr-FR" dirty="0"/>
              <a:t> diodes (</a:t>
            </a:r>
            <a:r>
              <a:rPr lang="fr-FR" dirty="0" err="1"/>
              <a:t>very</a:t>
            </a:r>
            <a:r>
              <a:rPr lang="fr-FR" dirty="0"/>
              <a:t> high SRH </a:t>
            </a:r>
            <a:r>
              <a:rPr lang="fr-FR" dirty="0" err="1"/>
              <a:t>required</a:t>
            </a:r>
            <a:r>
              <a:rPr lang="fr-FR" dirty="0"/>
              <a:t> &gt;ms) </a:t>
            </a:r>
          </a:p>
          <a:p>
            <a:pPr lvl="2"/>
            <a:r>
              <a:rPr lang="fr-FR" dirty="0"/>
              <a:t>Confinement structures to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 dirty="0" err="1"/>
              <a:t>Idark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volume</a:t>
            </a:r>
          </a:p>
          <a:p>
            <a:pPr lvl="2"/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b="41212"/>
          <a:stretch/>
        </p:blipFill>
        <p:spPr>
          <a:xfrm>
            <a:off x="1454021" y="2185708"/>
            <a:ext cx="2941784" cy="1439033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6379907" y="2064686"/>
            <a:ext cx="2500615" cy="1889085"/>
            <a:chOff x="3219001" y="1838120"/>
            <a:chExt cx="2500615" cy="188908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9001" y="1838120"/>
              <a:ext cx="2500615" cy="1889085"/>
            </a:xfrm>
            <a:prstGeom prst="rect">
              <a:avLst/>
            </a:prstGeom>
          </p:spPr>
        </p:pic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3698137" y="2234480"/>
              <a:ext cx="533326" cy="435600"/>
              <a:chOff x="6381750" y="3235816"/>
              <a:chExt cx="1123951" cy="919058"/>
            </a:xfrm>
          </p:grpSpPr>
          <p:cxnSp>
            <p:nvCxnSpPr>
              <p:cNvPr id="8" name="Connecteur droit 7"/>
              <p:cNvCxnSpPr/>
              <p:nvPr/>
            </p:nvCxnSpPr>
            <p:spPr bwMode="auto">
              <a:xfrm flipV="1">
                <a:off x="6381750" y="4146179"/>
                <a:ext cx="1117600" cy="869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Connecteur droit 8"/>
              <p:cNvCxnSpPr/>
              <p:nvPr/>
            </p:nvCxnSpPr>
            <p:spPr bwMode="auto">
              <a:xfrm flipH="1" flipV="1">
                <a:off x="7481788" y="3240164"/>
                <a:ext cx="23913" cy="90601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Connecteur droit 9"/>
              <p:cNvCxnSpPr/>
              <p:nvPr/>
            </p:nvCxnSpPr>
            <p:spPr bwMode="auto">
              <a:xfrm flipH="1">
                <a:off x="6502309" y="3235816"/>
                <a:ext cx="991435" cy="1304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Connecteur droit 10"/>
              <p:cNvCxnSpPr/>
              <p:nvPr/>
            </p:nvCxnSpPr>
            <p:spPr bwMode="auto">
              <a:xfrm flipH="1">
                <a:off x="6381750" y="3240164"/>
                <a:ext cx="127055" cy="90601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e 12"/>
            <p:cNvGrpSpPr>
              <a:grpSpLocks noChangeAspect="1"/>
            </p:cNvGrpSpPr>
            <p:nvPr/>
          </p:nvGrpSpPr>
          <p:grpSpPr>
            <a:xfrm>
              <a:off x="3590368" y="2162059"/>
              <a:ext cx="713217" cy="583200"/>
              <a:chOff x="6381750" y="3235816"/>
              <a:chExt cx="1123951" cy="919058"/>
            </a:xfrm>
          </p:grpSpPr>
          <p:cxnSp>
            <p:nvCxnSpPr>
              <p:cNvPr id="14" name="Connecteur droit 13"/>
              <p:cNvCxnSpPr/>
              <p:nvPr/>
            </p:nvCxnSpPr>
            <p:spPr bwMode="auto">
              <a:xfrm flipV="1">
                <a:off x="6381750" y="4146179"/>
                <a:ext cx="1117600" cy="869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 flipH="1" flipV="1">
                <a:off x="7481788" y="3240164"/>
                <a:ext cx="23913" cy="90601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Connecteur droit 15"/>
              <p:cNvCxnSpPr/>
              <p:nvPr/>
            </p:nvCxnSpPr>
            <p:spPr bwMode="auto">
              <a:xfrm flipH="1">
                <a:off x="6502309" y="3235816"/>
                <a:ext cx="991435" cy="1304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Connecteur droit 16"/>
              <p:cNvCxnSpPr/>
              <p:nvPr/>
            </p:nvCxnSpPr>
            <p:spPr bwMode="auto">
              <a:xfrm flipH="1">
                <a:off x="6381750" y="3240164"/>
                <a:ext cx="127055" cy="90601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Rectangle 2"/>
          <p:cNvSpPr/>
          <p:nvPr/>
        </p:nvSpPr>
        <p:spPr>
          <a:xfrm>
            <a:off x="4146447" y="2705169"/>
            <a:ext cx="2296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>
                <a:solidFill>
                  <a:schemeClr val="accent2"/>
                </a:solidFill>
              </a:rPr>
              <a:t>2k x 2k 15µm pitch = 3 cm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4k x 4k 10µm pitch = 4cm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564218" y="2201481"/>
            <a:ext cx="2502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2kx2k 10µm pitch FPA @ LETI (</a:t>
            </a:r>
            <a:r>
              <a:rPr lang="fr-FR" dirty="0" err="1"/>
              <a:t>mockup</a:t>
            </a:r>
            <a:r>
              <a:rPr lang="fr-FR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4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"/>
    </mc:Choice>
    <mc:Fallback xmlns="">
      <p:transition spd="slow" advTm="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4" name="Group 2"/>
          <p:cNvGrpSpPr>
            <a:grpSpLocks/>
          </p:cNvGrpSpPr>
          <p:nvPr/>
        </p:nvGrpSpPr>
        <p:grpSpPr bwMode="auto">
          <a:xfrm>
            <a:off x="5022850" y="4575175"/>
            <a:ext cx="4078288" cy="1000125"/>
            <a:chOff x="2916" y="2167"/>
            <a:chExt cx="2569" cy="630"/>
          </a:xfrm>
        </p:grpSpPr>
        <p:sp>
          <p:nvSpPr>
            <p:cNvPr id="243715" name="Line 3"/>
            <p:cNvSpPr>
              <a:spLocks noChangeShapeType="1"/>
            </p:cNvSpPr>
            <p:nvPr/>
          </p:nvSpPr>
          <p:spPr bwMode="auto">
            <a:xfrm>
              <a:off x="4895" y="2456"/>
              <a:ext cx="19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16" name="Line 4"/>
            <p:cNvSpPr>
              <a:spLocks noChangeShapeType="1"/>
            </p:cNvSpPr>
            <p:nvPr/>
          </p:nvSpPr>
          <p:spPr bwMode="auto">
            <a:xfrm>
              <a:off x="3577" y="2167"/>
              <a:ext cx="0" cy="1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17" name="Line 5"/>
            <p:cNvSpPr>
              <a:spLocks noChangeShapeType="1"/>
            </p:cNvSpPr>
            <p:nvPr/>
          </p:nvSpPr>
          <p:spPr bwMode="auto">
            <a:xfrm>
              <a:off x="4441" y="2167"/>
              <a:ext cx="0" cy="1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18" name="Rectangle 6"/>
            <p:cNvSpPr>
              <a:spLocks noChangeArrowheads="1"/>
            </p:cNvSpPr>
            <p:nvPr/>
          </p:nvSpPr>
          <p:spPr bwMode="auto">
            <a:xfrm>
              <a:off x="2916" y="2344"/>
              <a:ext cx="2079" cy="262"/>
            </a:xfrm>
            <a:prstGeom prst="rect">
              <a:avLst/>
            </a:prstGeom>
            <a:solidFill>
              <a:srgbClr val="CC99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7407" tIns="68706" rIns="137407" bIns="68706">
              <a:spAutoFit/>
            </a:bodyPr>
            <a:lstStyle/>
            <a:p>
              <a:pPr algn="ctr"/>
              <a:r>
                <a:rPr lang="fr-FR" sz="1800" b="1" dirty="0"/>
                <a:t>Read out circuit</a:t>
              </a:r>
            </a:p>
          </p:txBody>
        </p:sp>
        <p:sp>
          <p:nvSpPr>
            <p:cNvPr id="243719" name="AutoShape 7"/>
            <p:cNvSpPr>
              <a:spLocks noChangeArrowheads="1"/>
            </p:cNvSpPr>
            <p:nvPr/>
          </p:nvSpPr>
          <p:spPr bwMode="auto">
            <a:xfrm>
              <a:off x="5084" y="2368"/>
              <a:ext cx="319" cy="175"/>
            </a:xfrm>
            <a:prstGeom prst="rightArrow">
              <a:avLst>
                <a:gd name="adj1" fmla="val 50000"/>
                <a:gd name="adj2" fmla="val 91151"/>
              </a:avLst>
            </a:prstGeom>
            <a:solidFill>
              <a:srgbClr val="CC99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20" name="Rectangle 8"/>
            <p:cNvSpPr>
              <a:spLocks noChangeArrowheads="1"/>
            </p:cNvSpPr>
            <p:nvPr/>
          </p:nvSpPr>
          <p:spPr bwMode="auto">
            <a:xfrm>
              <a:off x="4946" y="2605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6" tIns="46034" rIns="92066" bIns="46034">
              <a:spAutoFit/>
            </a:bodyPr>
            <a:lstStyle/>
            <a:p>
              <a:r>
                <a:rPr lang="fr-FR" sz="1400" b="1" i="1">
                  <a:solidFill>
                    <a:schemeClr val="tx2"/>
                  </a:solidFill>
                </a:rPr>
                <a:t>SIGNAL</a:t>
              </a:r>
            </a:p>
          </p:txBody>
        </p:sp>
      </p:grpSp>
      <p:grpSp>
        <p:nvGrpSpPr>
          <p:cNvPr id="243721" name="Group 9"/>
          <p:cNvGrpSpPr>
            <a:grpSpLocks/>
          </p:cNvGrpSpPr>
          <p:nvPr/>
        </p:nvGrpSpPr>
        <p:grpSpPr bwMode="auto">
          <a:xfrm>
            <a:off x="5022850" y="3967165"/>
            <a:ext cx="3300413" cy="695325"/>
            <a:chOff x="2916" y="1784"/>
            <a:chExt cx="2079" cy="438"/>
          </a:xfrm>
        </p:grpSpPr>
        <p:sp>
          <p:nvSpPr>
            <p:cNvPr id="243722" name="Line 10"/>
            <p:cNvSpPr>
              <a:spLocks noChangeShapeType="1"/>
            </p:cNvSpPr>
            <p:nvPr/>
          </p:nvSpPr>
          <p:spPr bwMode="auto">
            <a:xfrm>
              <a:off x="3577" y="1784"/>
              <a:ext cx="0" cy="1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23" name="Line 11"/>
            <p:cNvSpPr>
              <a:spLocks noChangeShapeType="1"/>
            </p:cNvSpPr>
            <p:nvPr/>
          </p:nvSpPr>
          <p:spPr bwMode="auto">
            <a:xfrm>
              <a:off x="4441" y="1784"/>
              <a:ext cx="0" cy="1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2916" y="1960"/>
              <a:ext cx="2079" cy="26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9933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7407" tIns="68706" rIns="137407" bIns="68706">
              <a:spAutoFit/>
            </a:bodyPr>
            <a:lstStyle/>
            <a:p>
              <a:pPr algn="ctr"/>
              <a:r>
                <a:rPr lang="fr-FR" sz="1800" b="1" dirty="0"/>
                <a:t>Thermal </a:t>
              </a:r>
              <a:r>
                <a:rPr lang="fr-FR" sz="1800" b="1" dirty="0" err="1"/>
                <a:t>insulation</a:t>
              </a:r>
              <a:endParaRPr lang="fr-FR" sz="1800" b="1" dirty="0"/>
            </a:p>
          </p:txBody>
        </p:sp>
      </p:grpSp>
      <p:grpSp>
        <p:nvGrpSpPr>
          <p:cNvPr id="243725" name="Group 13"/>
          <p:cNvGrpSpPr>
            <a:grpSpLocks/>
          </p:cNvGrpSpPr>
          <p:nvPr/>
        </p:nvGrpSpPr>
        <p:grpSpPr bwMode="auto">
          <a:xfrm>
            <a:off x="5022850" y="3357565"/>
            <a:ext cx="3300413" cy="695325"/>
            <a:chOff x="2916" y="1400"/>
            <a:chExt cx="2079" cy="438"/>
          </a:xfrm>
        </p:grpSpPr>
        <p:sp>
          <p:nvSpPr>
            <p:cNvPr id="243726" name="Line 14"/>
            <p:cNvSpPr>
              <a:spLocks noChangeShapeType="1"/>
            </p:cNvSpPr>
            <p:nvPr/>
          </p:nvSpPr>
          <p:spPr bwMode="auto">
            <a:xfrm>
              <a:off x="4009" y="1400"/>
              <a:ext cx="0" cy="1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27" name="Rectangle 15"/>
            <p:cNvSpPr>
              <a:spLocks noChangeArrowheads="1"/>
            </p:cNvSpPr>
            <p:nvPr/>
          </p:nvSpPr>
          <p:spPr bwMode="auto">
            <a:xfrm>
              <a:off x="2916" y="1576"/>
              <a:ext cx="2079" cy="26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7407" tIns="68706" rIns="137407" bIns="68706">
              <a:spAutoFit/>
            </a:bodyPr>
            <a:lstStyle/>
            <a:p>
              <a:pPr algn="ctr"/>
              <a:r>
                <a:rPr lang="fr-FR" sz="1800" b="1" dirty="0" err="1"/>
                <a:t>Thermometer</a:t>
              </a:r>
              <a:endParaRPr lang="fr-FR" sz="1800" b="1" dirty="0"/>
            </a:p>
          </p:txBody>
        </p:sp>
      </p:grpSp>
      <p:grpSp>
        <p:nvGrpSpPr>
          <p:cNvPr id="243728" name="Group 16"/>
          <p:cNvGrpSpPr>
            <a:grpSpLocks/>
          </p:cNvGrpSpPr>
          <p:nvPr/>
        </p:nvGrpSpPr>
        <p:grpSpPr bwMode="auto">
          <a:xfrm>
            <a:off x="823913" y="4397375"/>
            <a:ext cx="3722687" cy="914400"/>
            <a:chOff x="519" y="2167"/>
            <a:chExt cx="2345" cy="576"/>
          </a:xfrm>
        </p:grpSpPr>
        <p:sp>
          <p:nvSpPr>
            <p:cNvPr id="243729" name="Line 17"/>
            <p:cNvSpPr>
              <a:spLocks noChangeShapeType="1"/>
            </p:cNvSpPr>
            <p:nvPr/>
          </p:nvSpPr>
          <p:spPr bwMode="auto">
            <a:xfrm>
              <a:off x="2288" y="2455"/>
              <a:ext cx="19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30" name="Line 18"/>
            <p:cNvSpPr>
              <a:spLocks noChangeShapeType="1"/>
            </p:cNvSpPr>
            <p:nvPr/>
          </p:nvSpPr>
          <p:spPr bwMode="auto">
            <a:xfrm>
              <a:off x="991" y="2167"/>
              <a:ext cx="0" cy="19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31" name="Line 19"/>
            <p:cNvSpPr>
              <a:spLocks noChangeShapeType="1"/>
            </p:cNvSpPr>
            <p:nvPr/>
          </p:nvSpPr>
          <p:spPr bwMode="auto">
            <a:xfrm>
              <a:off x="1856" y="2167"/>
              <a:ext cx="0" cy="19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32" name="Rectangle 20"/>
            <p:cNvSpPr>
              <a:spLocks noChangeArrowheads="1"/>
            </p:cNvSpPr>
            <p:nvPr/>
          </p:nvSpPr>
          <p:spPr bwMode="auto">
            <a:xfrm>
              <a:off x="519" y="2344"/>
              <a:ext cx="1809" cy="233"/>
            </a:xfrm>
            <a:prstGeom prst="rect">
              <a:avLst/>
            </a:prstGeom>
            <a:solidFill>
              <a:srgbClr val="CC99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66" tIns="46034" rIns="92066" bIns="46034">
              <a:spAutoFit/>
            </a:bodyPr>
            <a:lstStyle/>
            <a:p>
              <a:pPr algn="ctr"/>
              <a:r>
                <a:rPr lang="fr-FR" sz="1800" b="1" dirty="0"/>
                <a:t>Read out circuit</a:t>
              </a:r>
            </a:p>
          </p:txBody>
        </p:sp>
        <p:sp>
          <p:nvSpPr>
            <p:cNvPr id="243733" name="AutoShape 21"/>
            <p:cNvSpPr>
              <a:spLocks noChangeArrowheads="1"/>
            </p:cNvSpPr>
            <p:nvPr/>
          </p:nvSpPr>
          <p:spPr bwMode="auto">
            <a:xfrm>
              <a:off x="2439" y="2368"/>
              <a:ext cx="321" cy="175"/>
            </a:xfrm>
            <a:prstGeom prst="rightArrow">
              <a:avLst>
                <a:gd name="adj1" fmla="val 50000"/>
                <a:gd name="adj2" fmla="val 91723"/>
              </a:avLst>
            </a:prstGeom>
            <a:solidFill>
              <a:srgbClr val="CC99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34" name="Rectangle 22"/>
            <p:cNvSpPr>
              <a:spLocks noChangeArrowheads="1"/>
            </p:cNvSpPr>
            <p:nvPr/>
          </p:nvSpPr>
          <p:spPr bwMode="auto">
            <a:xfrm>
              <a:off x="2325" y="2551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6" tIns="46034" rIns="92066" bIns="46034">
              <a:spAutoFit/>
            </a:bodyPr>
            <a:lstStyle/>
            <a:p>
              <a:r>
                <a:rPr lang="fr-FR" sz="1400" b="1" i="1">
                  <a:solidFill>
                    <a:schemeClr val="tx2"/>
                  </a:solidFill>
                </a:rPr>
                <a:t>SIGNAL</a:t>
              </a:r>
            </a:p>
          </p:txBody>
        </p:sp>
      </p:grpSp>
      <p:sp>
        <p:nvSpPr>
          <p:cNvPr id="243735" name="Text Box 23"/>
          <p:cNvSpPr txBox="1">
            <a:spLocks noChangeArrowheads="1"/>
          </p:cNvSpPr>
          <p:nvPr/>
        </p:nvSpPr>
        <p:spPr bwMode="auto">
          <a:xfrm>
            <a:off x="1084956" y="1225550"/>
            <a:ext cx="2287789" cy="92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fr-FR" sz="1800" b="1" dirty="0"/>
              <a:t>Quantum detector</a:t>
            </a:r>
          </a:p>
          <a:p>
            <a:pPr algn="ctr"/>
            <a:r>
              <a:rPr lang="fr-FR" sz="1800" b="1" dirty="0"/>
              <a:t>=</a:t>
            </a:r>
          </a:p>
          <a:p>
            <a:pPr algn="ctr"/>
            <a:r>
              <a:rPr lang="fr-FR" sz="1800" b="1" dirty="0"/>
              <a:t>« </a:t>
            </a:r>
            <a:r>
              <a:rPr lang="fr-FR" sz="1800" b="1" dirty="0" err="1"/>
              <a:t>cooled</a:t>
            </a:r>
            <a:r>
              <a:rPr lang="fr-FR" sz="1800" b="1" dirty="0"/>
              <a:t> » detector</a:t>
            </a:r>
          </a:p>
        </p:txBody>
      </p:sp>
      <p:sp>
        <p:nvSpPr>
          <p:cNvPr id="243736" name="Rectangle 24"/>
          <p:cNvSpPr>
            <a:spLocks noChangeArrowheads="1"/>
          </p:cNvSpPr>
          <p:nvPr/>
        </p:nvSpPr>
        <p:spPr bwMode="auto">
          <a:xfrm>
            <a:off x="823913" y="4068763"/>
            <a:ext cx="2871787" cy="39211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4" rIns="92066" bIns="46034">
            <a:spAutoFit/>
          </a:bodyPr>
          <a:lstStyle/>
          <a:p>
            <a:pPr algn="ctr"/>
            <a:r>
              <a:rPr lang="fr-FR" sz="1800" b="1"/>
              <a:t>Conversion </a:t>
            </a:r>
            <a:r>
              <a:rPr lang="fr-FR" sz="1800" b="1" i="1">
                <a:sym typeface="Symbol" pitchFamily="18" charset="2"/>
              </a:rPr>
              <a:t></a:t>
            </a:r>
            <a:r>
              <a:rPr lang="fr-FR" sz="1800" b="1">
                <a:sym typeface="Symbol" pitchFamily="18" charset="2"/>
              </a:rPr>
              <a:t> </a:t>
            </a:r>
            <a:r>
              <a:rPr lang="fr-FR" sz="1800" b="1">
                <a:sym typeface="Wingdings" pitchFamily="2" charset="2"/>
              </a:rPr>
              <a:t> </a:t>
            </a:r>
            <a:r>
              <a:rPr lang="fr-FR" sz="1800" b="1" i="1">
                <a:sym typeface="Wingdings" pitchFamily="2" charset="2"/>
              </a:rPr>
              <a:t>e</a:t>
            </a:r>
            <a:r>
              <a:rPr lang="fr-FR" sz="1800" b="1" i="1" baseline="30000">
                <a:sym typeface="Wingdings" pitchFamily="2" charset="2"/>
              </a:rPr>
              <a:t>-</a:t>
            </a:r>
            <a:endParaRPr lang="fr-FR" sz="1800" b="1" i="1" baseline="30000">
              <a:sym typeface="Symbol" pitchFamily="18" charset="2"/>
            </a:endParaRPr>
          </a:p>
        </p:txBody>
      </p:sp>
      <p:grpSp>
        <p:nvGrpSpPr>
          <p:cNvPr id="243737" name="Group 25"/>
          <p:cNvGrpSpPr>
            <a:grpSpLocks/>
          </p:cNvGrpSpPr>
          <p:nvPr/>
        </p:nvGrpSpPr>
        <p:grpSpPr bwMode="auto">
          <a:xfrm>
            <a:off x="1117600" y="3517900"/>
            <a:ext cx="2259013" cy="366713"/>
            <a:chOff x="704" y="1613"/>
            <a:chExt cx="1423" cy="231"/>
          </a:xfrm>
        </p:grpSpPr>
        <p:sp>
          <p:nvSpPr>
            <p:cNvPr id="243738" name="AutoShape 26"/>
            <p:cNvSpPr>
              <a:spLocks noChangeArrowheads="1"/>
            </p:cNvSpPr>
            <p:nvPr/>
          </p:nvSpPr>
          <p:spPr bwMode="auto">
            <a:xfrm>
              <a:off x="704" y="1632"/>
              <a:ext cx="136" cy="183"/>
            </a:xfrm>
            <a:prstGeom prst="downArrow">
              <a:avLst>
                <a:gd name="adj1" fmla="val 50000"/>
                <a:gd name="adj2" fmla="val 87744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39" name="AutoShape 27"/>
            <p:cNvSpPr>
              <a:spLocks noChangeArrowheads="1"/>
            </p:cNvSpPr>
            <p:nvPr/>
          </p:nvSpPr>
          <p:spPr bwMode="auto">
            <a:xfrm>
              <a:off x="944" y="1632"/>
              <a:ext cx="137" cy="183"/>
            </a:xfrm>
            <a:prstGeom prst="downArrow">
              <a:avLst>
                <a:gd name="adj1" fmla="val 50000"/>
                <a:gd name="adj2" fmla="val 87103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40" name="AutoShape 28"/>
            <p:cNvSpPr>
              <a:spLocks noChangeArrowheads="1"/>
            </p:cNvSpPr>
            <p:nvPr/>
          </p:nvSpPr>
          <p:spPr bwMode="auto">
            <a:xfrm>
              <a:off x="1184" y="1632"/>
              <a:ext cx="137" cy="183"/>
            </a:xfrm>
            <a:prstGeom prst="downArrow">
              <a:avLst>
                <a:gd name="adj1" fmla="val 50000"/>
                <a:gd name="adj2" fmla="val 87103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41" name="AutoShape 29"/>
            <p:cNvSpPr>
              <a:spLocks noChangeArrowheads="1"/>
            </p:cNvSpPr>
            <p:nvPr/>
          </p:nvSpPr>
          <p:spPr bwMode="auto">
            <a:xfrm>
              <a:off x="1424" y="1632"/>
              <a:ext cx="137" cy="183"/>
            </a:xfrm>
            <a:prstGeom prst="downArrow">
              <a:avLst>
                <a:gd name="adj1" fmla="val 50000"/>
                <a:gd name="adj2" fmla="val 87103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42" name="Rectangle 30"/>
            <p:cNvSpPr>
              <a:spLocks noChangeArrowheads="1"/>
            </p:cNvSpPr>
            <p:nvPr/>
          </p:nvSpPr>
          <p:spPr bwMode="auto">
            <a:xfrm>
              <a:off x="1867" y="1613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6" tIns="46034" rIns="92066" bIns="46034">
              <a:spAutoFit/>
            </a:bodyPr>
            <a:lstStyle/>
            <a:p>
              <a:r>
                <a:rPr lang="fr-FR" sz="1800" b="1" i="1">
                  <a:solidFill>
                    <a:srgbClr val="FF3300"/>
                  </a:solidFill>
                </a:rPr>
                <a:t>IR</a:t>
              </a:r>
            </a:p>
          </p:txBody>
        </p:sp>
        <p:sp>
          <p:nvSpPr>
            <p:cNvPr id="243743" name="AutoShape 31"/>
            <p:cNvSpPr>
              <a:spLocks noChangeArrowheads="1"/>
            </p:cNvSpPr>
            <p:nvPr/>
          </p:nvSpPr>
          <p:spPr bwMode="auto">
            <a:xfrm>
              <a:off x="1664" y="1632"/>
              <a:ext cx="137" cy="183"/>
            </a:xfrm>
            <a:prstGeom prst="downArrow">
              <a:avLst>
                <a:gd name="adj1" fmla="val 50000"/>
                <a:gd name="adj2" fmla="val 87103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3744" name="Rectangle 32"/>
          <p:cNvSpPr>
            <a:spLocks noChangeArrowheads="1"/>
          </p:cNvSpPr>
          <p:nvPr/>
        </p:nvSpPr>
        <p:spPr bwMode="auto">
          <a:xfrm>
            <a:off x="5022850" y="3014663"/>
            <a:ext cx="3300413" cy="415753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407" tIns="68706" rIns="137407" bIns="68706">
            <a:spAutoFit/>
          </a:bodyPr>
          <a:lstStyle/>
          <a:p>
            <a:pPr algn="ctr"/>
            <a:r>
              <a:rPr lang="fr-FR" sz="1800" b="1" dirty="0"/>
              <a:t>Absorption </a:t>
            </a:r>
          </a:p>
        </p:txBody>
      </p:sp>
      <p:grpSp>
        <p:nvGrpSpPr>
          <p:cNvPr id="243745" name="Group 33"/>
          <p:cNvGrpSpPr>
            <a:grpSpLocks/>
          </p:cNvGrpSpPr>
          <p:nvPr/>
        </p:nvGrpSpPr>
        <p:grpSpPr bwMode="auto">
          <a:xfrm>
            <a:off x="5581650" y="2495550"/>
            <a:ext cx="2257425" cy="366713"/>
            <a:chOff x="3268" y="857"/>
            <a:chExt cx="1422" cy="231"/>
          </a:xfrm>
        </p:grpSpPr>
        <p:sp>
          <p:nvSpPr>
            <p:cNvPr id="243746" name="AutoShape 34"/>
            <p:cNvSpPr>
              <a:spLocks noChangeArrowheads="1"/>
            </p:cNvSpPr>
            <p:nvPr/>
          </p:nvSpPr>
          <p:spPr bwMode="auto">
            <a:xfrm>
              <a:off x="3268" y="876"/>
              <a:ext cx="137" cy="183"/>
            </a:xfrm>
            <a:prstGeom prst="downArrow">
              <a:avLst>
                <a:gd name="adj1" fmla="val 50000"/>
                <a:gd name="adj2" fmla="val 87103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47" name="AutoShape 35"/>
            <p:cNvSpPr>
              <a:spLocks noChangeArrowheads="1"/>
            </p:cNvSpPr>
            <p:nvPr/>
          </p:nvSpPr>
          <p:spPr bwMode="auto">
            <a:xfrm>
              <a:off x="3508" y="876"/>
              <a:ext cx="137" cy="183"/>
            </a:xfrm>
            <a:prstGeom prst="downArrow">
              <a:avLst>
                <a:gd name="adj1" fmla="val 50000"/>
                <a:gd name="adj2" fmla="val 87103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48" name="AutoShape 36"/>
            <p:cNvSpPr>
              <a:spLocks noChangeArrowheads="1"/>
            </p:cNvSpPr>
            <p:nvPr/>
          </p:nvSpPr>
          <p:spPr bwMode="auto">
            <a:xfrm>
              <a:off x="3748" y="876"/>
              <a:ext cx="137" cy="183"/>
            </a:xfrm>
            <a:prstGeom prst="downArrow">
              <a:avLst>
                <a:gd name="adj1" fmla="val 50000"/>
                <a:gd name="adj2" fmla="val 87103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49" name="AutoShape 37"/>
            <p:cNvSpPr>
              <a:spLocks noChangeArrowheads="1"/>
            </p:cNvSpPr>
            <p:nvPr/>
          </p:nvSpPr>
          <p:spPr bwMode="auto">
            <a:xfrm>
              <a:off x="3988" y="876"/>
              <a:ext cx="137" cy="183"/>
            </a:xfrm>
            <a:prstGeom prst="downArrow">
              <a:avLst>
                <a:gd name="adj1" fmla="val 50000"/>
                <a:gd name="adj2" fmla="val 87103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750" name="Rectangle 38"/>
            <p:cNvSpPr>
              <a:spLocks noChangeArrowheads="1"/>
            </p:cNvSpPr>
            <p:nvPr/>
          </p:nvSpPr>
          <p:spPr bwMode="auto">
            <a:xfrm>
              <a:off x="4430" y="857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6" tIns="46034" rIns="92066" bIns="46034">
              <a:spAutoFit/>
            </a:bodyPr>
            <a:lstStyle/>
            <a:p>
              <a:r>
                <a:rPr lang="fr-FR" sz="1800" b="1" i="1">
                  <a:solidFill>
                    <a:srgbClr val="FF3300"/>
                  </a:solidFill>
                </a:rPr>
                <a:t>IR</a:t>
              </a:r>
            </a:p>
          </p:txBody>
        </p:sp>
        <p:sp>
          <p:nvSpPr>
            <p:cNvPr id="243751" name="AutoShape 39"/>
            <p:cNvSpPr>
              <a:spLocks noChangeArrowheads="1"/>
            </p:cNvSpPr>
            <p:nvPr/>
          </p:nvSpPr>
          <p:spPr bwMode="auto">
            <a:xfrm>
              <a:off x="4228" y="876"/>
              <a:ext cx="136" cy="183"/>
            </a:xfrm>
            <a:prstGeom prst="downArrow">
              <a:avLst>
                <a:gd name="adj1" fmla="val 50000"/>
                <a:gd name="adj2" fmla="val 87744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3752" name="Text Box 40"/>
          <p:cNvSpPr txBox="1">
            <a:spLocks noChangeArrowheads="1"/>
          </p:cNvSpPr>
          <p:nvPr/>
        </p:nvSpPr>
        <p:spPr bwMode="auto">
          <a:xfrm>
            <a:off x="5366816" y="1225550"/>
            <a:ext cx="2210843" cy="92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fr-FR" sz="1800" b="1" dirty="0"/>
              <a:t>Thermal detector</a:t>
            </a:r>
          </a:p>
          <a:p>
            <a:pPr algn="ctr"/>
            <a:r>
              <a:rPr lang="fr-FR" sz="1800" b="1" dirty="0"/>
              <a:t>=</a:t>
            </a:r>
          </a:p>
          <a:p>
            <a:pPr algn="ctr"/>
            <a:r>
              <a:rPr lang="fr-FR" sz="1800" b="1" dirty="0" err="1"/>
              <a:t>Uncooled</a:t>
            </a:r>
            <a:r>
              <a:rPr lang="fr-FR" sz="1800" b="1" dirty="0"/>
              <a:t> detector</a:t>
            </a:r>
          </a:p>
        </p:txBody>
      </p:sp>
      <p:sp>
        <p:nvSpPr>
          <p:cNvPr id="243753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/>
              <a:t>Principle</a:t>
            </a:r>
            <a:r>
              <a:rPr lang="fr-FR" sz="2400" dirty="0"/>
              <a:t> of IR </a:t>
            </a:r>
            <a:r>
              <a:rPr lang="fr-FR" sz="2400" dirty="0" err="1"/>
              <a:t>detection</a:t>
            </a:r>
            <a:r>
              <a:rPr lang="fr-FR" sz="2400" dirty="0"/>
              <a:t>: </a:t>
            </a:r>
            <a:r>
              <a:rPr lang="fr-FR" sz="2400" dirty="0" err="1"/>
              <a:t>general</a:t>
            </a:r>
            <a:r>
              <a:rPr lang="fr-FR" sz="2400" dirty="0"/>
              <a:t> concepts</a:t>
            </a:r>
          </a:p>
        </p:txBody>
      </p:sp>
      <p:sp>
        <p:nvSpPr>
          <p:cNvPr id="243754" name="Line 42"/>
          <p:cNvSpPr>
            <a:spLocks noChangeShapeType="1"/>
          </p:cNvSpPr>
          <p:nvPr/>
        </p:nvSpPr>
        <p:spPr bwMode="auto">
          <a:xfrm>
            <a:off x="4540250" y="1506538"/>
            <a:ext cx="0" cy="401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641350" y="5700713"/>
            <a:ext cx="3603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 dirty="0"/>
              <a:t>Signal=</a:t>
            </a:r>
            <a:r>
              <a:rPr lang="fr-FR" sz="1800" b="1" dirty="0" err="1"/>
              <a:t>Current</a:t>
            </a:r>
            <a:r>
              <a:rPr lang="fr-FR" sz="1800" b="1" dirty="0"/>
              <a:t> </a:t>
            </a:r>
            <a:r>
              <a:rPr lang="fr-FR" sz="1800" b="1" dirty="0">
                <a:sym typeface="Wingdings" pitchFamily="2" charset="2"/>
              </a:rPr>
              <a:t></a:t>
            </a:r>
            <a:r>
              <a:rPr lang="fr-FR" sz="1800" b="1" dirty="0"/>
              <a:t> photon flux </a:t>
            </a:r>
          </a:p>
        </p:txBody>
      </p:sp>
      <p:sp>
        <p:nvSpPr>
          <p:cNvPr id="243756" name="Text Box 44"/>
          <p:cNvSpPr txBox="1">
            <a:spLocks noChangeArrowheads="1"/>
          </p:cNvSpPr>
          <p:nvPr/>
        </p:nvSpPr>
        <p:spPr bwMode="auto">
          <a:xfrm>
            <a:off x="4870450" y="5700713"/>
            <a:ext cx="3155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 dirty="0"/>
              <a:t>Signal=</a:t>
            </a:r>
            <a:r>
              <a:rPr lang="fr-FR" sz="1800" b="1" dirty="0">
                <a:latin typeface="Symbol" pitchFamily="18" charset="2"/>
              </a:rPr>
              <a:t>D</a:t>
            </a:r>
            <a:r>
              <a:rPr lang="fr-FR" sz="1800" b="1" dirty="0"/>
              <a:t>T </a:t>
            </a:r>
            <a:r>
              <a:rPr lang="fr-FR" sz="1800" b="1" dirty="0">
                <a:sym typeface="Wingdings" pitchFamily="2" charset="2"/>
              </a:rPr>
              <a:t></a:t>
            </a:r>
            <a:r>
              <a:rPr lang="fr-FR" sz="1800" b="1" dirty="0"/>
              <a:t> </a:t>
            </a:r>
            <a:r>
              <a:rPr lang="fr-FR" sz="1800" b="1" dirty="0" err="1"/>
              <a:t>optical</a:t>
            </a:r>
            <a:r>
              <a:rPr lang="fr-FR" sz="1800" b="1" dirty="0"/>
              <a:t> power</a:t>
            </a:r>
          </a:p>
        </p:txBody>
      </p:sp>
    </p:spTree>
    <p:extLst>
      <p:ext uri="{BB962C8B-B14F-4D97-AF65-F5344CB8AC3E}">
        <p14:creationId xmlns:p14="http://schemas.microsoft.com/office/powerpoint/2010/main" val="14775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6" grpId="0" animBg="1"/>
      <p:bldP spid="243744" grpId="0" animBg="1"/>
      <p:bldP spid="243752" grpId="0"/>
      <p:bldP spid="243754" grpId="0" animBg="1"/>
      <p:bldP spid="243755" grpId="0"/>
      <p:bldP spid="2437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Real </a:t>
            </a:r>
            <a:r>
              <a:rPr lang="fr-FR" dirty="0" err="1"/>
              <a:t>imaging</a:t>
            </a:r>
            <a:r>
              <a:rPr lang="fr-FR"/>
              <a:t> of a </a:t>
            </a:r>
            <a:r>
              <a:rPr lang="fr-FR" dirty="0"/>
              <a:t>Valence Band….</a:t>
            </a:r>
          </a:p>
        </p:txBody>
      </p:sp>
      <p:pic>
        <p:nvPicPr>
          <p:cNvPr id="44034" name="Picture 2" descr="http://www.onera.fr/sites/default/files/actualites/magazine/zoom_in_the_lab/28-infrarouge-barrette-cea-leti-timbre-po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24" y="1471223"/>
            <a:ext cx="2667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95008" y="1225002"/>
            <a:ext cx="2089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Barrette Timbre Poste MW (LETI)</a:t>
            </a:r>
          </a:p>
        </p:txBody>
      </p:sp>
      <p:pic>
        <p:nvPicPr>
          <p:cNvPr id="19458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579247"/>
            <a:ext cx="9182100" cy="27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941639"/>
            <a:ext cx="2488045" cy="2546099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 bwMode="auto">
          <a:xfrm>
            <a:off x="6576291" y="2216727"/>
            <a:ext cx="1422400" cy="249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ZoneTexte 6"/>
          <p:cNvSpPr txBox="1"/>
          <p:nvPr/>
        </p:nvSpPr>
        <p:spPr>
          <a:xfrm>
            <a:off x="5881110" y="2093616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Valence</a:t>
            </a:r>
          </a:p>
        </p:txBody>
      </p:sp>
    </p:spTree>
    <p:extLst>
      <p:ext uri="{BB962C8B-B14F-4D97-AF65-F5344CB8AC3E}">
        <p14:creationId xmlns:p14="http://schemas.microsoft.com/office/powerpoint/2010/main" val="34831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57"/>
    </mc:Choice>
    <mc:Fallback xmlns="">
      <p:transition spd="slow" advTm="64757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/>
              <a:t>acknowledgments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DEFIR : laboratoire </a:t>
            </a:r>
            <a:r>
              <a:rPr lang="fr-FR" dirty="0" err="1"/>
              <a:t>commu</a:t>
            </a:r>
            <a:r>
              <a:rPr lang="fr-FR" dirty="0"/>
              <a:t>) LETI-</a:t>
            </a:r>
            <a:r>
              <a:rPr lang="fr-FR" dirty="0" err="1"/>
              <a:t>Sofradir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DGA : Direction générale de l’armement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ESA: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agency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CNES: Centre national d’études spatiales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FOCUS: IR </a:t>
            </a:r>
            <a:r>
              <a:rPr lang="fr-FR" dirty="0" err="1"/>
              <a:t>detection</a:t>
            </a:r>
            <a:r>
              <a:rPr lang="fr-FR" dirty="0"/>
              <a:t> for science (</a:t>
            </a:r>
            <a:r>
              <a:rPr lang="fr-FR" dirty="0" err="1"/>
              <a:t>Labex</a:t>
            </a:r>
            <a:r>
              <a:rPr lang="fr-FR" dirty="0"/>
              <a:t>) 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3" name="Picture 4" descr="http://gnss.cls.fr/files/pmedia/public/r43_9_logo_cne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4" y="4816401"/>
            <a:ext cx="2016648" cy="70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04" y="3518817"/>
            <a:ext cx="2112949" cy="1100636"/>
          </a:xfrm>
          <a:prstGeom prst="rect">
            <a:avLst/>
          </a:prstGeom>
        </p:spPr>
      </p:pic>
      <p:pic>
        <p:nvPicPr>
          <p:cNvPr id="12290" name="Imag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0" y="5716221"/>
            <a:ext cx="2127937" cy="9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84" y="1171458"/>
            <a:ext cx="1535989" cy="719721"/>
          </a:xfrm>
          <a:prstGeom prst="rect">
            <a:avLst/>
          </a:prstGeom>
        </p:spPr>
      </p:pic>
      <p:pic>
        <p:nvPicPr>
          <p:cNvPr id="9" name="Picture 2" descr="C:\Users\mp222957\Desktop\LOGO perso\LOGOS 2\Leti\Leti_vectori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29" y="260648"/>
            <a:ext cx="915682" cy="3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378" y="2018090"/>
            <a:ext cx="9144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9"/>
    </mc:Choice>
    <mc:Fallback xmlns="">
      <p:transition spd="slow" advTm="7299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/>
              <a:t>Thanks</a:t>
            </a:r>
            <a:r>
              <a:rPr lang="fr-FR" dirty="0"/>
              <a:t> to all </a:t>
            </a:r>
            <a:r>
              <a:rPr lang="fr-FR" dirty="0" err="1"/>
              <a:t>others</a:t>
            </a:r>
            <a:r>
              <a:rPr lang="fr-FR" dirty="0"/>
              <a:t>…</a:t>
            </a:r>
          </a:p>
        </p:txBody>
      </p:sp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4461772" y="1890730"/>
            <a:ext cx="4526280" cy="3148546"/>
            <a:chOff x="-245886" y="694595"/>
            <a:chExt cx="9052560" cy="629709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60" r="6460"/>
            <a:stretch/>
          </p:blipFill>
          <p:spPr>
            <a:xfrm>
              <a:off x="-245886" y="694595"/>
              <a:ext cx="9052560" cy="629709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2356876" y="694595"/>
              <a:ext cx="52616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Mega</a:t>
              </a:r>
              <a:r>
                <a:rPr lang="fr-FR" dirty="0">
                  <a:solidFill>
                    <a:schemeClr val="bg1"/>
                  </a:solidFill>
                </a:rPr>
                <a:t> pixel MW FPA 10µm pitch MCT LETI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9"/>
          <a:stretch/>
        </p:blipFill>
        <p:spPr>
          <a:xfrm>
            <a:off x="266700" y="3504247"/>
            <a:ext cx="4453435" cy="35611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8" y="91813"/>
            <a:ext cx="428994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7"/>
    </mc:Choice>
    <mc:Fallback xmlns="">
      <p:transition spd="slow" advTm="163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Symbol" pitchFamily="18" charset="2"/>
              </a:rPr>
              <a:t> Quantum detectors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704850" y="1297706"/>
                <a:ext cx="4002088" cy="5410200"/>
              </a:xfrm>
            </p:spPr>
            <p:txBody>
              <a:bodyPr/>
              <a:lstStyle/>
              <a:p>
                <a:pPr marL="0" indent="190500"/>
                <a:r>
                  <a:rPr lang="fr-FR" sz="2400" dirty="0"/>
                  <a:t>PC = </a:t>
                </a:r>
                <a:r>
                  <a:rPr lang="fr-FR" sz="2400" dirty="0" err="1"/>
                  <a:t>Photoconductor</a:t>
                </a:r>
                <a:endParaRPr lang="fr-FR" sz="2400" dirty="0"/>
              </a:p>
              <a:p>
                <a:pPr marL="0" indent="190500">
                  <a:buFontTx/>
                  <a:buNone/>
                </a:pPr>
                <a:r>
                  <a:rPr lang="fr-FR" sz="1800" dirty="0" err="1"/>
                  <a:t>Conductivity</a:t>
                </a:r>
                <a:r>
                  <a:rPr lang="fr-FR" sz="1800" dirty="0"/>
                  <a:t> </a:t>
                </a:r>
                <a:r>
                  <a:rPr lang="fr-FR" sz="1800" dirty="0" err="1"/>
                  <a:t>meas</a:t>
                </a:r>
                <a:r>
                  <a:rPr lang="fr-FR" sz="1800" baseline="30000" dirty="0" err="1"/>
                  <a:t>nt</a:t>
                </a:r>
                <a:r>
                  <a:rPr lang="fr-FR" sz="1800" dirty="0"/>
                  <a:t> </a:t>
                </a:r>
                <a:r>
                  <a:rPr lang="fr-FR" sz="1800" dirty="0" err="1"/>
                  <a:t>under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/>
                      </a:rPr>
                      <m:t>𝜙</m:t>
                    </m:r>
                  </m:oMath>
                </a14:m>
                <a:endParaRPr lang="fr-FR" sz="2400" dirty="0"/>
              </a:p>
              <a:p>
                <a:pPr lvl="1">
                  <a:buFontTx/>
                  <a:buChar char="+"/>
                </a:pPr>
                <a:r>
                  <a:rPr lang="fr-FR" sz="1800" dirty="0" err="1"/>
                  <a:t>Low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cost</a:t>
                </a:r>
                <a:endParaRPr lang="fr-FR" sz="1800" dirty="0"/>
              </a:p>
              <a:p>
                <a:pPr lvl="1"/>
                <a:r>
                  <a:rPr lang="fr-FR" sz="1800" dirty="0"/>
                  <a:t>Large </a:t>
                </a:r>
                <a:r>
                  <a:rPr lang="fr-FR" sz="1800" dirty="0" err="1"/>
                  <a:t>bias</a:t>
                </a:r>
                <a:endParaRPr lang="fr-FR" sz="1800" dirty="0"/>
              </a:p>
              <a:p>
                <a:pPr lvl="1"/>
                <a:r>
                  <a:rPr lang="fr-FR" sz="1800" dirty="0" err="1"/>
                  <a:t>Strong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current</a:t>
                </a:r>
                <a:endParaRPr lang="fr-FR" sz="1800" dirty="0">
                  <a:sym typeface="Wingdings" pitchFamily="2" charset="2"/>
                </a:endParaRPr>
              </a:p>
              <a:p>
                <a:pPr lvl="1"/>
                <a:r>
                  <a:rPr lang="fr-FR" sz="1800" dirty="0">
                    <a:sym typeface="Wingdings" pitchFamily="2" charset="2"/>
                  </a:rPr>
                  <a:t>Noise</a:t>
                </a:r>
              </a:p>
              <a:p>
                <a:pPr lvl="1"/>
                <a:r>
                  <a:rPr lang="fr-FR" sz="1800" dirty="0" err="1">
                    <a:sym typeface="Wingdings" pitchFamily="2" charset="2"/>
                  </a:rPr>
                  <a:t>mainly</a:t>
                </a:r>
                <a:r>
                  <a:rPr lang="fr-FR" sz="1800" dirty="0">
                    <a:sym typeface="Wingdings" pitchFamily="2" charset="2"/>
                  </a:rPr>
                  <a:t> 1D (1st </a:t>
                </a:r>
                <a:r>
                  <a:rPr lang="fr-FR" sz="1800" dirty="0" err="1">
                    <a:sym typeface="Wingdings" pitchFamily="2" charset="2"/>
                  </a:rPr>
                  <a:t>Gen</a:t>
                </a:r>
                <a:r>
                  <a:rPr lang="fr-FR" sz="1800" dirty="0">
                    <a:sym typeface="Wingdings" pitchFamily="2" charset="2"/>
                  </a:rPr>
                  <a:t>)</a:t>
                </a:r>
                <a:endParaRPr lang="fr-FR" sz="1800" dirty="0"/>
              </a:p>
              <a:p>
                <a:pPr lvl="1"/>
                <a:endParaRPr lang="fr-FR" sz="1800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04850" y="1297706"/>
                <a:ext cx="4002088" cy="5410200"/>
              </a:xfrm>
              <a:blipFill rotWithShape="0">
                <a:blip r:embed="rId2"/>
                <a:stretch>
                  <a:fillRect l="-2134" t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654550" y="1297706"/>
                <a:ext cx="3949700" cy="5410200"/>
              </a:xfrm>
            </p:spPr>
            <p:txBody>
              <a:bodyPr/>
              <a:lstStyle/>
              <a:p>
                <a:pPr marL="0" indent="190500"/>
                <a:r>
                  <a:rPr lang="fr-FR" sz="2400" dirty="0"/>
                  <a:t>PV = </a:t>
                </a:r>
                <a:r>
                  <a:rPr lang="fr-FR" sz="2400" dirty="0" err="1"/>
                  <a:t>Photovoltaic</a:t>
                </a:r>
                <a:endParaRPr lang="en-GB" sz="2400" dirty="0"/>
              </a:p>
              <a:p>
                <a:pPr marL="0" indent="190500">
                  <a:buFontTx/>
                  <a:buNone/>
                </a:pPr>
                <a:r>
                  <a:rPr lang="fr-FR" sz="1800" dirty="0"/>
                  <a:t>Direct </a:t>
                </a:r>
                <a:r>
                  <a:rPr lang="fr-FR" sz="1800" dirty="0" err="1"/>
                  <a:t>meas</a:t>
                </a:r>
                <a:r>
                  <a:rPr lang="fr-FR" sz="1800" baseline="30000" dirty="0" err="1"/>
                  <a:t>nt</a:t>
                </a:r>
                <a:r>
                  <a:rPr lang="fr-FR" sz="1800" dirty="0"/>
                  <a:t> of the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fr-FR" sz="1800" dirty="0"/>
                  <a:t> current</a:t>
                </a:r>
              </a:p>
              <a:p>
                <a:pPr lvl="1">
                  <a:buFontTx/>
                  <a:buChar char="+"/>
                </a:pPr>
                <a:r>
                  <a:rPr lang="fr-FR" sz="1800" dirty="0" err="1"/>
                  <a:t>low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current</a:t>
                </a:r>
                <a:r>
                  <a:rPr lang="fr-FR" sz="1800" dirty="0"/>
                  <a:t> = </a:t>
                </a:r>
                <a:r>
                  <a:rPr lang="fr-FR" sz="1800" dirty="0" err="1"/>
                  <a:t>low</a:t>
                </a:r>
                <a:r>
                  <a:rPr lang="fr-FR" sz="1800" dirty="0"/>
                  <a:t> noise</a:t>
                </a:r>
              </a:p>
              <a:p>
                <a:pPr lvl="1">
                  <a:buFontTx/>
                  <a:buChar char="+"/>
                </a:pPr>
                <a:r>
                  <a:rPr lang="fr-FR" sz="1800" dirty="0" err="1"/>
                  <a:t>Fast</a:t>
                </a:r>
                <a:r>
                  <a:rPr lang="fr-FR" sz="1800" dirty="0"/>
                  <a:t> </a:t>
                </a:r>
                <a:r>
                  <a:rPr lang="fr-FR" sz="1800" dirty="0" err="1"/>
                  <a:t>response</a:t>
                </a:r>
                <a:endParaRPr lang="fr-FR" sz="1800" dirty="0"/>
              </a:p>
              <a:p>
                <a:pPr lvl="1">
                  <a:buFontTx/>
                  <a:buChar char="+"/>
                </a:pPr>
                <a:r>
                  <a:rPr lang="fr-FR" sz="1800" dirty="0"/>
                  <a:t>2D </a:t>
                </a:r>
                <a:r>
                  <a:rPr lang="fr-FR" sz="1800" dirty="0" err="1"/>
                  <a:t>arrays</a:t>
                </a:r>
                <a:r>
                  <a:rPr lang="fr-FR" sz="1800" dirty="0"/>
                  <a:t> possible</a:t>
                </a:r>
              </a:p>
              <a:p>
                <a:pPr lvl="1"/>
                <a:r>
                  <a:rPr lang="fr-FR" sz="1800" dirty="0" err="1"/>
                  <a:t>Complex</a:t>
                </a:r>
                <a:r>
                  <a:rPr lang="fr-FR" sz="1800" dirty="0"/>
                  <a:t> </a:t>
                </a:r>
                <a:r>
                  <a:rPr lang="fr-FR" sz="1800" dirty="0" err="1"/>
                  <a:t>process</a:t>
                </a:r>
                <a:r>
                  <a:rPr lang="fr-FR" sz="1800" dirty="0"/>
                  <a:t> (</a:t>
                </a:r>
                <a:r>
                  <a:rPr lang="fr-FR" sz="1800" dirty="0" err="1"/>
                  <a:t>costy</a:t>
                </a:r>
                <a:r>
                  <a:rPr lang="fr-FR" sz="1800" dirty="0"/>
                  <a:t>)</a:t>
                </a:r>
              </a:p>
              <a:p>
                <a:pPr marL="0" indent="190500"/>
                <a:endParaRPr lang="en-GB" sz="2400" dirty="0"/>
              </a:p>
            </p:txBody>
          </p:sp>
        </mc:Choice>
        <mc:Fallback xmlns="">
          <p:sp>
            <p:nvSpPr>
              <p:cNvPr id="614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654550" y="1297706"/>
                <a:ext cx="3949700" cy="5410200"/>
              </a:xfrm>
              <a:blipFill rotWithShape="0">
                <a:blip r:embed="rId3"/>
                <a:stretch>
                  <a:fillRect l="-2164" t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111766"/>
            <a:ext cx="3962400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778391"/>
            <a:ext cx="37242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4648200" y="1297707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290" name="Picture 2" descr="http://www.thorlabs.com/images/large/24701-lr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8" y="2661583"/>
            <a:ext cx="84296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AT27106N_2 matrice 10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t="9366" r="19402" b="4916"/>
          <a:stretch>
            <a:fillRect/>
          </a:stretch>
        </p:blipFill>
        <p:spPr bwMode="auto">
          <a:xfrm>
            <a:off x="7923583" y="2230576"/>
            <a:ext cx="1105711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≠ Absorption </a:t>
            </a:r>
            <a:r>
              <a:rPr lang="fr-FR" dirty="0" err="1"/>
              <a:t>Mechanisms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≠ Spectral </a:t>
            </a:r>
            <a:r>
              <a:rPr lang="fr-FR" dirty="0" err="1"/>
              <a:t>Shapes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629400" y="6534150"/>
            <a:ext cx="1371600" cy="228600"/>
          </a:xfrm>
          <a:prstGeom prst="rect">
            <a:avLst/>
          </a:prstGeom>
        </p:spPr>
        <p:txBody>
          <a:bodyPr/>
          <a:lstStyle/>
          <a:p>
            <a:fld id="{5C5FB838-C4B3-4C2F-B7C6-AB1AA8C96859}" type="datetime1">
              <a:rPr lang="fr-FR" smtClean="0"/>
              <a:pPr/>
              <a:t>02/09/2016</a:t>
            </a:fld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644156" y="1327436"/>
            <a:ext cx="3262312" cy="2386012"/>
            <a:chOff x="4370388" y="217488"/>
            <a:chExt cx="3262312" cy="2386012"/>
          </a:xfrm>
        </p:grpSpPr>
        <p:sp>
          <p:nvSpPr>
            <p:cNvPr id="5" name="Rectangle 80"/>
            <p:cNvSpPr>
              <a:spLocks noChangeArrowheads="1"/>
            </p:cNvSpPr>
            <p:nvPr/>
          </p:nvSpPr>
          <p:spPr bwMode="auto">
            <a:xfrm>
              <a:off x="6351588" y="387350"/>
              <a:ext cx="914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6" name="Rectangle 81"/>
            <p:cNvSpPr>
              <a:spLocks noChangeArrowheads="1"/>
            </p:cNvSpPr>
            <p:nvPr/>
          </p:nvSpPr>
          <p:spPr bwMode="auto">
            <a:xfrm>
              <a:off x="6351588" y="844550"/>
              <a:ext cx="914400" cy="15240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7" name="Line 55"/>
            <p:cNvSpPr>
              <a:spLocks noChangeShapeType="1"/>
            </p:cNvSpPr>
            <p:nvPr/>
          </p:nvSpPr>
          <p:spPr bwMode="auto">
            <a:xfrm flipV="1">
              <a:off x="4675188" y="46355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56"/>
            <p:cNvSpPr>
              <a:spLocks noChangeShapeType="1"/>
            </p:cNvSpPr>
            <p:nvPr/>
          </p:nvSpPr>
          <p:spPr bwMode="auto">
            <a:xfrm>
              <a:off x="4675188" y="213995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>
              <a:off x="4675188" y="229235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58"/>
            <p:cNvSpPr txBox="1">
              <a:spLocks noChangeArrowheads="1"/>
            </p:cNvSpPr>
            <p:nvPr/>
          </p:nvSpPr>
          <p:spPr bwMode="auto">
            <a:xfrm>
              <a:off x="6869113" y="1866900"/>
              <a:ext cx="268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latin typeface="Symbol" pitchFamily="18" charset="2"/>
                </a:rPr>
                <a:t>l</a:t>
              </a:r>
            </a:p>
          </p:txBody>
        </p:sp>
        <p:sp>
          <p:nvSpPr>
            <p:cNvPr id="11" name="Text Box 59"/>
            <p:cNvSpPr txBox="1">
              <a:spLocks noChangeArrowheads="1"/>
            </p:cNvSpPr>
            <p:nvPr/>
          </p:nvSpPr>
          <p:spPr bwMode="auto">
            <a:xfrm>
              <a:off x="4735513" y="2328863"/>
              <a:ext cx="3397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latin typeface="Times New Roman" pitchFamily="18" charset="0"/>
                </a:rPr>
                <a:t>E</a:t>
              </a:r>
              <a:r>
                <a:rPr lang="fr-FR" sz="1200" i="1" baseline="-25000">
                  <a:latin typeface="Symbol" pitchFamily="18" charset="2"/>
                </a:rPr>
                <a:t>j</a:t>
              </a:r>
            </a:p>
          </p:txBody>
        </p:sp>
        <p:sp>
          <p:nvSpPr>
            <p:cNvPr id="12" name="Freeform 60"/>
            <p:cNvSpPr>
              <a:spLocks/>
            </p:cNvSpPr>
            <p:nvPr/>
          </p:nvSpPr>
          <p:spPr bwMode="auto">
            <a:xfrm>
              <a:off x="4751388" y="549275"/>
              <a:ext cx="2090737" cy="1568450"/>
            </a:xfrm>
            <a:custGeom>
              <a:avLst/>
              <a:gdLst>
                <a:gd name="T0" fmla="*/ 0 w 1317"/>
                <a:gd name="T1" fmla="*/ 2147483647 h 988"/>
                <a:gd name="T2" fmla="*/ 2147483647 w 1317"/>
                <a:gd name="T3" fmla="*/ 2147483647 h 988"/>
                <a:gd name="T4" fmla="*/ 2147483647 w 1317"/>
                <a:gd name="T5" fmla="*/ 2147483647 h 988"/>
                <a:gd name="T6" fmla="*/ 2147483647 w 1317"/>
                <a:gd name="T7" fmla="*/ 2147483647 h 988"/>
                <a:gd name="T8" fmla="*/ 2147483647 w 1317"/>
                <a:gd name="T9" fmla="*/ 2147483647 h 988"/>
                <a:gd name="T10" fmla="*/ 2147483647 w 1317"/>
                <a:gd name="T11" fmla="*/ 2147483647 h 988"/>
                <a:gd name="T12" fmla="*/ 2147483647 w 1317"/>
                <a:gd name="T13" fmla="*/ 2147483647 h 988"/>
                <a:gd name="T14" fmla="*/ 2147483647 w 1317"/>
                <a:gd name="T15" fmla="*/ 2147483647 h 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7" h="988">
                  <a:moveTo>
                    <a:pt x="0" y="6"/>
                  </a:moveTo>
                  <a:cubicBezTo>
                    <a:pt x="28" y="6"/>
                    <a:pt x="80" y="4"/>
                    <a:pt x="168" y="6"/>
                  </a:cubicBezTo>
                  <a:cubicBezTo>
                    <a:pt x="256" y="8"/>
                    <a:pt x="440" y="0"/>
                    <a:pt x="528" y="18"/>
                  </a:cubicBezTo>
                  <a:cubicBezTo>
                    <a:pt x="616" y="36"/>
                    <a:pt x="655" y="21"/>
                    <a:pt x="696" y="114"/>
                  </a:cubicBezTo>
                  <a:cubicBezTo>
                    <a:pt x="737" y="207"/>
                    <a:pt x="750" y="447"/>
                    <a:pt x="774" y="576"/>
                  </a:cubicBezTo>
                  <a:cubicBezTo>
                    <a:pt x="798" y="705"/>
                    <a:pt x="805" y="822"/>
                    <a:pt x="840" y="888"/>
                  </a:cubicBezTo>
                  <a:cubicBezTo>
                    <a:pt x="875" y="954"/>
                    <a:pt x="905" y="956"/>
                    <a:pt x="984" y="972"/>
                  </a:cubicBezTo>
                  <a:cubicBezTo>
                    <a:pt x="1063" y="988"/>
                    <a:pt x="1248" y="982"/>
                    <a:pt x="1317" y="9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66"/>
            <p:cNvSpPr>
              <a:spLocks noChangeShapeType="1"/>
            </p:cNvSpPr>
            <p:nvPr/>
          </p:nvSpPr>
          <p:spPr bwMode="auto">
            <a:xfrm flipV="1">
              <a:off x="6275388" y="23495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5970588" y="234950"/>
              <a:ext cx="2778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latin typeface="Times New Roman" pitchFamily="18" charset="0"/>
                </a:rPr>
                <a:t>E</a:t>
              </a:r>
              <a:endParaRPr lang="fr-FR" sz="1200" i="1" baseline="-25000">
                <a:latin typeface="Symbol" pitchFamily="18" charset="2"/>
              </a:endParaRPr>
            </a:p>
          </p:txBody>
        </p:sp>
        <p:sp>
          <p:nvSpPr>
            <p:cNvPr id="15" name="Line 68"/>
            <p:cNvSpPr>
              <a:spLocks noChangeShapeType="1"/>
            </p:cNvSpPr>
            <p:nvPr/>
          </p:nvSpPr>
          <p:spPr bwMode="auto">
            <a:xfrm>
              <a:off x="6351588" y="53975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69"/>
            <p:cNvSpPr>
              <a:spLocks noChangeShapeType="1"/>
            </p:cNvSpPr>
            <p:nvPr/>
          </p:nvSpPr>
          <p:spPr bwMode="auto">
            <a:xfrm>
              <a:off x="6351588" y="84455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flipH="1">
              <a:off x="7038975" y="539750"/>
              <a:ext cx="68263" cy="304800"/>
            </a:xfrm>
            <a:custGeom>
              <a:avLst/>
              <a:gdLst>
                <a:gd name="T0" fmla="*/ 2147483647 w 43"/>
                <a:gd name="T1" fmla="*/ 2147483647 h 192"/>
                <a:gd name="T2" fmla="*/ 2147483647 w 43"/>
                <a:gd name="T3" fmla="*/ 2147483647 h 192"/>
                <a:gd name="T4" fmla="*/ 2147483647 w 43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192">
                  <a:moveTo>
                    <a:pt x="23" y="192"/>
                  </a:moveTo>
                  <a:cubicBezTo>
                    <a:pt x="20" y="177"/>
                    <a:pt x="0" y="132"/>
                    <a:pt x="3" y="100"/>
                  </a:cubicBezTo>
                  <a:cubicBezTo>
                    <a:pt x="6" y="68"/>
                    <a:pt x="35" y="21"/>
                    <a:pt x="4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" name="Group 73"/>
            <p:cNvGrpSpPr>
              <a:grpSpLocks/>
            </p:cNvGrpSpPr>
            <p:nvPr/>
          </p:nvGrpSpPr>
          <p:grpSpPr bwMode="auto">
            <a:xfrm rot="5190809" flipH="1" flipV="1">
              <a:off x="7323931" y="475457"/>
              <a:ext cx="168275" cy="449262"/>
              <a:chOff x="2744" y="3226"/>
              <a:chExt cx="154" cy="283"/>
            </a:xfrm>
          </p:grpSpPr>
          <p:sp>
            <p:nvSpPr>
              <p:cNvPr id="19" name="Line 74"/>
              <p:cNvSpPr>
                <a:spLocks noChangeShapeType="1"/>
              </p:cNvSpPr>
              <p:nvPr/>
            </p:nvSpPr>
            <p:spPr bwMode="auto">
              <a:xfrm flipV="1">
                <a:off x="2816" y="3226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75"/>
              <p:cNvSpPr>
                <a:spLocks/>
              </p:cNvSpPr>
              <p:nvPr/>
            </p:nvSpPr>
            <p:spPr bwMode="auto">
              <a:xfrm>
                <a:off x="2744" y="3306"/>
                <a:ext cx="154" cy="203"/>
              </a:xfrm>
              <a:custGeom>
                <a:avLst/>
                <a:gdLst>
                  <a:gd name="T0" fmla="*/ 41 w 205"/>
                  <a:gd name="T1" fmla="*/ 0 h 378"/>
                  <a:gd name="T2" fmla="*/ 80 w 205"/>
                  <a:gd name="T3" fmla="*/ 6 h 378"/>
                  <a:gd name="T4" fmla="*/ 0 w 205"/>
                  <a:gd name="T5" fmla="*/ 14 h 378"/>
                  <a:gd name="T6" fmla="*/ 80 w 205"/>
                  <a:gd name="T7" fmla="*/ 21 h 378"/>
                  <a:gd name="T8" fmla="*/ 0 w 205"/>
                  <a:gd name="T9" fmla="*/ 29 h 378"/>
                  <a:gd name="T10" fmla="*/ 80 w 205"/>
                  <a:gd name="T11" fmla="*/ 37 h 378"/>
                  <a:gd name="T12" fmla="*/ 0 w 205"/>
                  <a:gd name="T13" fmla="*/ 44 h 378"/>
                  <a:gd name="T14" fmla="*/ 80 w 205"/>
                  <a:gd name="T15" fmla="*/ 51 h 378"/>
                  <a:gd name="T16" fmla="*/ 0 w 205"/>
                  <a:gd name="T17" fmla="*/ 59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" h="378">
                    <a:moveTo>
                      <a:pt x="96" y="0"/>
                    </a:moveTo>
                    <a:cubicBezTo>
                      <a:pt x="111" y="8"/>
                      <a:pt x="205" y="27"/>
                      <a:pt x="189" y="42"/>
                    </a:cubicBezTo>
                    <a:cubicBezTo>
                      <a:pt x="173" y="57"/>
                      <a:pt x="0" y="74"/>
                      <a:pt x="0" y="90"/>
                    </a:cubicBezTo>
                    <a:cubicBezTo>
                      <a:pt x="0" y="106"/>
                      <a:pt x="189" y="122"/>
                      <a:pt x="189" y="138"/>
                    </a:cubicBezTo>
                    <a:cubicBezTo>
                      <a:pt x="189" y="154"/>
                      <a:pt x="0" y="170"/>
                      <a:pt x="0" y="186"/>
                    </a:cubicBezTo>
                    <a:cubicBezTo>
                      <a:pt x="0" y="202"/>
                      <a:pt x="189" y="218"/>
                      <a:pt x="189" y="234"/>
                    </a:cubicBezTo>
                    <a:cubicBezTo>
                      <a:pt x="189" y="250"/>
                      <a:pt x="0" y="266"/>
                      <a:pt x="0" y="282"/>
                    </a:cubicBezTo>
                    <a:cubicBezTo>
                      <a:pt x="0" y="298"/>
                      <a:pt x="189" y="314"/>
                      <a:pt x="189" y="330"/>
                    </a:cubicBezTo>
                    <a:cubicBezTo>
                      <a:pt x="189" y="346"/>
                      <a:pt x="94" y="362"/>
                      <a:pt x="0" y="37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" name="Oval 76"/>
            <p:cNvSpPr>
              <a:spLocks noChangeArrowheads="1"/>
            </p:cNvSpPr>
            <p:nvPr/>
          </p:nvSpPr>
          <p:spPr bwMode="auto">
            <a:xfrm>
              <a:off x="6994525" y="527050"/>
              <a:ext cx="36513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77"/>
            <p:cNvSpPr>
              <a:spLocks noChangeArrowheads="1"/>
            </p:cNvSpPr>
            <p:nvPr/>
          </p:nvSpPr>
          <p:spPr bwMode="auto">
            <a:xfrm>
              <a:off x="6994525" y="831850"/>
              <a:ext cx="36513" cy="365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78"/>
            <p:cNvSpPr txBox="1">
              <a:spLocks noChangeArrowheads="1"/>
            </p:cNvSpPr>
            <p:nvPr/>
          </p:nvSpPr>
          <p:spPr bwMode="auto">
            <a:xfrm rot="-5400000">
              <a:off x="4052888" y="962025"/>
              <a:ext cx="90963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>
                  <a:latin typeface="Arial Unicode MS" pitchFamily="34" charset="-128"/>
                </a:rPr>
                <a:t>Absorption</a:t>
              </a:r>
            </a:p>
          </p:txBody>
        </p:sp>
        <p:sp>
          <p:nvSpPr>
            <p:cNvPr id="24" name="Text Box 82"/>
            <p:cNvSpPr txBox="1">
              <a:spLocks noChangeArrowheads="1"/>
            </p:cNvSpPr>
            <p:nvPr/>
          </p:nvSpPr>
          <p:spPr bwMode="auto">
            <a:xfrm>
              <a:off x="6307138" y="941388"/>
              <a:ext cx="81785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800" dirty="0"/>
                <a:t>Valence band</a:t>
              </a:r>
            </a:p>
          </p:txBody>
        </p:sp>
        <p:sp>
          <p:nvSpPr>
            <p:cNvPr id="25" name="Text Box 83"/>
            <p:cNvSpPr txBox="1">
              <a:spLocks noChangeArrowheads="1"/>
            </p:cNvSpPr>
            <p:nvPr/>
          </p:nvSpPr>
          <p:spPr bwMode="auto">
            <a:xfrm>
              <a:off x="6243638" y="217488"/>
              <a:ext cx="96693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800" dirty="0"/>
                <a:t>Conduction band</a:t>
              </a:r>
            </a:p>
          </p:txBody>
        </p:sp>
        <p:sp>
          <p:nvSpPr>
            <p:cNvPr id="26" name="Text Box 106"/>
            <p:cNvSpPr txBox="1">
              <a:spLocks noChangeArrowheads="1"/>
            </p:cNvSpPr>
            <p:nvPr/>
          </p:nvSpPr>
          <p:spPr bwMode="auto">
            <a:xfrm>
              <a:off x="6462713" y="549275"/>
              <a:ext cx="3286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accent2"/>
                  </a:solidFill>
                  <a:latin typeface="Times New Roman" pitchFamily="18" charset="0"/>
                </a:rPr>
                <a:t>E</a:t>
              </a:r>
              <a:r>
                <a:rPr lang="fr-FR" sz="1200" i="1" baseline="-25000">
                  <a:solidFill>
                    <a:schemeClr val="accent2"/>
                  </a:solidFill>
                  <a:latin typeface="Times New Roman" pitchFamily="18" charset="0"/>
                </a:rPr>
                <a:t>g</a:t>
              </a:r>
              <a:endParaRPr lang="fr-FR" sz="1200" i="1" baseline="-25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27" name="Line 107"/>
            <p:cNvSpPr>
              <a:spLocks noChangeShapeType="1"/>
            </p:cNvSpPr>
            <p:nvPr/>
          </p:nvSpPr>
          <p:spPr bwMode="auto">
            <a:xfrm>
              <a:off x="6462713" y="549275"/>
              <a:ext cx="0" cy="2698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113"/>
            <p:cNvSpPr txBox="1">
              <a:spLocks noChangeArrowheads="1"/>
            </p:cNvSpPr>
            <p:nvPr/>
          </p:nvSpPr>
          <p:spPr bwMode="auto">
            <a:xfrm>
              <a:off x="5797550" y="2287588"/>
              <a:ext cx="3286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accent2"/>
                  </a:solidFill>
                  <a:latin typeface="Times New Roman" pitchFamily="18" charset="0"/>
                </a:rPr>
                <a:t>E</a:t>
              </a:r>
              <a:r>
                <a:rPr lang="fr-FR" sz="1200" i="1" baseline="-25000">
                  <a:solidFill>
                    <a:schemeClr val="accent2"/>
                  </a:solidFill>
                  <a:latin typeface="Times New Roman" pitchFamily="18" charset="0"/>
                </a:rPr>
                <a:t>g</a:t>
              </a:r>
              <a:endParaRPr lang="fr-FR" sz="1200" i="1" baseline="-25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29" name="Line 114"/>
            <p:cNvSpPr>
              <a:spLocks noChangeShapeType="1"/>
            </p:cNvSpPr>
            <p:nvPr/>
          </p:nvSpPr>
          <p:spPr bwMode="auto">
            <a:xfrm>
              <a:off x="5970588" y="1177925"/>
              <a:ext cx="0" cy="11699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Text Box 115"/>
            <p:cNvSpPr txBox="1">
              <a:spLocks noChangeArrowheads="1"/>
            </p:cNvSpPr>
            <p:nvPr/>
          </p:nvSpPr>
          <p:spPr bwMode="auto">
            <a:xfrm>
              <a:off x="5734050" y="1906588"/>
              <a:ext cx="31273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fr-FR" sz="1200" i="1" baseline="-25000">
                  <a:solidFill>
                    <a:schemeClr val="accent2"/>
                  </a:solidFill>
                  <a:latin typeface="Times New Roman" pitchFamily="18" charset="0"/>
                </a:rPr>
                <a:t>c</a:t>
              </a:r>
              <a:endParaRPr lang="fr-FR" sz="1200" i="1" baseline="-25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4693869" y="1327435"/>
            <a:ext cx="3248025" cy="2386013"/>
            <a:chOff x="4267200" y="4013200"/>
            <a:chExt cx="3248025" cy="2386013"/>
          </a:xfrm>
        </p:grpSpPr>
        <p:sp>
          <p:nvSpPr>
            <p:cNvPr id="34" name="Rectangle 84"/>
            <p:cNvSpPr>
              <a:spLocks noChangeArrowheads="1"/>
            </p:cNvSpPr>
            <p:nvPr/>
          </p:nvSpPr>
          <p:spPr bwMode="auto">
            <a:xfrm>
              <a:off x="6248400" y="4183063"/>
              <a:ext cx="914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5" name="Rectangle 85"/>
            <p:cNvSpPr>
              <a:spLocks noChangeArrowheads="1"/>
            </p:cNvSpPr>
            <p:nvPr/>
          </p:nvSpPr>
          <p:spPr bwMode="auto">
            <a:xfrm>
              <a:off x="6248400" y="4640263"/>
              <a:ext cx="914400" cy="15240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6" name="Line 86"/>
            <p:cNvSpPr>
              <a:spLocks noChangeShapeType="1"/>
            </p:cNvSpPr>
            <p:nvPr/>
          </p:nvSpPr>
          <p:spPr bwMode="auto">
            <a:xfrm flipV="1">
              <a:off x="4572000" y="4259263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87"/>
            <p:cNvSpPr>
              <a:spLocks noChangeShapeType="1"/>
            </p:cNvSpPr>
            <p:nvPr/>
          </p:nvSpPr>
          <p:spPr bwMode="auto">
            <a:xfrm>
              <a:off x="4572000" y="5935663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88"/>
            <p:cNvSpPr>
              <a:spLocks noChangeShapeType="1"/>
            </p:cNvSpPr>
            <p:nvPr/>
          </p:nvSpPr>
          <p:spPr bwMode="auto">
            <a:xfrm>
              <a:off x="4572000" y="6088063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Text Box 89"/>
            <p:cNvSpPr txBox="1">
              <a:spLocks noChangeArrowheads="1"/>
            </p:cNvSpPr>
            <p:nvPr/>
          </p:nvSpPr>
          <p:spPr bwMode="auto">
            <a:xfrm>
              <a:off x="6765925" y="5662613"/>
              <a:ext cx="2682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latin typeface="Symbol" pitchFamily="18" charset="2"/>
                </a:rPr>
                <a:t>l</a:t>
              </a:r>
            </a:p>
          </p:txBody>
        </p:sp>
        <p:sp>
          <p:nvSpPr>
            <p:cNvPr id="40" name="Text Box 90"/>
            <p:cNvSpPr txBox="1">
              <a:spLocks noChangeArrowheads="1"/>
            </p:cNvSpPr>
            <p:nvPr/>
          </p:nvSpPr>
          <p:spPr bwMode="auto">
            <a:xfrm>
              <a:off x="4632325" y="612457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latin typeface="Times New Roman" pitchFamily="18" charset="0"/>
                </a:rPr>
                <a:t>E</a:t>
              </a:r>
              <a:r>
                <a:rPr lang="fr-FR" sz="1200" i="1" baseline="-25000">
                  <a:latin typeface="Symbol" pitchFamily="18" charset="2"/>
                </a:rPr>
                <a:t>j</a:t>
              </a:r>
            </a:p>
          </p:txBody>
        </p:sp>
        <p:sp>
          <p:nvSpPr>
            <p:cNvPr id="41" name="Freeform 91"/>
            <p:cNvSpPr>
              <a:spLocks/>
            </p:cNvSpPr>
            <p:nvPr/>
          </p:nvSpPr>
          <p:spPr bwMode="auto">
            <a:xfrm>
              <a:off x="4648200" y="4344988"/>
              <a:ext cx="2141538" cy="1566862"/>
            </a:xfrm>
            <a:custGeom>
              <a:avLst/>
              <a:gdLst>
                <a:gd name="T0" fmla="*/ 0 w 1349"/>
                <a:gd name="T1" fmla="*/ 2147483647 h 987"/>
                <a:gd name="T2" fmla="*/ 2147483647 w 1349"/>
                <a:gd name="T3" fmla="*/ 2147483647 h 987"/>
                <a:gd name="T4" fmla="*/ 2147483647 w 1349"/>
                <a:gd name="T5" fmla="*/ 2147483647 h 987"/>
                <a:gd name="T6" fmla="*/ 2147483647 w 1349"/>
                <a:gd name="T7" fmla="*/ 2147483647 h 987"/>
                <a:gd name="T8" fmla="*/ 2147483647 w 1349"/>
                <a:gd name="T9" fmla="*/ 2147483647 h 987"/>
                <a:gd name="T10" fmla="*/ 2147483647 w 1349"/>
                <a:gd name="T11" fmla="*/ 2147483647 h 987"/>
                <a:gd name="T12" fmla="*/ 2147483647 w 1349"/>
                <a:gd name="T13" fmla="*/ 2147483647 h 987"/>
                <a:gd name="T14" fmla="*/ 2147483647 w 1349"/>
                <a:gd name="T15" fmla="*/ 2147483647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9" h="987">
                  <a:moveTo>
                    <a:pt x="0" y="6"/>
                  </a:moveTo>
                  <a:cubicBezTo>
                    <a:pt x="28" y="6"/>
                    <a:pt x="80" y="4"/>
                    <a:pt x="168" y="6"/>
                  </a:cubicBezTo>
                  <a:cubicBezTo>
                    <a:pt x="256" y="8"/>
                    <a:pt x="440" y="0"/>
                    <a:pt x="528" y="18"/>
                  </a:cubicBezTo>
                  <a:cubicBezTo>
                    <a:pt x="616" y="36"/>
                    <a:pt x="655" y="21"/>
                    <a:pt x="696" y="114"/>
                  </a:cubicBezTo>
                  <a:cubicBezTo>
                    <a:pt x="737" y="207"/>
                    <a:pt x="750" y="447"/>
                    <a:pt x="774" y="576"/>
                  </a:cubicBezTo>
                  <a:cubicBezTo>
                    <a:pt x="798" y="705"/>
                    <a:pt x="805" y="822"/>
                    <a:pt x="840" y="888"/>
                  </a:cubicBezTo>
                  <a:cubicBezTo>
                    <a:pt x="875" y="954"/>
                    <a:pt x="899" y="957"/>
                    <a:pt x="984" y="972"/>
                  </a:cubicBezTo>
                  <a:cubicBezTo>
                    <a:pt x="1069" y="987"/>
                    <a:pt x="1273" y="978"/>
                    <a:pt x="1349" y="9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92"/>
            <p:cNvSpPr>
              <a:spLocks noChangeShapeType="1"/>
            </p:cNvSpPr>
            <p:nvPr/>
          </p:nvSpPr>
          <p:spPr bwMode="auto">
            <a:xfrm flipV="1">
              <a:off x="6172200" y="4030663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Text Box 93"/>
            <p:cNvSpPr txBox="1">
              <a:spLocks noChangeArrowheads="1"/>
            </p:cNvSpPr>
            <p:nvPr/>
          </p:nvSpPr>
          <p:spPr bwMode="auto">
            <a:xfrm>
              <a:off x="5867400" y="4030663"/>
              <a:ext cx="2778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latin typeface="Times New Roman" pitchFamily="18" charset="0"/>
                </a:rPr>
                <a:t>E</a:t>
              </a:r>
              <a:endParaRPr lang="fr-FR" sz="1200" i="1" baseline="-25000">
                <a:latin typeface="Symbol" pitchFamily="18" charset="2"/>
              </a:endParaRPr>
            </a:p>
          </p:txBody>
        </p:sp>
        <p:sp>
          <p:nvSpPr>
            <p:cNvPr id="44" name="Line 94"/>
            <p:cNvSpPr>
              <a:spLocks noChangeShapeType="1"/>
            </p:cNvSpPr>
            <p:nvPr/>
          </p:nvSpPr>
          <p:spPr bwMode="auto">
            <a:xfrm>
              <a:off x="6248400" y="43354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95"/>
            <p:cNvSpPr>
              <a:spLocks noChangeShapeType="1"/>
            </p:cNvSpPr>
            <p:nvPr/>
          </p:nvSpPr>
          <p:spPr bwMode="auto">
            <a:xfrm>
              <a:off x="6248400" y="44450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96"/>
            <p:cNvSpPr>
              <a:spLocks/>
            </p:cNvSpPr>
            <p:nvPr/>
          </p:nvSpPr>
          <p:spPr bwMode="auto">
            <a:xfrm flipH="1">
              <a:off x="6888163" y="4327525"/>
              <a:ext cx="88900" cy="133350"/>
            </a:xfrm>
            <a:custGeom>
              <a:avLst/>
              <a:gdLst>
                <a:gd name="T0" fmla="*/ 2147483647 w 43"/>
                <a:gd name="T1" fmla="*/ 2147483647 h 192"/>
                <a:gd name="T2" fmla="*/ 2147483647 w 43"/>
                <a:gd name="T3" fmla="*/ 2147483647 h 192"/>
                <a:gd name="T4" fmla="*/ 2147483647 w 43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192">
                  <a:moveTo>
                    <a:pt x="23" y="192"/>
                  </a:moveTo>
                  <a:cubicBezTo>
                    <a:pt x="20" y="177"/>
                    <a:pt x="0" y="132"/>
                    <a:pt x="3" y="100"/>
                  </a:cubicBezTo>
                  <a:cubicBezTo>
                    <a:pt x="6" y="68"/>
                    <a:pt x="35" y="21"/>
                    <a:pt x="4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7" name="Group 97"/>
            <p:cNvGrpSpPr>
              <a:grpSpLocks/>
            </p:cNvGrpSpPr>
            <p:nvPr/>
          </p:nvGrpSpPr>
          <p:grpSpPr bwMode="auto">
            <a:xfrm rot="5190809" flipH="1" flipV="1">
              <a:off x="7206456" y="4147345"/>
              <a:ext cx="168275" cy="449262"/>
              <a:chOff x="2744" y="3226"/>
              <a:chExt cx="154" cy="283"/>
            </a:xfrm>
          </p:grpSpPr>
          <p:sp>
            <p:nvSpPr>
              <p:cNvPr id="59" name="Line 98"/>
              <p:cNvSpPr>
                <a:spLocks noChangeShapeType="1"/>
              </p:cNvSpPr>
              <p:nvPr/>
            </p:nvSpPr>
            <p:spPr bwMode="auto">
              <a:xfrm flipV="1">
                <a:off x="2816" y="3226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99"/>
              <p:cNvSpPr>
                <a:spLocks/>
              </p:cNvSpPr>
              <p:nvPr/>
            </p:nvSpPr>
            <p:spPr bwMode="auto">
              <a:xfrm>
                <a:off x="2744" y="3306"/>
                <a:ext cx="154" cy="203"/>
              </a:xfrm>
              <a:custGeom>
                <a:avLst/>
                <a:gdLst>
                  <a:gd name="T0" fmla="*/ 41 w 205"/>
                  <a:gd name="T1" fmla="*/ 0 h 378"/>
                  <a:gd name="T2" fmla="*/ 80 w 205"/>
                  <a:gd name="T3" fmla="*/ 6 h 378"/>
                  <a:gd name="T4" fmla="*/ 0 w 205"/>
                  <a:gd name="T5" fmla="*/ 14 h 378"/>
                  <a:gd name="T6" fmla="*/ 80 w 205"/>
                  <a:gd name="T7" fmla="*/ 21 h 378"/>
                  <a:gd name="T8" fmla="*/ 0 w 205"/>
                  <a:gd name="T9" fmla="*/ 29 h 378"/>
                  <a:gd name="T10" fmla="*/ 80 w 205"/>
                  <a:gd name="T11" fmla="*/ 37 h 378"/>
                  <a:gd name="T12" fmla="*/ 0 w 205"/>
                  <a:gd name="T13" fmla="*/ 44 h 378"/>
                  <a:gd name="T14" fmla="*/ 80 w 205"/>
                  <a:gd name="T15" fmla="*/ 51 h 378"/>
                  <a:gd name="T16" fmla="*/ 0 w 205"/>
                  <a:gd name="T17" fmla="*/ 59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" h="378">
                    <a:moveTo>
                      <a:pt x="96" y="0"/>
                    </a:moveTo>
                    <a:cubicBezTo>
                      <a:pt x="111" y="8"/>
                      <a:pt x="205" y="27"/>
                      <a:pt x="189" y="42"/>
                    </a:cubicBezTo>
                    <a:cubicBezTo>
                      <a:pt x="173" y="57"/>
                      <a:pt x="0" y="74"/>
                      <a:pt x="0" y="90"/>
                    </a:cubicBezTo>
                    <a:cubicBezTo>
                      <a:pt x="0" y="106"/>
                      <a:pt x="189" y="122"/>
                      <a:pt x="189" y="138"/>
                    </a:cubicBezTo>
                    <a:cubicBezTo>
                      <a:pt x="189" y="154"/>
                      <a:pt x="0" y="170"/>
                      <a:pt x="0" y="186"/>
                    </a:cubicBezTo>
                    <a:cubicBezTo>
                      <a:pt x="0" y="202"/>
                      <a:pt x="189" y="218"/>
                      <a:pt x="189" y="234"/>
                    </a:cubicBezTo>
                    <a:cubicBezTo>
                      <a:pt x="189" y="250"/>
                      <a:pt x="0" y="266"/>
                      <a:pt x="0" y="282"/>
                    </a:cubicBezTo>
                    <a:cubicBezTo>
                      <a:pt x="0" y="298"/>
                      <a:pt x="189" y="314"/>
                      <a:pt x="189" y="330"/>
                    </a:cubicBezTo>
                    <a:cubicBezTo>
                      <a:pt x="189" y="346"/>
                      <a:pt x="94" y="362"/>
                      <a:pt x="0" y="37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8" name="Oval 100"/>
            <p:cNvSpPr>
              <a:spLocks noChangeArrowheads="1"/>
            </p:cNvSpPr>
            <p:nvPr/>
          </p:nvSpPr>
          <p:spPr bwMode="auto">
            <a:xfrm>
              <a:off x="6823075" y="4322763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Oval 101"/>
            <p:cNvSpPr>
              <a:spLocks noChangeArrowheads="1"/>
            </p:cNvSpPr>
            <p:nvPr/>
          </p:nvSpPr>
          <p:spPr bwMode="auto">
            <a:xfrm>
              <a:off x="6823075" y="4432300"/>
              <a:ext cx="36513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Text Box 102"/>
            <p:cNvSpPr txBox="1">
              <a:spLocks noChangeArrowheads="1"/>
            </p:cNvSpPr>
            <p:nvPr/>
          </p:nvSpPr>
          <p:spPr bwMode="auto">
            <a:xfrm rot="-5400000">
              <a:off x="3949700" y="4757738"/>
              <a:ext cx="9096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>
                  <a:latin typeface="Arial Unicode MS" pitchFamily="34" charset="-128"/>
                </a:rPr>
                <a:t>Absorption</a:t>
              </a:r>
            </a:p>
          </p:txBody>
        </p:sp>
        <p:sp>
          <p:nvSpPr>
            <p:cNvPr id="51" name="Text Box 103"/>
            <p:cNvSpPr txBox="1">
              <a:spLocks noChangeArrowheads="1"/>
            </p:cNvSpPr>
            <p:nvPr/>
          </p:nvSpPr>
          <p:spPr bwMode="auto">
            <a:xfrm>
              <a:off x="6203950" y="4737100"/>
              <a:ext cx="81785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800" dirty="0"/>
                <a:t>Valence band</a:t>
              </a:r>
            </a:p>
          </p:txBody>
        </p:sp>
        <p:sp>
          <p:nvSpPr>
            <p:cNvPr id="52" name="Text Box 104"/>
            <p:cNvSpPr txBox="1">
              <a:spLocks noChangeArrowheads="1"/>
            </p:cNvSpPr>
            <p:nvPr/>
          </p:nvSpPr>
          <p:spPr bwMode="auto">
            <a:xfrm>
              <a:off x="6140450" y="4013200"/>
              <a:ext cx="96693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800" dirty="0"/>
                <a:t>Conduction band</a:t>
              </a:r>
            </a:p>
          </p:txBody>
        </p:sp>
        <p:sp>
          <p:nvSpPr>
            <p:cNvPr id="53" name="Line 105"/>
            <p:cNvSpPr>
              <a:spLocks noChangeShapeType="1"/>
            </p:cNvSpPr>
            <p:nvPr/>
          </p:nvSpPr>
          <p:spPr bwMode="auto">
            <a:xfrm>
              <a:off x="6243638" y="46402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Text Box 108"/>
            <p:cNvSpPr txBox="1">
              <a:spLocks noChangeArrowheads="1"/>
            </p:cNvSpPr>
            <p:nvPr/>
          </p:nvSpPr>
          <p:spPr bwMode="auto">
            <a:xfrm>
              <a:off x="6403975" y="4373563"/>
              <a:ext cx="3286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accent2"/>
                  </a:solidFill>
                  <a:latin typeface="Times New Roman" pitchFamily="18" charset="0"/>
                </a:rPr>
                <a:t>E</a:t>
              </a:r>
              <a:r>
                <a:rPr lang="fr-FR" sz="1200" i="1" baseline="-25000">
                  <a:solidFill>
                    <a:schemeClr val="accent2"/>
                  </a:solidFill>
                  <a:latin typeface="Times New Roman" pitchFamily="18" charset="0"/>
                </a:rPr>
                <a:t>o</a:t>
              </a:r>
              <a:endParaRPr lang="fr-FR" sz="1200" i="1" baseline="-25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55" name="Line 109"/>
            <p:cNvSpPr>
              <a:spLocks noChangeShapeType="1"/>
            </p:cNvSpPr>
            <p:nvPr/>
          </p:nvSpPr>
          <p:spPr bwMode="auto">
            <a:xfrm>
              <a:off x="6551613" y="4287838"/>
              <a:ext cx="0" cy="1809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Text Box 110"/>
            <p:cNvSpPr txBox="1">
              <a:spLocks noChangeArrowheads="1"/>
            </p:cNvSpPr>
            <p:nvPr/>
          </p:nvSpPr>
          <p:spPr bwMode="auto">
            <a:xfrm>
              <a:off x="5699125" y="6051550"/>
              <a:ext cx="3286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accent2"/>
                  </a:solidFill>
                  <a:latin typeface="Times New Roman" pitchFamily="18" charset="0"/>
                </a:rPr>
                <a:t>E</a:t>
              </a:r>
              <a:r>
                <a:rPr lang="fr-FR" sz="1200" i="1" baseline="-25000">
                  <a:solidFill>
                    <a:schemeClr val="accent2"/>
                  </a:solidFill>
                  <a:latin typeface="Times New Roman" pitchFamily="18" charset="0"/>
                </a:rPr>
                <a:t>o</a:t>
              </a:r>
              <a:endParaRPr lang="fr-FR" sz="1200" i="1" baseline="-25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57" name="Line 111"/>
            <p:cNvSpPr>
              <a:spLocks noChangeShapeType="1"/>
            </p:cNvSpPr>
            <p:nvPr/>
          </p:nvSpPr>
          <p:spPr bwMode="auto">
            <a:xfrm>
              <a:off x="5872163" y="4941888"/>
              <a:ext cx="0" cy="11699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Text Box 112"/>
            <p:cNvSpPr txBox="1">
              <a:spLocks noChangeArrowheads="1"/>
            </p:cNvSpPr>
            <p:nvPr/>
          </p:nvSpPr>
          <p:spPr bwMode="auto">
            <a:xfrm>
              <a:off x="5635625" y="5670550"/>
              <a:ext cx="3127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fr-FR" sz="1200" i="1" baseline="-25000">
                  <a:solidFill>
                    <a:schemeClr val="accent2"/>
                  </a:solidFill>
                  <a:latin typeface="Times New Roman" pitchFamily="18" charset="0"/>
                </a:rPr>
                <a:t>c</a:t>
              </a:r>
              <a:endParaRPr lang="fr-FR" sz="1200" i="1" baseline="-25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2669012" y="3856323"/>
            <a:ext cx="3001962" cy="2368550"/>
            <a:chOff x="446088" y="234950"/>
            <a:chExt cx="3001962" cy="2368550"/>
          </a:xfrm>
        </p:grpSpPr>
        <p:sp>
          <p:nvSpPr>
            <p:cNvPr id="62" name="Line 4"/>
            <p:cNvSpPr>
              <a:spLocks noChangeShapeType="1"/>
            </p:cNvSpPr>
            <p:nvPr/>
          </p:nvSpPr>
          <p:spPr bwMode="auto">
            <a:xfrm flipV="1">
              <a:off x="750888" y="46355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5"/>
            <p:cNvSpPr>
              <a:spLocks noChangeShapeType="1"/>
            </p:cNvSpPr>
            <p:nvPr/>
          </p:nvSpPr>
          <p:spPr bwMode="auto">
            <a:xfrm>
              <a:off x="750888" y="213995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750888" y="229235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2944813" y="1866900"/>
              <a:ext cx="268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latin typeface="Symbol" pitchFamily="18" charset="2"/>
                </a:rPr>
                <a:t>l</a:t>
              </a:r>
            </a:p>
          </p:txBody>
        </p:sp>
        <p:sp>
          <p:nvSpPr>
            <p:cNvPr id="66" name="Text Box 8"/>
            <p:cNvSpPr txBox="1">
              <a:spLocks noChangeArrowheads="1"/>
            </p:cNvSpPr>
            <p:nvPr/>
          </p:nvSpPr>
          <p:spPr bwMode="auto">
            <a:xfrm>
              <a:off x="811213" y="2328863"/>
              <a:ext cx="3397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latin typeface="Times New Roman" pitchFamily="18" charset="0"/>
                </a:rPr>
                <a:t>E</a:t>
              </a:r>
              <a:r>
                <a:rPr lang="fr-FR" sz="1200" i="1" baseline="-25000">
                  <a:latin typeface="Symbol" pitchFamily="18" charset="2"/>
                </a:rPr>
                <a:t>j</a:t>
              </a: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865188" y="692150"/>
              <a:ext cx="2070100" cy="1397000"/>
            </a:xfrm>
            <a:custGeom>
              <a:avLst/>
              <a:gdLst>
                <a:gd name="T0" fmla="*/ 0 w 1304"/>
                <a:gd name="T1" fmla="*/ 2147483647 h 880"/>
                <a:gd name="T2" fmla="*/ 2147483647 w 1304"/>
                <a:gd name="T3" fmla="*/ 2147483647 h 880"/>
                <a:gd name="T4" fmla="*/ 2147483647 w 1304"/>
                <a:gd name="T5" fmla="*/ 2147483647 h 880"/>
                <a:gd name="T6" fmla="*/ 2147483647 w 1304"/>
                <a:gd name="T7" fmla="*/ 2147483647 h 880"/>
                <a:gd name="T8" fmla="*/ 2147483647 w 1304"/>
                <a:gd name="T9" fmla="*/ 2147483647 h 880"/>
                <a:gd name="T10" fmla="*/ 2147483647 w 1304"/>
                <a:gd name="T11" fmla="*/ 2147483647 h 880"/>
                <a:gd name="T12" fmla="*/ 2147483647 w 1304"/>
                <a:gd name="T13" fmla="*/ 2147483647 h 880"/>
                <a:gd name="T14" fmla="*/ 2147483647 w 1304"/>
                <a:gd name="T15" fmla="*/ 2147483647 h 880"/>
                <a:gd name="T16" fmla="*/ 2147483647 w 1304"/>
                <a:gd name="T17" fmla="*/ 2147483647 h 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4" h="880">
                  <a:moveTo>
                    <a:pt x="0" y="868"/>
                  </a:moveTo>
                  <a:cubicBezTo>
                    <a:pt x="81" y="868"/>
                    <a:pt x="397" y="876"/>
                    <a:pt x="497" y="869"/>
                  </a:cubicBezTo>
                  <a:cubicBezTo>
                    <a:pt x="597" y="862"/>
                    <a:pt x="579" y="862"/>
                    <a:pt x="602" y="825"/>
                  </a:cubicBezTo>
                  <a:cubicBezTo>
                    <a:pt x="624" y="788"/>
                    <a:pt x="618" y="782"/>
                    <a:pt x="633" y="645"/>
                  </a:cubicBezTo>
                  <a:cubicBezTo>
                    <a:pt x="648" y="508"/>
                    <a:pt x="672" y="0"/>
                    <a:pt x="692" y="1"/>
                  </a:cubicBezTo>
                  <a:cubicBezTo>
                    <a:pt x="711" y="2"/>
                    <a:pt x="736" y="514"/>
                    <a:pt x="748" y="649"/>
                  </a:cubicBezTo>
                  <a:cubicBezTo>
                    <a:pt x="759" y="784"/>
                    <a:pt x="746" y="772"/>
                    <a:pt x="760" y="809"/>
                  </a:cubicBezTo>
                  <a:cubicBezTo>
                    <a:pt x="774" y="846"/>
                    <a:pt x="740" y="858"/>
                    <a:pt x="831" y="869"/>
                  </a:cubicBezTo>
                  <a:cubicBezTo>
                    <a:pt x="922" y="880"/>
                    <a:pt x="1206" y="875"/>
                    <a:pt x="1304" y="8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2427288" y="3873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2732088" y="38735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>
              <a:off x="3036888" y="3873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>
              <a:off x="3036888" y="38735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16"/>
            <p:cNvSpPr>
              <a:spLocks noChangeShapeType="1"/>
            </p:cNvSpPr>
            <p:nvPr/>
          </p:nvSpPr>
          <p:spPr bwMode="auto">
            <a:xfrm>
              <a:off x="2732088" y="9969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17"/>
            <p:cNvSpPr>
              <a:spLocks noChangeShapeType="1"/>
            </p:cNvSpPr>
            <p:nvPr/>
          </p:nvSpPr>
          <p:spPr bwMode="auto">
            <a:xfrm flipV="1">
              <a:off x="2351088" y="23495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2046288" y="234950"/>
              <a:ext cx="2778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latin typeface="Times New Roman" pitchFamily="18" charset="0"/>
                </a:rPr>
                <a:t>E</a:t>
              </a:r>
              <a:endParaRPr lang="fr-FR" sz="1200" i="1" baseline="-25000">
                <a:latin typeface="Symbol" pitchFamily="18" charset="2"/>
              </a:endParaRPr>
            </a:p>
          </p:txBody>
        </p:sp>
        <p:sp>
          <p:nvSpPr>
            <p:cNvPr id="75" name="Line 20"/>
            <p:cNvSpPr>
              <a:spLocks noChangeShapeType="1"/>
            </p:cNvSpPr>
            <p:nvPr/>
          </p:nvSpPr>
          <p:spPr bwMode="auto">
            <a:xfrm>
              <a:off x="2732088" y="5397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>
              <a:off x="2732088" y="8445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 flipH="1">
              <a:off x="2892425" y="539750"/>
              <a:ext cx="68263" cy="304800"/>
            </a:xfrm>
            <a:custGeom>
              <a:avLst/>
              <a:gdLst>
                <a:gd name="T0" fmla="*/ 2147483647 w 43"/>
                <a:gd name="T1" fmla="*/ 2147483647 h 192"/>
                <a:gd name="T2" fmla="*/ 2147483647 w 43"/>
                <a:gd name="T3" fmla="*/ 2147483647 h 192"/>
                <a:gd name="T4" fmla="*/ 2147483647 w 43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192">
                  <a:moveTo>
                    <a:pt x="23" y="192"/>
                  </a:moveTo>
                  <a:cubicBezTo>
                    <a:pt x="20" y="177"/>
                    <a:pt x="0" y="132"/>
                    <a:pt x="3" y="100"/>
                  </a:cubicBezTo>
                  <a:cubicBezTo>
                    <a:pt x="6" y="68"/>
                    <a:pt x="35" y="21"/>
                    <a:pt x="4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8" name="Group 25"/>
            <p:cNvGrpSpPr>
              <a:grpSpLocks/>
            </p:cNvGrpSpPr>
            <p:nvPr/>
          </p:nvGrpSpPr>
          <p:grpSpPr bwMode="auto">
            <a:xfrm rot="5400000" flipH="1" flipV="1">
              <a:off x="3139281" y="475457"/>
              <a:ext cx="168275" cy="449262"/>
              <a:chOff x="2744" y="3226"/>
              <a:chExt cx="154" cy="283"/>
            </a:xfrm>
          </p:grpSpPr>
          <p:sp>
            <p:nvSpPr>
              <p:cNvPr id="87" name="Line 26"/>
              <p:cNvSpPr>
                <a:spLocks noChangeShapeType="1"/>
              </p:cNvSpPr>
              <p:nvPr/>
            </p:nvSpPr>
            <p:spPr bwMode="auto">
              <a:xfrm flipV="1">
                <a:off x="2816" y="3226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Freeform 27"/>
              <p:cNvSpPr>
                <a:spLocks/>
              </p:cNvSpPr>
              <p:nvPr/>
            </p:nvSpPr>
            <p:spPr bwMode="auto">
              <a:xfrm>
                <a:off x="2744" y="3306"/>
                <a:ext cx="154" cy="203"/>
              </a:xfrm>
              <a:custGeom>
                <a:avLst/>
                <a:gdLst>
                  <a:gd name="T0" fmla="*/ 41 w 205"/>
                  <a:gd name="T1" fmla="*/ 0 h 378"/>
                  <a:gd name="T2" fmla="*/ 80 w 205"/>
                  <a:gd name="T3" fmla="*/ 6 h 378"/>
                  <a:gd name="T4" fmla="*/ 0 w 205"/>
                  <a:gd name="T5" fmla="*/ 14 h 378"/>
                  <a:gd name="T6" fmla="*/ 80 w 205"/>
                  <a:gd name="T7" fmla="*/ 21 h 378"/>
                  <a:gd name="T8" fmla="*/ 0 w 205"/>
                  <a:gd name="T9" fmla="*/ 29 h 378"/>
                  <a:gd name="T10" fmla="*/ 80 w 205"/>
                  <a:gd name="T11" fmla="*/ 37 h 378"/>
                  <a:gd name="T12" fmla="*/ 0 w 205"/>
                  <a:gd name="T13" fmla="*/ 44 h 378"/>
                  <a:gd name="T14" fmla="*/ 80 w 205"/>
                  <a:gd name="T15" fmla="*/ 51 h 378"/>
                  <a:gd name="T16" fmla="*/ 0 w 205"/>
                  <a:gd name="T17" fmla="*/ 59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" h="378">
                    <a:moveTo>
                      <a:pt x="96" y="0"/>
                    </a:moveTo>
                    <a:cubicBezTo>
                      <a:pt x="111" y="8"/>
                      <a:pt x="205" y="27"/>
                      <a:pt x="189" y="42"/>
                    </a:cubicBezTo>
                    <a:cubicBezTo>
                      <a:pt x="173" y="57"/>
                      <a:pt x="0" y="74"/>
                      <a:pt x="0" y="90"/>
                    </a:cubicBezTo>
                    <a:cubicBezTo>
                      <a:pt x="0" y="106"/>
                      <a:pt x="189" y="122"/>
                      <a:pt x="189" y="138"/>
                    </a:cubicBezTo>
                    <a:cubicBezTo>
                      <a:pt x="189" y="154"/>
                      <a:pt x="0" y="170"/>
                      <a:pt x="0" y="186"/>
                    </a:cubicBezTo>
                    <a:cubicBezTo>
                      <a:pt x="0" y="202"/>
                      <a:pt x="189" y="218"/>
                      <a:pt x="189" y="234"/>
                    </a:cubicBezTo>
                    <a:cubicBezTo>
                      <a:pt x="189" y="250"/>
                      <a:pt x="0" y="266"/>
                      <a:pt x="0" y="282"/>
                    </a:cubicBezTo>
                    <a:cubicBezTo>
                      <a:pt x="0" y="298"/>
                      <a:pt x="189" y="314"/>
                      <a:pt x="189" y="330"/>
                    </a:cubicBezTo>
                    <a:cubicBezTo>
                      <a:pt x="189" y="346"/>
                      <a:pt x="94" y="362"/>
                      <a:pt x="0" y="37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>
              <a:off x="2847975" y="527050"/>
              <a:ext cx="36513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Oval 29"/>
            <p:cNvSpPr>
              <a:spLocks noChangeArrowheads="1"/>
            </p:cNvSpPr>
            <p:nvPr/>
          </p:nvSpPr>
          <p:spPr bwMode="auto">
            <a:xfrm>
              <a:off x="2847975" y="831850"/>
              <a:ext cx="36513" cy="365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Text Box 53"/>
            <p:cNvSpPr txBox="1">
              <a:spLocks noChangeArrowheads="1"/>
            </p:cNvSpPr>
            <p:nvPr/>
          </p:nvSpPr>
          <p:spPr bwMode="auto">
            <a:xfrm rot="-5400000">
              <a:off x="128588" y="962025"/>
              <a:ext cx="90963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>
                  <a:latin typeface="Arial Unicode MS" pitchFamily="34" charset="-128"/>
                </a:rPr>
                <a:t>Absorption</a:t>
              </a:r>
            </a:p>
          </p:txBody>
        </p:sp>
        <p:sp>
          <p:nvSpPr>
            <p:cNvPr id="82" name="Text Box 116"/>
            <p:cNvSpPr txBox="1">
              <a:spLocks noChangeArrowheads="1"/>
            </p:cNvSpPr>
            <p:nvPr/>
          </p:nvSpPr>
          <p:spPr bwMode="auto">
            <a:xfrm>
              <a:off x="1789113" y="2214563"/>
              <a:ext cx="328612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accent2"/>
                  </a:solidFill>
                  <a:latin typeface="Times New Roman" pitchFamily="18" charset="0"/>
                </a:rPr>
                <a:t>E</a:t>
              </a:r>
              <a:r>
                <a:rPr lang="fr-FR" sz="1200" i="1" baseline="-25000">
                  <a:solidFill>
                    <a:schemeClr val="accent2"/>
                  </a:solidFill>
                  <a:latin typeface="Times New Roman" pitchFamily="18" charset="0"/>
                </a:rPr>
                <a:t>o</a:t>
              </a:r>
              <a:endParaRPr lang="fr-FR" sz="1200" i="1" baseline="-25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83" name="Line 117"/>
            <p:cNvSpPr>
              <a:spLocks noChangeShapeType="1"/>
            </p:cNvSpPr>
            <p:nvPr/>
          </p:nvSpPr>
          <p:spPr bwMode="auto">
            <a:xfrm>
              <a:off x="1962150" y="728663"/>
              <a:ext cx="0" cy="15462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Text Box 118"/>
            <p:cNvSpPr txBox="1">
              <a:spLocks noChangeArrowheads="1"/>
            </p:cNvSpPr>
            <p:nvPr/>
          </p:nvSpPr>
          <p:spPr bwMode="auto">
            <a:xfrm>
              <a:off x="1731963" y="1878013"/>
              <a:ext cx="3190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fr-FR" sz="1200" i="1" baseline="-25000">
                  <a:solidFill>
                    <a:schemeClr val="accent2"/>
                  </a:solidFill>
                  <a:latin typeface="Times New Roman" pitchFamily="18" charset="0"/>
                </a:rPr>
                <a:t>o</a:t>
              </a:r>
              <a:endParaRPr lang="fr-FR" sz="1200" i="1" baseline="-25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85" name="Text Box 119"/>
            <p:cNvSpPr txBox="1">
              <a:spLocks noChangeArrowheads="1"/>
            </p:cNvSpPr>
            <p:nvPr/>
          </p:nvSpPr>
          <p:spPr bwMode="auto">
            <a:xfrm>
              <a:off x="2411413" y="549275"/>
              <a:ext cx="3286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accent2"/>
                  </a:solidFill>
                  <a:latin typeface="Times New Roman" pitchFamily="18" charset="0"/>
                </a:rPr>
                <a:t>E</a:t>
              </a:r>
              <a:r>
                <a:rPr lang="fr-FR" sz="1200" i="1" baseline="-25000">
                  <a:solidFill>
                    <a:schemeClr val="accent2"/>
                  </a:solidFill>
                  <a:latin typeface="Times New Roman" pitchFamily="18" charset="0"/>
                </a:rPr>
                <a:t>o</a:t>
              </a:r>
              <a:endParaRPr lang="fr-FR" sz="1200" i="1" baseline="-25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86" name="Line 120"/>
            <p:cNvSpPr>
              <a:spLocks noChangeShapeType="1"/>
            </p:cNvSpPr>
            <p:nvPr/>
          </p:nvSpPr>
          <p:spPr bwMode="auto">
            <a:xfrm>
              <a:off x="2681288" y="549275"/>
              <a:ext cx="0" cy="2698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9" name="ZoneTexte 88"/>
          <p:cNvSpPr txBox="1"/>
          <p:nvPr/>
        </p:nvSpPr>
        <p:spPr>
          <a:xfrm>
            <a:off x="1243977" y="93639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/>
              <a:t>Intrinsic</a:t>
            </a:r>
            <a:r>
              <a:rPr lang="fr-FR" sz="1800" dirty="0"/>
              <a:t> </a:t>
            </a:r>
            <a:r>
              <a:rPr lang="fr-FR" sz="1800" dirty="0" err="1"/>
              <a:t>material</a:t>
            </a:r>
            <a:endParaRPr lang="fr-FR" sz="1800" dirty="0"/>
          </a:p>
        </p:txBody>
      </p:sp>
      <p:sp>
        <p:nvSpPr>
          <p:cNvPr id="90" name="ZoneTexte 89"/>
          <p:cNvSpPr txBox="1"/>
          <p:nvPr/>
        </p:nvSpPr>
        <p:spPr>
          <a:xfrm>
            <a:off x="5218397" y="93639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/>
              <a:t>Extrinsic</a:t>
            </a:r>
            <a:r>
              <a:rPr lang="fr-FR" sz="1800" dirty="0"/>
              <a:t> </a:t>
            </a:r>
            <a:r>
              <a:rPr lang="fr-FR" sz="1800" dirty="0" err="1"/>
              <a:t>material</a:t>
            </a:r>
            <a:endParaRPr lang="fr-FR" sz="1800" dirty="0"/>
          </a:p>
        </p:txBody>
      </p:sp>
      <p:sp>
        <p:nvSpPr>
          <p:cNvPr id="91" name="ZoneTexte 90"/>
          <p:cNvSpPr txBox="1"/>
          <p:nvPr/>
        </p:nvSpPr>
        <p:spPr>
          <a:xfrm>
            <a:off x="3387356" y="611057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Quantum </a:t>
            </a:r>
            <a:r>
              <a:rPr lang="fr-FR" sz="1800" dirty="0" err="1"/>
              <a:t>well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4248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6629400" y="6534150"/>
            <a:ext cx="1371600" cy="228600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1F9101-340F-476D-ACDA-6665EFB6AA4D}" type="datetime1">
              <a:rPr lang="fr-FR" sz="1400">
                <a:solidFill>
                  <a:srgbClr val="5E5E5E"/>
                </a:solidFill>
              </a:rPr>
              <a:pPr/>
              <a:t>02/09/2016</a:t>
            </a:fld>
            <a:endParaRPr lang="fr-FR" sz="14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The Super-</a:t>
            </a:r>
            <a:r>
              <a:rPr lang="fr-FR" sz="2400" dirty="0" err="1"/>
              <a:t>lattice</a:t>
            </a:r>
            <a:r>
              <a:rPr lang="fr-FR" sz="2400" dirty="0"/>
              <a:t> (SL) </a:t>
            </a:r>
            <a:r>
              <a:rPr lang="fr-FR" sz="2400"/>
              <a:t>material</a:t>
            </a:r>
            <a:endParaRPr lang="fr-FR" sz="2400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927350"/>
            <a:ext cx="3916362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6475413" y="73888"/>
            <a:ext cx="2668587" cy="1490663"/>
            <a:chOff x="998" y="2627"/>
            <a:chExt cx="1681" cy="939"/>
          </a:xfrm>
          <a:solidFill>
            <a:schemeClr val="bg1"/>
          </a:solidFill>
        </p:grpSpPr>
        <p:pic>
          <p:nvPicPr>
            <p:cNvPr id="153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2627"/>
              <a:ext cx="1431" cy="9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4" name="Text Box 6"/>
            <p:cNvSpPr txBox="1">
              <a:spLocks noChangeArrowheads="1"/>
            </p:cNvSpPr>
            <p:nvPr/>
          </p:nvSpPr>
          <p:spPr bwMode="auto">
            <a:xfrm rot="5400000">
              <a:off x="2218" y="2961"/>
              <a:ext cx="671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dirty="0"/>
                <a:t>Sullivan 2005, </a:t>
              </a:r>
            </a:p>
            <a:p>
              <a:r>
                <a:rPr lang="fr-FR" dirty="0"/>
                <a:t>SPIE5783 p151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5607050" y="2741613"/>
            <a:ext cx="3373438" cy="2919412"/>
            <a:chOff x="3532" y="1727"/>
            <a:chExt cx="2125" cy="1839"/>
          </a:xfrm>
        </p:grpSpPr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1797"/>
              <a:ext cx="2048" cy="1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2" name="Text Box 9"/>
            <p:cNvSpPr txBox="1">
              <a:spLocks noChangeArrowheads="1"/>
            </p:cNvSpPr>
            <p:nvPr/>
          </p:nvSpPr>
          <p:spPr bwMode="auto">
            <a:xfrm rot="5400000">
              <a:off x="4660" y="2570"/>
              <a:ext cx="183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/>
                <a:t>Yu, « fondamental of semiconductors », Springer</a:t>
              </a:r>
            </a:p>
          </p:txBody>
        </p:sp>
      </p:grpSp>
      <p:sp>
        <p:nvSpPr>
          <p:cNvPr id="1536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027113" y="886619"/>
            <a:ext cx="7521575" cy="5144294"/>
          </a:xfrm>
        </p:spPr>
        <p:txBody>
          <a:bodyPr/>
          <a:lstStyle/>
          <a:p>
            <a:pPr marL="0" indent="190500">
              <a:buFontTx/>
              <a:buNone/>
            </a:pPr>
            <a:r>
              <a:rPr lang="fr-FR" dirty="0"/>
              <a:t>2 </a:t>
            </a:r>
            <a:r>
              <a:rPr lang="fr-FR" dirty="0" err="1"/>
              <a:t>ways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synthetic</a:t>
            </a:r>
            <a:r>
              <a:rPr lang="fr-FR" dirty="0"/>
              <a:t> </a:t>
            </a:r>
            <a:r>
              <a:rPr lang="fr-FR" dirty="0" err="1"/>
              <a:t>material</a:t>
            </a:r>
            <a:endParaRPr lang="fr-FR" dirty="0"/>
          </a:p>
          <a:p>
            <a:pPr marL="0" indent="190500">
              <a:buFontTx/>
              <a:buAutoNum type="arabicPeriod"/>
            </a:pPr>
            <a:r>
              <a:rPr lang="fr-FR" sz="1400" dirty="0"/>
              <a:t>Modulation of the cristal </a:t>
            </a:r>
            <a:r>
              <a:rPr lang="fr-FR" sz="1400" dirty="0" err="1"/>
              <a:t>potential</a:t>
            </a:r>
            <a:r>
              <a:rPr lang="fr-FR" sz="1400" dirty="0"/>
              <a:t> in one axis </a:t>
            </a:r>
            <a:br>
              <a:rPr lang="fr-FR" sz="1400" dirty="0"/>
            </a:br>
            <a:r>
              <a:rPr lang="fr-FR" sz="1400" dirty="0"/>
              <a:t>to </a:t>
            </a:r>
            <a:r>
              <a:rPr lang="fr-FR" sz="1400" dirty="0" err="1"/>
              <a:t>fold</a:t>
            </a:r>
            <a:r>
              <a:rPr lang="fr-FR" sz="1400" dirty="0"/>
              <a:t> the Brillouin zone, </a:t>
            </a:r>
            <a:r>
              <a:rPr lang="fr-FR" sz="1400" dirty="0" err="1"/>
              <a:t>creating</a:t>
            </a:r>
            <a:r>
              <a:rPr lang="fr-FR" sz="1400" dirty="0"/>
              <a:t> </a:t>
            </a:r>
            <a:r>
              <a:rPr lang="fr-FR" sz="1400" dirty="0" err="1"/>
              <a:t>minibands</a:t>
            </a:r>
            <a:endParaRPr lang="fr-FR" sz="1400" dirty="0"/>
          </a:p>
          <a:p>
            <a:pPr marL="0" indent="190500">
              <a:buFontTx/>
              <a:buAutoNum type="arabicPeriod"/>
            </a:pPr>
            <a:endParaRPr lang="fr-FR" sz="1400" dirty="0"/>
          </a:p>
          <a:p>
            <a:pPr marL="0" indent="190500">
              <a:buFontTx/>
              <a:buAutoNum type="arabicPeriod"/>
            </a:pPr>
            <a:r>
              <a:rPr lang="fr-FR" sz="1400" dirty="0"/>
              <a:t> </a:t>
            </a:r>
            <a:r>
              <a:rPr lang="fr-FR" sz="1400" dirty="0" err="1"/>
              <a:t>Coupling</a:t>
            </a:r>
            <a:r>
              <a:rPr lang="fr-FR" sz="1400" dirty="0"/>
              <a:t> of a large </a:t>
            </a:r>
            <a:r>
              <a:rPr lang="fr-FR" sz="1400" dirty="0" err="1"/>
              <a:t>number</a:t>
            </a:r>
            <a:r>
              <a:rPr lang="fr-FR" sz="1400" dirty="0"/>
              <a:t> of </a:t>
            </a:r>
            <a:r>
              <a:rPr lang="fr-FR" sz="1400" dirty="0" err="1"/>
              <a:t>Qwells</a:t>
            </a:r>
            <a:r>
              <a:rPr lang="fr-FR" sz="1400" dirty="0"/>
              <a:t> by </a:t>
            </a:r>
            <a:r>
              <a:rPr lang="fr-FR" sz="1400" dirty="0" err="1"/>
              <a:t>getting</a:t>
            </a:r>
            <a:r>
              <a:rPr lang="fr-FR" sz="1400" dirty="0"/>
              <a:t> </a:t>
            </a:r>
            <a:r>
              <a:rPr lang="fr-FR" sz="1400" dirty="0" err="1"/>
              <a:t>them</a:t>
            </a:r>
            <a:r>
              <a:rPr lang="fr-FR" sz="1400" dirty="0"/>
              <a:t> </a:t>
            </a:r>
            <a:r>
              <a:rPr lang="fr-FR" sz="1400" dirty="0" err="1"/>
              <a:t>closer</a:t>
            </a:r>
            <a:r>
              <a:rPr lang="fr-FR" sz="1400" dirty="0"/>
              <a:t> in ordre to </a:t>
            </a:r>
            <a:r>
              <a:rPr lang="fr-FR" sz="1400" dirty="0" err="1"/>
              <a:t>form</a:t>
            </a:r>
            <a:r>
              <a:rPr lang="fr-FR" sz="1400" dirty="0"/>
              <a:t> the </a:t>
            </a:r>
            <a:r>
              <a:rPr lang="fr-FR" sz="1400" dirty="0" err="1"/>
              <a:t>minibands</a:t>
            </a:r>
            <a:endParaRPr lang="fr-FR" sz="1400" dirty="0"/>
          </a:p>
          <a:p>
            <a:pPr marL="0" indent="190500"/>
            <a:endParaRPr lang="fr-FR" sz="1400" dirty="0"/>
          </a:p>
          <a:p>
            <a:pPr marL="0" indent="190500">
              <a:buFontTx/>
              <a:buNone/>
            </a:pPr>
            <a:r>
              <a:rPr lang="fr-FR" sz="1400" b="1" u="sng" dirty="0"/>
              <a:t>/!\</a:t>
            </a:r>
            <a:r>
              <a:rPr lang="fr-FR" sz="1400" dirty="0"/>
              <a:t> No </a:t>
            </a:r>
            <a:r>
              <a:rPr lang="fr-FR" sz="1400" dirty="0" err="1"/>
              <a:t>selection</a:t>
            </a:r>
            <a:r>
              <a:rPr lang="fr-FR" sz="1400" dirty="0"/>
              <a:t> </a:t>
            </a:r>
            <a:r>
              <a:rPr lang="fr-FR" sz="1400" dirty="0" err="1"/>
              <a:t>rules</a:t>
            </a:r>
            <a:r>
              <a:rPr lang="fr-FR" sz="1400" dirty="0"/>
              <a:t> for the </a:t>
            </a:r>
            <a:r>
              <a:rPr lang="fr-FR" sz="1400" dirty="0" err="1"/>
              <a:t>optical</a:t>
            </a:r>
            <a:r>
              <a:rPr lang="fr-FR" sz="1400" dirty="0"/>
              <a:t> absorption (≠ QWIP)</a:t>
            </a:r>
          </a:p>
          <a:p>
            <a:pPr marL="723900" lvl="1" indent="-342900"/>
            <a:endParaRPr lang="fr-FR" sz="1400" dirty="0"/>
          </a:p>
        </p:txBody>
      </p:sp>
      <p:grpSp>
        <p:nvGrpSpPr>
          <p:cNvPr id="15368" name="Group 11"/>
          <p:cNvGrpSpPr>
            <a:grpSpLocks/>
          </p:cNvGrpSpPr>
          <p:nvPr/>
        </p:nvGrpSpPr>
        <p:grpSpPr bwMode="auto">
          <a:xfrm>
            <a:off x="1439863" y="4419600"/>
            <a:ext cx="3144837" cy="2347913"/>
            <a:chOff x="907" y="2784"/>
            <a:chExt cx="1981" cy="1479"/>
          </a:xfrm>
        </p:grpSpPr>
        <p:pic>
          <p:nvPicPr>
            <p:cNvPr id="15369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2784"/>
              <a:ext cx="1904" cy="1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0" name="Text Box 13"/>
            <p:cNvSpPr txBox="1">
              <a:spLocks noChangeArrowheads="1"/>
            </p:cNvSpPr>
            <p:nvPr/>
          </p:nvSpPr>
          <p:spPr bwMode="auto">
            <a:xfrm rot="5400000">
              <a:off x="2294" y="3427"/>
              <a:ext cx="103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/>
                <a:t>Aifer 2005, SPIE5783 112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7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Bulk</a:t>
            </a:r>
            <a:r>
              <a:rPr lang="fr-FR" dirty="0"/>
              <a:t> SC </a:t>
            </a:r>
            <a:r>
              <a:rPr lang="fr-FR" dirty="0" err="1"/>
              <a:t>materials</a:t>
            </a:r>
            <a:r>
              <a:rPr lang="fr-FR" dirty="0"/>
              <a:t> for IR </a:t>
            </a:r>
            <a:r>
              <a:rPr lang="fr-FR" dirty="0" err="1"/>
              <a:t>detection</a:t>
            </a:r>
            <a:endParaRPr lang="fr-FR" dirty="0"/>
          </a:p>
        </p:txBody>
      </p:sp>
      <p:grpSp>
        <p:nvGrpSpPr>
          <p:cNvPr id="5" name="Group 139"/>
          <p:cNvGrpSpPr>
            <a:grpSpLocks/>
          </p:cNvGrpSpPr>
          <p:nvPr/>
        </p:nvGrpSpPr>
        <p:grpSpPr bwMode="auto">
          <a:xfrm>
            <a:off x="1611313" y="3789363"/>
            <a:ext cx="7200900" cy="647700"/>
            <a:chOff x="929" y="2296"/>
            <a:chExt cx="4536" cy="499"/>
          </a:xfrm>
        </p:grpSpPr>
        <p:sp>
          <p:nvSpPr>
            <p:cNvPr id="6" name="Rectangle 140"/>
            <p:cNvSpPr>
              <a:spLocks noChangeArrowheads="1"/>
            </p:cNvSpPr>
            <p:nvPr/>
          </p:nvSpPr>
          <p:spPr bwMode="auto">
            <a:xfrm>
              <a:off x="929" y="2296"/>
              <a:ext cx="4536" cy="499"/>
            </a:xfrm>
            <a:prstGeom prst="rect">
              <a:avLst/>
            </a:prstGeom>
            <a:solidFill>
              <a:srgbClr val="FFFF00">
                <a:alpha val="4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Text Box 141"/>
            <p:cNvSpPr txBox="1">
              <a:spLocks noChangeArrowheads="1"/>
            </p:cNvSpPr>
            <p:nvPr/>
          </p:nvSpPr>
          <p:spPr bwMode="auto">
            <a:xfrm>
              <a:off x="5012" y="2432"/>
              <a:ext cx="40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sz="1400" dirty="0"/>
                <a:t>SWIR</a:t>
              </a:r>
            </a:p>
          </p:txBody>
        </p:sp>
      </p:grpSp>
      <p:grpSp>
        <p:nvGrpSpPr>
          <p:cNvPr id="8" name="Group 142"/>
          <p:cNvGrpSpPr>
            <a:grpSpLocks/>
          </p:cNvGrpSpPr>
          <p:nvPr/>
        </p:nvGrpSpPr>
        <p:grpSpPr bwMode="auto">
          <a:xfrm>
            <a:off x="1611313" y="5049838"/>
            <a:ext cx="7200900" cy="377825"/>
            <a:chOff x="929" y="3157"/>
            <a:chExt cx="4536" cy="238"/>
          </a:xfrm>
        </p:grpSpPr>
        <p:sp>
          <p:nvSpPr>
            <p:cNvPr id="9" name="Text Box 143"/>
            <p:cNvSpPr txBox="1">
              <a:spLocks noChangeArrowheads="1"/>
            </p:cNvSpPr>
            <p:nvPr/>
          </p:nvSpPr>
          <p:spPr bwMode="auto">
            <a:xfrm>
              <a:off x="5069" y="3203"/>
              <a:ext cx="3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sz="1400" dirty="0">
                  <a:solidFill>
                    <a:srgbClr val="0066FF"/>
                  </a:solidFill>
                </a:rPr>
                <a:t>LWIR</a:t>
              </a:r>
            </a:p>
          </p:txBody>
        </p:sp>
        <p:sp>
          <p:nvSpPr>
            <p:cNvPr id="10" name="Rectangle 144"/>
            <p:cNvSpPr>
              <a:spLocks noChangeArrowheads="1"/>
            </p:cNvSpPr>
            <p:nvPr/>
          </p:nvSpPr>
          <p:spPr bwMode="auto">
            <a:xfrm>
              <a:off x="929" y="3157"/>
              <a:ext cx="4536" cy="92"/>
            </a:xfrm>
            <a:prstGeom prst="rect">
              <a:avLst/>
            </a:prstGeom>
            <a:solidFill>
              <a:srgbClr val="0066FF">
                <a:alpha val="4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" name="Group 145"/>
          <p:cNvGrpSpPr>
            <a:grpSpLocks/>
          </p:cNvGrpSpPr>
          <p:nvPr/>
        </p:nvGrpSpPr>
        <p:grpSpPr bwMode="auto">
          <a:xfrm>
            <a:off x="1611313" y="4691063"/>
            <a:ext cx="7200900" cy="304800"/>
            <a:chOff x="929" y="2955"/>
            <a:chExt cx="4536" cy="192"/>
          </a:xfrm>
        </p:grpSpPr>
        <p:sp>
          <p:nvSpPr>
            <p:cNvPr id="12" name="Rectangle 146"/>
            <p:cNvSpPr>
              <a:spLocks noChangeArrowheads="1"/>
            </p:cNvSpPr>
            <p:nvPr/>
          </p:nvSpPr>
          <p:spPr bwMode="auto">
            <a:xfrm>
              <a:off x="929" y="3000"/>
              <a:ext cx="4536" cy="137"/>
            </a:xfrm>
            <a:prstGeom prst="rect">
              <a:avLst/>
            </a:prstGeom>
            <a:solidFill>
              <a:srgbClr val="FF0000">
                <a:alpha val="4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Text Box 147"/>
            <p:cNvSpPr txBox="1">
              <a:spLocks noChangeArrowheads="1"/>
            </p:cNvSpPr>
            <p:nvPr/>
          </p:nvSpPr>
          <p:spPr bwMode="auto">
            <a:xfrm>
              <a:off x="5038" y="2955"/>
              <a:ext cx="4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sz="1400" dirty="0">
                  <a:solidFill>
                    <a:srgbClr val="FF0000"/>
                  </a:solidFill>
                </a:rPr>
                <a:t>MWIR</a:t>
              </a:r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089025" y="1052513"/>
            <a:ext cx="6735763" cy="4978400"/>
            <a:chOff x="980" y="665"/>
            <a:chExt cx="4243" cy="3136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980" y="765"/>
              <a:ext cx="315" cy="2902"/>
              <a:chOff x="980" y="765"/>
              <a:chExt cx="315" cy="2902"/>
            </a:xfrm>
          </p:grpSpPr>
          <p:sp>
            <p:nvSpPr>
              <p:cNvPr id="78" name="Text Box 4"/>
              <p:cNvSpPr txBox="1">
                <a:spLocks noChangeArrowheads="1"/>
              </p:cNvSpPr>
              <p:nvPr/>
            </p:nvSpPr>
            <p:spPr bwMode="auto">
              <a:xfrm>
                <a:off x="980" y="3475"/>
                <a:ext cx="30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-0.3</a:t>
                </a:r>
              </a:p>
            </p:txBody>
          </p:sp>
          <p:sp>
            <p:nvSpPr>
              <p:cNvPr id="79" name="Text Box 5"/>
              <p:cNvSpPr txBox="1">
                <a:spLocks noChangeArrowheads="1"/>
              </p:cNvSpPr>
              <p:nvPr/>
            </p:nvSpPr>
            <p:spPr bwMode="auto">
              <a:xfrm>
                <a:off x="1014" y="3227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0.0</a:t>
                </a:r>
              </a:p>
            </p:txBody>
          </p:sp>
          <p:sp>
            <p:nvSpPr>
              <p:cNvPr id="80" name="Text Box 6"/>
              <p:cNvSpPr txBox="1">
                <a:spLocks noChangeArrowheads="1"/>
              </p:cNvSpPr>
              <p:nvPr/>
            </p:nvSpPr>
            <p:spPr bwMode="auto">
              <a:xfrm>
                <a:off x="1018" y="297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0.3</a:t>
                </a: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1022" y="2737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0.6</a:t>
                </a:r>
              </a:p>
            </p:txBody>
          </p:sp>
          <p:sp>
            <p:nvSpPr>
              <p:cNvPr id="82" name="Text Box 8"/>
              <p:cNvSpPr txBox="1">
                <a:spLocks noChangeArrowheads="1"/>
              </p:cNvSpPr>
              <p:nvPr/>
            </p:nvSpPr>
            <p:spPr bwMode="auto">
              <a:xfrm>
                <a:off x="1020" y="248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0.9</a:t>
                </a:r>
              </a:p>
            </p:txBody>
          </p:sp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auto">
              <a:xfrm>
                <a:off x="1018" y="2241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1.2</a:t>
                </a:r>
              </a:p>
            </p:txBody>
          </p:sp>
          <p:sp>
            <p:nvSpPr>
              <p:cNvPr id="84" name="Text Box 10"/>
              <p:cNvSpPr txBox="1">
                <a:spLocks noChangeArrowheads="1"/>
              </p:cNvSpPr>
              <p:nvPr/>
            </p:nvSpPr>
            <p:spPr bwMode="auto">
              <a:xfrm>
                <a:off x="1016" y="199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1.5</a:t>
                </a:r>
              </a:p>
            </p:txBody>
          </p:sp>
          <p:sp>
            <p:nvSpPr>
              <p:cNvPr id="85" name="Text Box 11"/>
              <p:cNvSpPr txBox="1">
                <a:spLocks noChangeArrowheads="1"/>
              </p:cNvSpPr>
              <p:nvPr/>
            </p:nvSpPr>
            <p:spPr bwMode="auto">
              <a:xfrm>
                <a:off x="1020" y="1751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1.8</a:t>
                </a:r>
              </a:p>
            </p:txBody>
          </p:sp>
          <p:sp>
            <p:nvSpPr>
              <p:cNvPr id="86" name="Text Box 12"/>
              <p:cNvSpPr txBox="1">
                <a:spLocks noChangeArrowheads="1"/>
              </p:cNvSpPr>
              <p:nvPr/>
            </p:nvSpPr>
            <p:spPr bwMode="auto">
              <a:xfrm>
                <a:off x="1024" y="1503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2.1</a:t>
                </a:r>
              </a:p>
            </p:txBody>
          </p:sp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1022" y="1261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2.4</a:t>
                </a:r>
              </a:p>
            </p:txBody>
          </p:sp>
          <p:sp>
            <p:nvSpPr>
              <p:cNvPr id="88" name="Text Box 14"/>
              <p:cNvSpPr txBox="1">
                <a:spLocks noChangeArrowheads="1"/>
              </p:cNvSpPr>
              <p:nvPr/>
            </p:nvSpPr>
            <p:spPr bwMode="auto">
              <a:xfrm>
                <a:off x="1020" y="1013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2.7</a:t>
                </a:r>
              </a:p>
            </p:txBody>
          </p:sp>
          <p:sp>
            <p:nvSpPr>
              <p:cNvPr id="89" name="Text Box 15"/>
              <p:cNvSpPr txBox="1">
                <a:spLocks noChangeArrowheads="1"/>
              </p:cNvSpPr>
              <p:nvPr/>
            </p:nvSpPr>
            <p:spPr bwMode="auto">
              <a:xfrm>
                <a:off x="1024" y="765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3.0</a:t>
                </a: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263" y="762"/>
              <a:ext cx="3639" cy="2875"/>
              <a:chOff x="1263" y="762"/>
              <a:chExt cx="3639" cy="2875"/>
            </a:xfrm>
          </p:grpSpPr>
          <p:sp>
            <p:nvSpPr>
              <p:cNvPr id="44" name="Rectangle 17"/>
              <p:cNvSpPr>
                <a:spLocks noChangeArrowheads="1"/>
              </p:cNvSpPr>
              <p:nvPr/>
            </p:nvSpPr>
            <p:spPr bwMode="auto">
              <a:xfrm>
                <a:off x="1320" y="762"/>
                <a:ext cx="3582" cy="2796"/>
              </a:xfrm>
              <a:prstGeom prst="rect">
                <a:avLst/>
              </a:prstGeom>
              <a:noFill/>
              <a:ln w="9525" algn="ctr">
                <a:solidFill>
                  <a:srgbClr val="080808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Rectangle 18"/>
              <p:cNvSpPr>
                <a:spLocks noChangeArrowheads="1"/>
              </p:cNvSpPr>
              <p:nvPr/>
            </p:nvSpPr>
            <p:spPr bwMode="auto">
              <a:xfrm>
                <a:off x="1320" y="771"/>
                <a:ext cx="3582" cy="2787"/>
              </a:xfrm>
              <a:prstGeom prst="rect">
                <a:avLst/>
              </a:prstGeom>
              <a:noFill/>
              <a:ln w="19050" algn="ctr">
                <a:solidFill>
                  <a:srgbClr val="080808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6" name="Group 19"/>
              <p:cNvGrpSpPr>
                <a:grpSpLocks/>
              </p:cNvGrpSpPr>
              <p:nvPr/>
            </p:nvGrpSpPr>
            <p:grpSpPr bwMode="auto">
              <a:xfrm>
                <a:off x="1263" y="853"/>
                <a:ext cx="52" cy="2706"/>
                <a:chOff x="1254" y="853"/>
                <a:chExt cx="136" cy="2706"/>
              </a:xfrm>
            </p:grpSpPr>
            <p:sp>
              <p:nvSpPr>
                <p:cNvPr id="66" name="Line 20"/>
                <p:cNvSpPr>
                  <a:spLocks noChangeShapeType="1"/>
                </p:cNvSpPr>
                <p:nvPr/>
              </p:nvSpPr>
              <p:spPr bwMode="auto">
                <a:xfrm>
                  <a:off x="1254" y="3313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" name="Line 21"/>
                <p:cNvSpPr>
                  <a:spLocks noChangeShapeType="1"/>
                </p:cNvSpPr>
                <p:nvPr/>
              </p:nvSpPr>
              <p:spPr bwMode="auto">
                <a:xfrm>
                  <a:off x="1254" y="3067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" name="Line 22"/>
                <p:cNvSpPr>
                  <a:spLocks noChangeShapeType="1"/>
                </p:cNvSpPr>
                <p:nvPr/>
              </p:nvSpPr>
              <p:spPr bwMode="auto">
                <a:xfrm>
                  <a:off x="1254" y="3559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" name="Line 23"/>
                <p:cNvSpPr>
                  <a:spLocks noChangeShapeType="1"/>
                </p:cNvSpPr>
                <p:nvPr/>
              </p:nvSpPr>
              <p:spPr bwMode="auto">
                <a:xfrm>
                  <a:off x="1254" y="2821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" name="Line 24"/>
                <p:cNvSpPr>
                  <a:spLocks noChangeShapeType="1"/>
                </p:cNvSpPr>
                <p:nvPr/>
              </p:nvSpPr>
              <p:spPr bwMode="auto">
                <a:xfrm>
                  <a:off x="1254" y="2329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" name="Line 25"/>
                <p:cNvSpPr>
                  <a:spLocks noChangeShapeType="1"/>
                </p:cNvSpPr>
                <p:nvPr/>
              </p:nvSpPr>
              <p:spPr bwMode="auto">
                <a:xfrm>
                  <a:off x="1254" y="2083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" name="Line 26"/>
                <p:cNvSpPr>
                  <a:spLocks noChangeShapeType="1"/>
                </p:cNvSpPr>
                <p:nvPr/>
              </p:nvSpPr>
              <p:spPr bwMode="auto">
                <a:xfrm>
                  <a:off x="1254" y="2575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" name="Line 27"/>
                <p:cNvSpPr>
                  <a:spLocks noChangeShapeType="1"/>
                </p:cNvSpPr>
                <p:nvPr/>
              </p:nvSpPr>
              <p:spPr bwMode="auto">
                <a:xfrm>
                  <a:off x="1254" y="1837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" name="Line 28"/>
                <p:cNvSpPr>
                  <a:spLocks noChangeShapeType="1"/>
                </p:cNvSpPr>
                <p:nvPr/>
              </p:nvSpPr>
              <p:spPr bwMode="auto">
                <a:xfrm>
                  <a:off x="1254" y="1345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" name="Line 29"/>
                <p:cNvSpPr>
                  <a:spLocks noChangeShapeType="1"/>
                </p:cNvSpPr>
                <p:nvPr/>
              </p:nvSpPr>
              <p:spPr bwMode="auto">
                <a:xfrm>
                  <a:off x="1254" y="1099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" name="Line 30"/>
                <p:cNvSpPr>
                  <a:spLocks noChangeShapeType="1"/>
                </p:cNvSpPr>
                <p:nvPr/>
              </p:nvSpPr>
              <p:spPr bwMode="auto">
                <a:xfrm>
                  <a:off x="1254" y="1591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" name="Line 31"/>
                <p:cNvSpPr>
                  <a:spLocks noChangeShapeType="1"/>
                </p:cNvSpPr>
                <p:nvPr/>
              </p:nvSpPr>
              <p:spPr bwMode="auto">
                <a:xfrm>
                  <a:off x="1254" y="853"/>
                  <a:ext cx="136" cy="0"/>
                </a:xfrm>
                <a:prstGeom prst="line">
                  <a:avLst/>
                </a:prstGeom>
                <a:noFill/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7" name="Line 32"/>
              <p:cNvSpPr>
                <a:spLocks noChangeShapeType="1"/>
              </p:cNvSpPr>
              <p:nvPr/>
            </p:nvSpPr>
            <p:spPr bwMode="auto">
              <a:xfrm>
                <a:off x="1308" y="3312"/>
                <a:ext cx="3594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8" name="Group 33"/>
              <p:cNvGrpSpPr>
                <a:grpSpLocks/>
              </p:cNvGrpSpPr>
              <p:nvPr/>
            </p:nvGrpSpPr>
            <p:grpSpPr bwMode="auto">
              <a:xfrm>
                <a:off x="1318" y="3553"/>
                <a:ext cx="3583" cy="84"/>
                <a:chOff x="1318" y="3553"/>
                <a:chExt cx="3583" cy="84"/>
              </a:xfrm>
            </p:grpSpPr>
            <p:grpSp>
              <p:nvGrpSpPr>
                <p:cNvPr id="49" name="Group 34"/>
                <p:cNvGrpSpPr>
                  <a:grpSpLocks/>
                </p:cNvGrpSpPr>
                <p:nvPr/>
              </p:nvGrpSpPr>
              <p:grpSpPr bwMode="auto">
                <a:xfrm>
                  <a:off x="1572" y="3553"/>
                  <a:ext cx="3072" cy="84"/>
                  <a:chOff x="1572" y="3553"/>
                  <a:chExt cx="3072" cy="84"/>
                </a:xfrm>
              </p:grpSpPr>
              <p:sp>
                <p:nvSpPr>
                  <p:cNvPr id="5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72" y="3553"/>
                    <a:ext cx="0" cy="84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084" y="3553"/>
                    <a:ext cx="0" cy="84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3553"/>
                    <a:ext cx="0" cy="84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108" y="3553"/>
                    <a:ext cx="0" cy="84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3553"/>
                    <a:ext cx="0" cy="84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4132" y="3553"/>
                    <a:ext cx="0" cy="84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644" y="3553"/>
                    <a:ext cx="0" cy="84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0" name="Group 42"/>
                <p:cNvGrpSpPr>
                  <a:grpSpLocks/>
                </p:cNvGrpSpPr>
                <p:nvPr/>
              </p:nvGrpSpPr>
              <p:grpSpPr bwMode="auto">
                <a:xfrm>
                  <a:off x="1318" y="3560"/>
                  <a:ext cx="3583" cy="45"/>
                  <a:chOff x="1318" y="3560"/>
                  <a:chExt cx="3583" cy="45"/>
                </a:xfrm>
              </p:grpSpPr>
              <p:sp>
                <p:nvSpPr>
                  <p:cNvPr id="5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18" y="356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829" y="356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341" y="356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853" y="356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877" y="356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365" y="356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389" y="356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901" y="3560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rgbClr val="0808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1434" y="3609"/>
              <a:ext cx="3345" cy="192"/>
              <a:chOff x="1434" y="3609"/>
              <a:chExt cx="3345" cy="192"/>
            </a:xfrm>
          </p:grpSpPr>
          <p:sp>
            <p:nvSpPr>
              <p:cNvPr id="37" name="Text Box 52"/>
              <p:cNvSpPr txBox="1">
                <a:spLocks noChangeArrowheads="1"/>
              </p:cNvSpPr>
              <p:nvPr/>
            </p:nvSpPr>
            <p:spPr bwMode="auto">
              <a:xfrm>
                <a:off x="1434" y="360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5.4</a:t>
                </a:r>
              </a:p>
            </p:txBody>
          </p:sp>
          <p:sp>
            <p:nvSpPr>
              <p:cNvPr id="38" name="Text Box 53"/>
              <p:cNvSpPr txBox="1">
                <a:spLocks noChangeArrowheads="1"/>
              </p:cNvSpPr>
              <p:nvPr/>
            </p:nvSpPr>
            <p:spPr bwMode="auto">
              <a:xfrm>
                <a:off x="1948" y="360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5.6</a:t>
                </a:r>
              </a:p>
            </p:txBody>
          </p:sp>
          <p:sp>
            <p:nvSpPr>
              <p:cNvPr id="39" name="Text Box 54"/>
              <p:cNvSpPr txBox="1">
                <a:spLocks noChangeArrowheads="1"/>
              </p:cNvSpPr>
              <p:nvPr/>
            </p:nvSpPr>
            <p:spPr bwMode="auto">
              <a:xfrm>
                <a:off x="2464" y="360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5.8</a:t>
                </a:r>
              </a:p>
            </p:txBody>
          </p:sp>
          <p:sp>
            <p:nvSpPr>
              <p:cNvPr id="40" name="Text Box 55"/>
              <p:cNvSpPr txBox="1">
                <a:spLocks noChangeArrowheads="1"/>
              </p:cNvSpPr>
              <p:nvPr/>
            </p:nvSpPr>
            <p:spPr bwMode="auto">
              <a:xfrm>
                <a:off x="2974" y="360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6.0</a:t>
                </a:r>
              </a:p>
            </p:txBody>
          </p:sp>
          <p:sp>
            <p:nvSpPr>
              <p:cNvPr id="41" name="Text Box 56"/>
              <p:cNvSpPr txBox="1">
                <a:spLocks noChangeArrowheads="1"/>
              </p:cNvSpPr>
              <p:nvPr/>
            </p:nvSpPr>
            <p:spPr bwMode="auto">
              <a:xfrm>
                <a:off x="3484" y="360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6.2</a:t>
                </a:r>
              </a:p>
            </p:txBody>
          </p:sp>
          <p:sp>
            <p:nvSpPr>
              <p:cNvPr id="42" name="Text Box 57"/>
              <p:cNvSpPr txBox="1">
                <a:spLocks noChangeArrowheads="1"/>
              </p:cNvSpPr>
              <p:nvPr/>
            </p:nvSpPr>
            <p:spPr bwMode="auto">
              <a:xfrm>
                <a:off x="4508" y="360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6.6</a:t>
                </a:r>
              </a:p>
            </p:txBody>
          </p:sp>
          <p:sp>
            <p:nvSpPr>
              <p:cNvPr id="43" name="Text Box 58"/>
              <p:cNvSpPr txBox="1">
                <a:spLocks noChangeArrowheads="1"/>
              </p:cNvSpPr>
              <p:nvPr/>
            </p:nvSpPr>
            <p:spPr bwMode="auto">
              <a:xfrm>
                <a:off x="3996" y="360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fr-FR" sz="1400"/>
                  <a:t>6.4</a:t>
                </a:r>
              </a:p>
            </p:txBody>
          </p:sp>
        </p:grpSp>
        <p:grpSp>
          <p:nvGrpSpPr>
            <p:cNvPr id="18" name="Group 59"/>
            <p:cNvGrpSpPr>
              <a:grpSpLocks/>
            </p:cNvGrpSpPr>
            <p:nvPr/>
          </p:nvGrpSpPr>
          <p:grpSpPr bwMode="auto">
            <a:xfrm>
              <a:off x="4907" y="665"/>
              <a:ext cx="316" cy="2736"/>
              <a:chOff x="4907" y="665"/>
              <a:chExt cx="316" cy="2736"/>
            </a:xfrm>
          </p:grpSpPr>
          <p:sp>
            <p:nvSpPr>
              <p:cNvPr id="19" name="Line 60"/>
              <p:cNvSpPr>
                <a:spLocks noChangeShapeType="1"/>
              </p:cNvSpPr>
              <p:nvPr/>
            </p:nvSpPr>
            <p:spPr bwMode="auto">
              <a:xfrm>
                <a:off x="4907" y="768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Line 61"/>
              <p:cNvSpPr>
                <a:spLocks noChangeShapeType="1"/>
              </p:cNvSpPr>
              <p:nvPr/>
            </p:nvSpPr>
            <p:spPr bwMode="auto">
              <a:xfrm>
                <a:off x="4907" y="204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62"/>
              <p:cNvSpPr>
                <a:spLocks noChangeShapeType="1"/>
              </p:cNvSpPr>
              <p:nvPr/>
            </p:nvSpPr>
            <p:spPr bwMode="auto">
              <a:xfrm>
                <a:off x="4907" y="229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63"/>
              <p:cNvSpPr>
                <a:spLocks noChangeShapeType="1"/>
              </p:cNvSpPr>
              <p:nvPr/>
            </p:nvSpPr>
            <p:spPr bwMode="auto">
              <a:xfrm>
                <a:off x="4907" y="2669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64"/>
              <p:cNvSpPr>
                <a:spLocks noChangeShapeType="1"/>
              </p:cNvSpPr>
              <p:nvPr/>
            </p:nvSpPr>
            <p:spPr bwMode="auto">
              <a:xfrm>
                <a:off x="4907" y="2793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Rectangle 65"/>
              <p:cNvSpPr>
                <a:spLocks noChangeArrowheads="1"/>
              </p:cNvSpPr>
              <p:nvPr/>
            </p:nvSpPr>
            <p:spPr bwMode="auto">
              <a:xfrm>
                <a:off x="4952" y="665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sz="1400"/>
                  <a:t>0.4</a:t>
                </a:r>
              </a:p>
            </p:txBody>
          </p:sp>
          <p:sp>
            <p:nvSpPr>
              <p:cNvPr id="25" name="Rectangle 66"/>
              <p:cNvSpPr>
                <a:spLocks noChangeArrowheads="1"/>
              </p:cNvSpPr>
              <p:nvPr/>
            </p:nvSpPr>
            <p:spPr bwMode="auto">
              <a:xfrm>
                <a:off x="4950" y="1941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sz="1400"/>
                  <a:t>0.8</a:t>
                </a:r>
              </a:p>
            </p:txBody>
          </p:sp>
          <p:sp>
            <p:nvSpPr>
              <p:cNvPr id="26" name="Rectangle 67"/>
              <p:cNvSpPr>
                <a:spLocks noChangeArrowheads="1"/>
              </p:cNvSpPr>
              <p:nvPr/>
            </p:nvSpPr>
            <p:spPr bwMode="auto">
              <a:xfrm>
                <a:off x="4950" y="220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sz="1400"/>
                  <a:t>1</a:t>
                </a:r>
              </a:p>
            </p:txBody>
          </p:sp>
          <p:sp>
            <p:nvSpPr>
              <p:cNvPr id="27" name="Rectangle 68"/>
              <p:cNvSpPr>
                <a:spLocks noChangeArrowheads="1"/>
              </p:cNvSpPr>
              <p:nvPr/>
            </p:nvSpPr>
            <p:spPr bwMode="auto">
              <a:xfrm>
                <a:off x="4950" y="2507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sz="1400"/>
                  <a:t>1.5</a:t>
                </a:r>
              </a:p>
            </p:txBody>
          </p:sp>
          <p:sp>
            <p:nvSpPr>
              <p:cNvPr id="28" name="Rectangle 69"/>
              <p:cNvSpPr>
                <a:spLocks noChangeArrowheads="1"/>
              </p:cNvSpPr>
              <p:nvPr/>
            </p:nvSpPr>
            <p:spPr bwMode="auto">
              <a:xfrm>
                <a:off x="4950" y="268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sz="1400"/>
                  <a:t>2</a:t>
                </a:r>
              </a:p>
            </p:txBody>
          </p:sp>
          <p:sp>
            <p:nvSpPr>
              <p:cNvPr id="29" name="Rectangle 70"/>
              <p:cNvSpPr>
                <a:spLocks noChangeArrowheads="1"/>
              </p:cNvSpPr>
              <p:nvPr/>
            </p:nvSpPr>
            <p:spPr bwMode="auto">
              <a:xfrm>
                <a:off x="4950" y="28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sz="1400"/>
                  <a:t>3</a:t>
                </a:r>
              </a:p>
            </p:txBody>
          </p:sp>
          <p:sp>
            <p:nvSpPr>
              <p:cNvPr id="30" name="Rectangle 71"/>
              <p:cNvSpPr>
                <a:spLocks noChangeArrowheads="1"/>
              </p:cNvSpPr>
              <p:nvPr/>
            </p:nvSpPr>
            <p:spPr bwMode="auto">
              <a:xfrm>
                <a:off x="4950" y="29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sz="1400"/>
                  <a:t>5</a:t>
                </a:r>
              </a:p>
            </p:txBody>
          </p:sp>
          <p:sp>
            <p:nvSpPr>
              <p:cNvPr id="31" name="Rectangle 72"/>
              <p:cNvSpPr>
                <a:spLocks noChangeArrowheads="1"/>
              </p:cNvSpPr>
              <p:nvPr/>
            </p:nvSpPr>
            <p:spPr bwMode="auto">
              <a:xfrm>
                <a:off x="4950" y="307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sz="1400"/>
                  <a:t>8</a:t>
                </a:r>
              </a:p>
            </p:txBody>
          </p:sp>
          <p:sp>
            <p:nvSpPr>
              <p:cNvPr id="32" name="Rectangle 73"/>
              <p:cNvSpPr>
                <a:spLocks noChangeArrowheads="1"/>
              </p:cNvSpPr>
              <p:nvPr/>
            </p:nvSpPr>
            <p:spPr bwMode="auto">
              <a:xfrm>
                <a:off x="4950" y="3209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sz="1400"/>
                  <a:t>12</a:t>
                </a:r>
              </a:p>
            </p:txBody>
          </p:sp>
          <p:sp>
            <p:nvSpPr>
              <p:cNvPr id="33" name="Line 74"/>
              <p:cNvSpPr>
                <a:spLocks noChangeShapeType="1"/>
              </p:cNvSpPr>
              <p:nvPr/>
            </p:nvSpPr>
            <p:spPr bwMode="auto">
              <a:xfrm>
                <a:off x="4907" y="2989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75"/>
              <p:cNvSpPr>
                <a:spLocks noChangeShapeType="1"/>
              </p:cNvSpPr>
              <p:nvPr/>
            </p:nvSpPr>
            <p:spPr bwMode="auto">
              <a:xfrm>
                <a:off x="4907" y="3110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76"/>
              <p:cNvSpPr>
                <a:spLocks noChangeShapeType="1"/>
              </p:cNvSpPr>
              <p:nvPr/>
            </p:nvSpPr>
            <p:spPr bwMode="auto">
              <a:xfrm>
                <a:off x="4907" y="3192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77"/>
              <p:cNvSpPr>
                <a:spLocks noChangeShapeType="1"/>
              </p:cNvSpPr>
              <p:nvPr/>
            </p:nvSpPr>
            <p:spPr bwMode="auto">
              <a:xfrm>
                <a:off x="4907" y="3256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0" name="Text Box 78"/>
          <p:cNvSpPr txBox="1">
            <a:spLocks noChangeArrowheads="1"/>
          </p:cNvSpPr>
          <p:nvPr/>
        </p:nvSpPr>
        <p:spPr bwMode="auto">
          <a:xfrm rot="-5400000">
            <a:off x="170656" y="3309144"/>
            <a:ext cx="176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sz="1400"/>
              <a:t>Bande interdite (eV)</a:t>
            </a:r>
          </a:p>
        </p:txBody>
      </p:sp>
      <p:sp>
        <p:nvSpPr>
          <p:cNvPr id="91" name="Text Box 79"/>
          <p:cNvSpPr txBox="1">
            <a:spLocks noChangeArrowheads="1"/>
          </p:cNvSpPr>
          <p:nvPr/>
        </p:nvSpPr>
        <p:spPr bwMode="auto">
          <a:xfrm>
            <a:off x="3794125" y="5980113"/>
            <a:ext cx="2055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sz="1400"/>
              <a:t>Paramètre de maille (</a:t>
            </a:r>
            <a:r>
              <a:rPr lang="fr-FR" sz="1400">
                <a:cs typeface="Arial" pitchFamily="34" charset="0"/>
              </a:rPr>
              <a:t>Å</a:t>
            </a:r>
            <a:r>
              <a:rPr lang="fr-FR" sz="1400"/>
              <a:t>)</a:t>
            </a:r>
          </a:p>
        </p:txBody>
      </p:sp>
      <p:sp>
        <p:nvSpPr>
          <p:cNvPr id="92" name="Text Box 80"/>
          <p:cNvSpPr txBox="1">
            <a:spLocks noChangeArrowheads="1"/>
          </p:cNvSpPr>
          <p:nvPr/>
        </p:nvSpPr>
        <p:spPr bwMode="auto">
          <a:xfrm rot="5400000">
            <a:off x="6503194" y="3558382"/>
            <a:ext cx="2865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sz="1400"/>
              <a:t>Longueur d’onde de coupure (</a:t>
            </a:r>
            <a:r>
              <a:rPr lang="fr-FR" sz="1400">
                <a:cs typeface="Arial" pitchFamily="34" charset="0"/>
              </a:rPr>
              <a:t>µm</a:t>
            </a:r>
            <a:r>
              <a:rPr lang="fr-FR" sz="1400"/>
              <a:t>)</a:t>
            </a:r>
          </a:p>
        </p:txBody>
      </p:sp>
      <p:sp>
        <p:nvSpPr>
          <p:cNvPr id="93" name="Line 81"/>
          <p:cNvSpPr>
            <a:spLocks noChangeShapeType="1"/>
          </p:cNvSpPr>
          <p:nvPr/>
        </p:nvSpPr>
        <p:spPr bwMode="auto">
          <a:xfrm>
            <a:off x="3081338" y="2444750"/>
            <a:ext cx="1938337" cy="857250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Line 82"/>
          <p:cNvSpPr>
            <a:spLocks noChangeShapeType="1"/>
          </p:cNvSpPr>
          <p:nvPr/>
        </p:nvSpPr>
        <p:spPr bwMode="auto">
          <a:xfrm flipH="1">
            <a:off x="3073400" y="2441575"/>
            <a:ext cx="14288" cy="962025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Line 83"/>
          <p:cNvSpPr>
            <a:spLocks noChangeShapeType="1"/>
          </p:cNvSpPr>
          <p:nvPr/>
        </p:nvSpPr>
        <p:spPr bwMode="auto">
          <a:xfrm flipH="1">
            <a:off x="6256338" y="3376613"/>
            <a:ext cx="123825" cy="2128837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Line 84"/>
          <p:cNvSpPr>
            <a:spLocks noChangeShapeType="1"/>
          </p:cNvSpPr>
          <p:nvPr/>
        </p:nvSpPr>
        <p:spPr bwMode="auto">
          <a:xfrm>
            <a:off x="5016500" y="3303588"/>
            <a:ext cx="571500" cy="309562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85"/>
          <p:cNvSpPr>
            <a:spLocks/>
          </p:cNvSpPr>
          <p:nvPr/>
        </p:nvSpPr>
        <p:spPr bwMode="auto">
          <a:xfrm>
            <a:off x="3078163" y="3413125"/>
            <a:ext cx="1609725" cy="1385888"/>
          </a:xfrm>
          <a:custGeom>
            <a:avLst/>
            <a:gdLst>
              <a:gd name="T0" fmla="*/ 0 w 1014"/>
              <a:gd name="T1" fmla="*/ 0 h 873"/>
              <a:gd name="T2" fmla="*/ 2147483647 w 1014"/>
              <a:gd name="T3" fmla="*/ 2147483647 h 873"/>
              <a:gd name="T4" fmla="*/ 2147483647 w 1014"/>
              <a:gd name="T5" fmla="*/ 2147483647 h 873"/>
              <a:gd name="T6" fmla="*/ 2147483647 w 1014"/>
              <a:gd name="T7" fmla="*/ 2147483647 h 8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873">
                <a:moveTo>
                  <a:pt x="0" y="0"/>
                </a:moveTo>
                <a:cubicBezTo>
                  <a:pt x="41" y="50"/>
                  <a:pt x="152" y="199"/>
                  <a:pt x="248" y="299"/>
                </a:cubicBezTo>
                <a:cubicBezTo>
                  <a:pt x="344" y="399"/>
                  <a:pt x="447" y="503"/>
                  <a:pt x="575" y="599"/>
                </a:cubicBezTo>
                <a:cubicBezTo>
                  <a:pt x="703" y="695"/>
                  <a:pt x="923" y="816"/>
                  <a:pt x="1014" y="873"/>
                </a:cubicBezTo>
              </a:path>
            </a:pathLst>
          </a:custGeom>
          <a:noFill/>
          <a:ln w="28575" cap="flat" cmpd="sng">
            <a:solidFill>
              <a:srgbClr val="08080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86"/>
          <p:cNvSpPr>
            <a:spLocks/>
          </p:cNvSpPr>
          <p:nvPr/>
        </p:nvSpPr>
        <p:spPr bwMode="auto">
          <a:xfrm>
            <a:off x="4845050" y="4322763"/>
            <a:ext cx="1555750" cy="708025"/>
          </a:xfrm>
          <a:custGeom>
            <a:avLst/>
            <a:gdLst>
              <a:gd name="T0" fmla="*/ 0 w 980"/>
              <a:gd name="T1" fmla="*/ 0 h 446"/>
              <a:gd name="T2" fmla="*/ 2147483647 w 980"/>
              <a:gd name="T3" fmla="*/ 2147483647 h 446"/>
              <a:gd name="T4" fmla="*/ 2147483647 w 980"/>
              <a:gd name="T5" fmla="*/ 2147483647 h 446"/>
              <a:gd name="T6" fmla="*/ 2147483647 w 980"/>
              <a:gd name="T7" fmla="*/ 2147483647 h 4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0" h="446">
                <a:moveTo>
                  <a:pt x="0" y="0"/>
                </a:moveTo>
                <a:cubicBezTo>
                  <a:pt x="60" y="35"/>
                  <a:pt x="250" y="152"/>
                  <a:pt x="359" y="209"/>
                </a:cubicBezTo>
                <a:cubicBezTo>
                  <a:pt x="468" y="266"/>
                  <a:pt x="553" y="305"/>
                  <a:pt x="656" y="344"/>
                </a:cubicBezTo>
                <a:cubicBezTo>
                  <a:pt x="759" y="383"/>
                  <a:pt x="913" y="425"/>
                  <a:pt x="980" y="446"/>
                </a:cubicBezTo>
              </a:path>
            </a:pathLst>
          </a:custGeom>
          <a:noFill/>
          <a:ln w="28575" cap="flat" cmpd="sng">
            <a:solidFill>
              <a:srgbClr val="08080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Line 87"/>
          <p:cNvSpPr>
            <a:spLocks noChangeShapeType="1"/>
          </p:cNvSpPr>
          <p:nvPr/>
        </p:nvSpPr>
        <p:spPr bwMode="auto">
          <a:xfrm flipH="1">
            <a:off x="4841875" y="3300413"/>
            <a:ext cx="171450" cy="1023937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88"/>
          <p:cNvSpPr>
            <a:spLocks/>
          </p:cNvSpPr>
          <p:nvPr/>
        </p:nvSpPr>
        <p:spPr bwMode="auto">
          <a:xfrm>
            <a:off x="4687888" y="4789488"/>
            <a:ext cx="1698625" cy="342900"/>
          </a:xfrm>
          <a:custGeom>
            <a:avLst/>
            <a:gdLst>
              <a:gd name="T0" fmla="*/ 0 w 1070"/>
              <a:gd name="T1" fmla="*/ 0 h 216"/>
              <a:gd name="T2" fmla="*/ 2147483647 w 1070"/>
              <a:gd name="T3" fmla="*/ 2147483647 h 216"/>
              <a:gd name="T4" fmla="*/ 2147483647 w 1070"/>
              <a:gd name="T5" fmla="*/ 2147483647 h 216"/>
              <a:gd name="T6" fmla="*/ 2147483647 w 1070"/>
              <a:gd name="T7" fmla="*/ 2147483647 h 216"/>
              <a:gd name="T8" fmla="*/ 2147483647 w 1070"/>
              <a:gd name="T9" fmla="*/ 2147483647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0" h="216">
                <a:moveTo>
                  <a:pt x="0" y="0"/>
                </a:moveTo>
                <a:cubicBezTo>
                  <a:pt x="50" y="23"/>
                  <a:pt x="209" y="107"/>
                  <a:pt x="302" y="140"/>
                </a:cubicBezTo>
                <a:cubicBezTo>
                  <a:pt x="395" y="173"/>
                  <a:pt x="477" y="189"/>
                  <a:pt x="557" y="200"/>
                </a:cubicBezTo>
                <a:cubicBezTo>
                  <a:pt x="637" y="211"/>
                  <a:pt x="697" y="216"/>
                  <a:pt x="782" y="209"/>
                </a:cubicBezTo>
                <a:cubicBezTo>
                  <a:pt x="867" y="202"/>
                  <a:pt x="1010" y="166"/>
                  <a:pt x="1070" y="155"/>
                </a:cubicBezTo>
              </a:path>
            </a:pathLst>
          </a:custGeom>
          <a:noFill/>
          <a:ln w="28575" cap="flat" cmpd="sng">
            <a:solidFill>
              <a:srgbClr val="08080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89"/>
          <p:cNvSpPr>
            <a:spLocks/>
          </p:cNvSpPr>
          <p:nvPr/>
        </p:nvSpPr>
        <p:spPr bwMode="auto">
          <a:xfrm>
            <a:off x="5575300" y="3605213"/>
            <a:ext cx="827088" cy="1427162"/>
          </a:xfrm>
          <a:custGeom>
            <a:avLst/>
            <a:gdLst>
              <a:gd name="T0" fmla="*/ 0 w 524"/>
              <a:gd name="T1" fmla="*/ 0 h 899"/>
              <a:gd name="T2" fmla="*/ 2147483647 w 524"/>
              <a:gd name="T3" fmla="*/ 2147483647 h 899"/>
              <a:gd name="T4" fmla="*/ 2147483647 w 524"/>
              <a:gd name="T5" fmla="*/ 2147483647 h 899"/>
              <a:gd name="T6" fmla="*/ 2147483647 w 524"/>
              <a:gd name="T7" fmla="*/ 2147483647 h 8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4" h="899">
                <a:moveTo>
                  <a:pt x="0" y="0"/>
                </a:moveTo>
                <a:cubicBezTo>
                  <a:pt x="30" y="70"/>
                  <a:pt x="120" y="304"/>
                  <a:pt x="178" y="421"/>
                </a:cubicBezTo>
                <a:cubicBezTo>
                  <a:pt x="236" y="538"/>
                  <a:pt x="291" y="623"/>
                  <a:pt x="349" y="703"/>
                </a:cubicBezTo>
                <a:cubicBezTo>
                  <a:pt x="407" y="783"/>
                  <a:pt x="488" y="858"/>
                  <a:pt x="524" y="899"/>
                </a:cubicBezTo>
              </a:path>
            </a:pathLst>
          </a:custGeom>
          <a:noFill/>
          <a:ln w="28575" cap="flat" cmpd="sng">
            <a:solidFill>
              <a:srgbClr val="080808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90"/>
          <p:cNvSpPr>
            <a:spLocks/>
          </p:cNvSpPr>
          <p:nvPr/>
        </p:nvSpPr>
        <p:spPr bwMode="auto">
          <a:xfrm>
            <a:off x="4889500" y="2020888"/>
            <a:ext cx="1495425" cy="1360487"/>
          </a:xfrm>
          <a:custGeom>
            <a:avLst/>
            <a:gdLst>
              <a:gd name="T0" fmla="*/ 2147483647 w 930"/>
              <a:gd name="T1" fmla="*/ 2147483647 h 839"/>
              <a:gd name="T2" fmla="*/ 2147483647 w 930"/>
              <a:gd name="T3" fmla="*/ 2147483647 h 839"/>
              <a:gd name="T4" fmla="*/ 2147483647 w 930"/>
              <a:gd name="T5" fmla="*/ 2147483647 h 839"/>
              <a:gd name="T6" fmla="*/ 0 w 930"/>
              <a:gd name="T7" fmla="*/ 0 h 8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0" h="839">
                <a:moveTo>
                  <a:pt x="930" y="839"/>
                </a:moveTo>
                <a:cubicBezTo>
                  <a:pt x="867" y="803"/>
                  <a:pt x="671" y="713"/>
                  <a:pt x="550" y="622"/>
                </a:cubicBezTo>
                <a:cubicBezTo>
                  <a:pt x="429" y="531"/>
                  <a:pt x="296" y="399"/>
                  <a:pt x="204" y="295"/>
                </a:cubicBezTo>
                <a:cubicBezTo>
                  <a:pt x="112" y="191"/>
                  <a:pt x="51" y="91"/>
                  <a:pt x="0" y="0"/>
                </a:cubicBezTo>
              </a:path>
            </a:pathLst>
          </a:custGeom>
          <a:noFill/>
          <a:ln w="28575" cmpd="sng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3" name="Group 91"/>
          <p:cNvGrpSpPr>
            <a:grpSpLocks/>
          </p:cNvGrpSpPr>
          <p:nvPr/>
        </p:nvGrpSpPr>
        <p:grpSpPr bwMode="auto">
          <a:xfrm>
            <a:off x="3067050" y="2452688"/>
            <a:ext cx="3321050" cy="3086100"/>
            <a:chOff x="1812" y="1545"/>
            <a:chExt cx="2092" cy="1944"/>
          </a:xfrm>
        </p:grpSpPr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3822" y="2132"/>
              <a:ext cx="82" cy="1357"/>
            </a:xfrm>
            <a:custGeom>
              <a:avLst/>
              <a:gdLst>
                <a:gd name="T0" fmla="*/ 61 w 95"/>
                <a:gd name="T1" fmla="*/ 0 h 1515"/>
                <a:gd name="T2" fmla="*/ 0 w 95"/>
                <a:gd name="T3" fmla="*/ 1088 h 15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5" h="1515">
                  <a:moveTo>
                    <a:pt x="95" y="0"/>
                  </a:moveTo>
                  <a:lnTo>
                    <a:pt x="0" y="1515"/>
                  </a:lnTo>
                </a:path>
              </a:pathLst>
            </a:custGeom>
            <a:noFill/>
            <a:ln w="57150" cmpd="sng">
              <a:solidFill>
                <a:srgbClr val="660066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1812" y="2154"/>
              <a:ext cx="1028" cy="866"/>
            </a:xfrm>
            <a:custGeom>
              <a:avLst/>
              <a:gdLst>
                <a:gd name="T0" fmla="*/ 0 w 1187"/>
                <a:gd name="T1" fmla="*/ 0 h 967"/>
                <a:gd name="T2" fmla="*/ 148 w 1187"/>
                <a:gd name="T3" fmla="*/ 187 h 967"/>
                <a:gd name="T4" fmla="*/ 364 w 1187"/>
                <a:gd name="T5" fmla="*/ 419 h 967"/>
                <a:gd name="T6" fmla="*/ 559 w 1187"/>
                <a:gd name="T7" fmla="*/ 572 h 967"/>
                <a:gd name="T8" fmla="*/ 771 w 1187"/>
                <a:gd name="T9" fmla="*/ 695 h 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7" h="967">
                  <a:moveTo>
                    <a:pt x="0" y="0"/>
                  </a:moveTo>
                  <a:lnTo>
                    <a:pt x="229" y="260"/>
                  </a:lnTo>
                  <a:lnTo>
                    <a:pt x="560" y="584"/>
                  </a:lnTo>
                  <a:lnTo>
                    <a:pt x="860" y="797"/>
                  </a:lnTo>
                  <a:lnTo>
                    <a:pt x="1187" y="967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94"/>
            <p:cNvSpPr>
              <a:spLocks noChangeShapeType="1"/>
            </p:cNvSpPr>
            <p:nvPr/>
          </p:nvSpPr>
          <p:spPr bwMode="auto">
            <a:xfrm flipH="1">
              <a:off x="2937" y="2084"/>
              <a:ext cx="103" cy="618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95"/>
            <p:cNvSpPr>
              <a:spLocks noChangeShapeType="1"/>
            </p:cNvSpPr>
            <p:nvPr/>
          </p:nvSpPr>
          <p:spPr bwMode="auto">
            <a:xfrm flipH="1">
              <a:off x="1815" y="1545"/>
              <a:ext cx="11" cy="59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8" name="Rectangle 96"/>
          <p:cNvSpPr>
            <a:spLocks noChangeArrowheads="1"/>
          </p:cNvSpPr>
          <p:nvPr/>
        </p:nvSpPr>
        <p:spPr bwMode="auto">
          <a:xfrm>
            <a:off x="4862513" y="1958975"/>
            <a:ext cx="107950" cy="10795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4656138" y="4740275"/>
            <a:ext cx="107950" cy="10795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" name="Rectangle 98"/>
          <p:cNvSpPr>
            <a:spLocks noChangeArrowheads="1"/>
          </p:cNvSpPr>
          <p:nvPr/>
        </p:nvSpPr>
        <p:spPr bwMode="auto">
          <a:xfrm>
            <a:off x="6367463" y="4975225"/>
            <a:ext cx="107950" cy="10795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1" name="Rectangle 99"/>
          <p:cNvSpPr>
            <a:spLocks noChangeArrowheads="1"/>
          </p:cNvSpPr>
          <p:nvPr/>
        </p:nvSpPr>
        <p:spPr bwMode="auto">
          <a:xfrm>
            <a:off x="1838325" y="3724275"/>
            <a:ext cx="107950" cy="10795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" name="Rectangle 100"/>
          <p:cNvSpPr>
            <a:spLocks noChangeArrowheads="1"/>
          </p:cNvSpPr>
          <p:nvPr/>
        </p:nvSpPr>
        <p:spPr bwMode="auto">
          <a:xfrm>
            <a:off x="2917825" y="4370388"/>
            <a:ext cx="107950" cy="10795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3" name="Rectangle 101"/>
          <p:cNvSpPr>
            <a:spLocks noChangeArrowheads="1"/>
          </p:cNvSpPr>
          <p:nvPr/>
        </p:nvSpPr>
        <p:spPr bwMode="auto">
          <a:xfrm>
            <a:off x="3009900" y="3351213"/>
            <a:ext cx="107950" cy="10795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102"/>
          <p:cNvSpPr>
            <a:spLocks noChangeArrowheads="1"/>
          </p:cNvSpPr>
          <p:nvPr/>
        </p:nvSpPr>
        <p:spPr bwMode="auto">
          <a:xfrm>
            <a:off x="3048000" y="2387600"/>
            <a:ext cx="107950" cy="107950"/>
          </a:xfrm>
          <a:prstGeom prst="rect">
            <a:avLst/>
          </a:prstGeom>
          <a:solidFill>
            <a:srgbClr val="080808"/>
          </a:solidFill>
          <a:ln w="9525" algn="ctr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5" name="Rectangle 103"/>
          <p:cNvSpPr>
            <a:spLocks noChangeArrowheads="1"/>
          </p:cNvSpPr>
          <p:nvPr/>
        </p:nvSpPr>
        <p:spPr bwMode="auto">
          <a:xfrm>
            <a:off x="3892550" y="3451225"/>
            <a:ext cx="107950" cy="107950"/>
          </a:xfrm>
          <a:prstGeom prst="rect">
            <a:avLst/>
          </a:prstGeom>
          <a:solidFill>
            <a:srgbClr val="080808"/>
          </a:solidFill>
          <a:ln w="9525" algn="ctr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Rectangle 104"/>
          <p:cNvSpPr>
            <a:spLocks noChangeArrowheads="1"/>
          </p:cNvSpPr>
          <p:nvPr/>
        </p:nvSpPr>
        <p:spPr bwMode="auto">
          <a:xfrm>
            <a:off x="4803775" y="4267200"/>
            <a:ext cx="107950" cy="107950"/>
          </a:xfrm>
          <a:prstGeom prst="rect">
            <a:avLst/>
          </a:prstGeom>
          <a:solidFill>
            <a:srgbClr val="00CC00"/>
          </a:solidFill>
          <a:ln w="952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" name="Rectangle 105"/>
          <p:cNvSpPr>
            <a:spLocks noChangeArrowheads="1"/>
          </p:cNvSpPr>
          <p:nvPr/>
        </p:nvSpPr>
        <p:spPr bwMode="auto">
          <a:xfrm>
            <a:off x="4972050" y="3254375"/>
            <a:ext cx="107950" cy="107950"/>
          </a:xfrm>
          <a:prstGeom prst="rect">
            <a:avLst/>
          </a:prstGeom>
          <a:solidFill>
            <a:srgbClr val="00CC00"/>
          </a:solidFill>
          <a:ln w="952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Rectangle 106"/>
          <p:cNvSpPr>
            <a:spLocks noChangeArrowheads="1"/>
          </p:cNvSpPr>
          <p:nvPr/>
        </p:nvSpPr>
        <p:spPr bwMode="auto">
          <a:xfrm>
            <a:off x="6330950" y="3317875"/>
            <a:ext cx="107950" cy="107950"/>
          </a:xfrm>
          <a:prstGeom prst="rect">
            <a:avLst/>
          </a:prstGeom>
          <a:solidFill>
            <a:srgbClr val="660066"/>
          </a:solidFill>
          <a:ln w="9525" algn="ctr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9" name="Rectangle 107"/>
          <p:cNvSpPr>
            <a:spLocks noChangeArrowheads="1"/>
          </p:cNvSpPr>
          <p:nvPr/>
        </p:nvSpPr>
        <p:spPr bwMode="auto">
          <a:xfrm>
            <a:off x="6213475" y="5467350"/>
            <a:ext cx="107950" cy="107950"/>
          </a:xfrm>
          <a:prstGeom prst="rect">
            <a:avLst/>
          </a:prstGeom>
          <a:solidFill>
            <a:srgbClr val="660066"/>
          </a:solidFill>
          <a:ln w="9525" algn="ctr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0" name="Rectangle 108"/>
          <p:cNvSpPr>
            <a:spLocks noChangeArrowheads="1"/>
          </p:cNvSpPr>
          <p:nvPr/>
        </p:nvSpPr>
        <p:spPr bwMode="auto">
          <a:xfrm>
            <a:off x="1725611" y="3880916"/>
            <a:ext cx="36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dirty="0"/>
              <a:t>Si</a:t>
            </a:r>
          </a:p>
        </p:txBody>
      </p:sp>
      <p:sp>
        <p:nvSpPr>
          <p:cNvPr id="121" name="Rectangle 109"/>
          <p:cNvSpPr>
            <a:spLocks noChangeArrowheads="1"/>
          </p:cNvSpPr>
          <p:nvPr/>
        </p:nvSpPr>
        <p:spPr bwMode="auto">
          <a:xfrm>
            <a:off x="2765425" y="4024313"/>
            <a:ext cx="45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Ge</a:t>
            </a:r>
          </a:p>
        </p:txBody>
      </p:sp>
      <p:sp>
        <p:nvSpPr>
          <p:cNvPr id="122" name="Rectangle 110"/>
          <p:cNvSpPr>
            <a:spLocks noChangeArrowheads="1"/>
          </p:cNvSpPr>
          <p:nvPr/>
        </p:nvSpPr>
        <p:spPr bwMode="auto">
          <a:xfrm>
            <a:off x="2473325" y="3354388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FF"/>
                </a:solidFill>
              </a:rPr>
              <a:t>GaAs</a:t>
            </a:r>
          </a:p>
        </p:txBody>
      </p:sp>
      <p:sp>
        <p:nvSpPr>
          <p:cNvPr id="123" name="Rectangle 111"/>
          <p:cNvSpPr>
            <a:spLocks noChangeArrowheads="1"/>
          </p:cNvSpPr>
          <p:nvPr/>
        </p:nvSpPr>
        <p:spPr bwMode="auto">
          <a:xfrm>
            <a:off x="4159250" y="475456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2"/>
                </a:solidFill>
              </a:rPr>
              <a:t>InAs</a:t>
            </a:r>
          </a:p>
        </p:txBody>
      </p:sp>
      <p:sp>
        <p:nvSpPr>
          <p:cNvPr id="124" name="Rectangle 112"/>
          <p:cNvSpPr>
            <a:spLocks noChangeArrowheads="1"/>
          </p:cNvSpPr>
          <p:nvPr/>
        </p:nvSpPr>
        <p:spPr bwMode="auto">
          <a:xfrm>
            <a:off x="3949700" y="32591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InP</a:t>
            </a:r>
          </a:p>
        </p:txBody>
      </p:sp>
      <p:sp>
        <p:nvSpPr>
          <p:cNvPr id="125" name="Rectangle 113"/>
          <p:cNvSpPr>
            <a:spLocks noChangeArrowheads="1"/>
          </p:cNvSpPr>
          <p:nvPr/>
        </p:nvSpPr>
        <p:spPr bwMode="auto">
          <a:xfrm>
            <a:off x="3101975" y="2192338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FF"/>
                </a:solidFill>
              </a:rPr>
              <a:t>AlAs</a:t>
            </a:r>
          </a:p>
        </p:txBody>
      </p:sp>
      <p:sp>
        <p:nvSpPr>
          <p:cNvPr id="126" name="Rectangle 114"/>
          <p:cNvSpPr>
            <a:spLocks noChangeArrowheads="1"/>
          </p:cNvSpPr>
          <p:nvPr/>
        </p:nvSpPr>
        <p:spPr bwMode="auto">
          <a:xfrm>
            <a:off x="5013325" y="3055938"/>
            <a:ext cx="611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CC00"/>
                </a:solidFill>
              </a:rPr>
              <a:t>AlSb</a:t>
            </a:r>
          </a:p>
        </p:txBody>
      </p:sp>
      <p:sp>
        <p:nvSpPr>
          <p:cNvPr id="127" name="Rectangle 115"/>
          <p:cNvSpPr>
            <a:spLocks noChangeArrowheads="1"/>
          </p:cNvSpPr>
          <p:nvPr/>
        </p:nvSpPr>
        <p:spPr bwMode="auto">
          <a:xfrm>
            <a:off x="4870450" y="40655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CC00"/>
                </a:solidFill>
              </a:rPr>
              <a:t>GaSb</a:t>
            </a:r>
          </a:p>
        </p:txBody>
      </p:sp>
      <p:sp>
        <p:nvSpPr>
          <p:cNvPr id="128" name="Rectangle 116"/>
          <p:cNvSpPr>
            <a:spLocks noChangeArrowheads="1"/>
          </p:cNvSpPr>
          <p:nvPr/>
        </p:nvSpPr>
        <p:spPr bwMode="auto">
          <a:xfrm>
            <a:off x="4714875" y="1700213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ZnTe</a:t>
            </a:r>
          </a:p>
        </p:txBody>
      </p:sp>
      <p:sp>
        <p:nvSpPr>
          <p:cNvPr id="129" name="Rectangle 117"/>
          <p:cNvSpPr>
            <a:spLocks noChangeArrowheads="1"/>
          </p:cNvSpPr>
          <p:nvPr/>
        </p:nvSpPr>
        <p:spPr bwMode="auto">
          <a:xfrm>
            <a:off x="6381750" y="3128963"/>
            <a:ext cx="67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660066"/>
                </a:solidFill>
              </a:rPr>
              <a:t>CdTe</a:t>
            </a:r>
          </a:p>
        </p:txBody>
      </p:sp>
      <p:sp>
        <p:nvSpPr>
          <p:cNvPr id="130" name="Rectangle 118"/>
          <p:cNvSpPr>
            <a:spLocks noChangeArrowheads="1"/>
          </p:cNvSpPr>
          <p:nvPr/>
        </p:nvSpPr>
        <p:spPr bwMode="auto">
          <a:xfrm>
            <a:off x="6264275" y="5278438"/>
            <a:ext cx="67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660066"/>
                </a:solidFill>
              </a:rPr>
              <a:t>HgTe</a:t>
            </a:r>
          </a:p>
        </p:txBody>
      </p:sp>
      <p:sp>
        <p:nvSpPr>
          <p:cNvPr id="131" name="Rectangle 119"/>
          <p:cNvSpPr>
            <a:spLocks noChangeArrowheads="1"/>
          </p:cNvSpPr>
          <p:nvPr/>
        </p:nvSpPr>
        <p:spPr bwMode="auto">
          <a:xfrm>
            <a:off x="6426200" y="478313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InSb</a:t>
            </a:r>
          </a:p>
        </p:txBody>
      </p:sp>
      <p:sp>
        <p:nvSpPr>
          <p:cNvPr id="133" name="Rectangle 121"/>
          <p:cNvSpPr>
            <a:spLocks noChangeArrowheads="1"/>
          </p:cNvSpPr>
          <p:nvPr/>
        </p:nvSpPr>
        <p:spPr bwMode="auto">
          <a:xfrm>
            <a:off x="4637088" y="4721225"/>
            <a:ext cx="1444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" name="Rectangle 122"/>
          <p:cNvSpPr>
            <a:spLocks noChangeArrowheads="1"/>
          </p:cNvSpPr>
          <p:nvPr/>
        </p:nvSpPr>
        <p:spPr bwMode="auto">
          <a:xfrm>
            <a:off x="6357938" y="4956175"/>
            <a:ext cx="144463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Rectangle 123"/>
          <p:cNvSpPr>
            <a:spLocks noChangeArrowheads="1"/>
          </p:cNvSpPr>
          <p:nvPr/>
        </p:nvSpPr>
        <p:spPr bwMode="auto">
          <a:xfrm>
            <a:off x="1828800" y="3714750"/>
            <a:ext cx="144463" cy="142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Rectangle 124"/>
          <p:cNvSpPr>
            <a:spLocks noChangeArrowheads="1"/>
          </p:cNvSpPr>
          <p:nvPr/>
        </p:nvSpPr>
        <p:spPr bwMode="auto">
          <a:xfrm>
            <a:off x="2908300" y="4360863"/>
            <a:ext cx="144463" cy="14287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7" name="Group 126"/>
          <p:cNvGrpSpPr>
            <a:grpSpLocks/>
          </p:cNvGrpSpPr>
          <p:nvPr/>
        </p:nvGrpSpPr>
        <p:grpSpPr bwMode="auto">
          <a:xfrm>
            <a:off x="6923088" y="1268413"/>
            <a:ext cx="360362" cy="1944687"/>
            <a:chOff x="5329" y="799"/>
            <a:chExt cx="227" cy="1225"/>
          </a:xfrm>
        </p:grpSpPr>
        <p:sp>
          <p:nvSpPr>
            <p:cNvPr id="138" name="Rectangle 127"/>
            <p:cNvSpPr>
              <a:spLocks noChangeArrowheads="1"/>
            </p:cNvSpPr>
            <p:nvPr/>
          </p:nvSpPr>
          <p:spPr bwMode="auto">
            <a:xfrm flipV="1">
              <a:off x="5329" y="799"/>
              <a:ext cx="227" cy="1225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Text Box 128"/>
            <p:cNvSpPr txBox="1">
              <a:spLocks noChangeArrowheads="1"/>
            </p:cNvSpPr>
            <p:nvPr/>
          </p:nvSpPr>
          <p:spPr bwMode="auto">
            <a:xfrm rot="5400000">
              <a:off x="5237" y="1334"/>
              <a:ext cx="4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sz="1400"/>
                <a:t>Visible</a:t>
              </a:r>
            </a:p>
          </p:txBody>
        </p:sp>
      </p:grpSp>
      <p:sp>
        <p:nvSpPr>
          <p:cNvPr id="147" name="Line 136"/>
          <p:cNvSpPr>
            <a:spLocks noChangeShapeType="1"/>
          </p:cNvSpPr>
          <p:nvPr/>
        </p:nvSpPr>
        <p:spPr bwMode="auto">
          <a:xfrm>
            <a:off x="3933825" y="3551238"/>
            <a:ext cx="0" cy="8001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" name="Line 137"/>
          <p:cNvSpPr>
            <a:spLocks noChangeShapeType="1"/>
          </p:cNvSpPr>
          <p:nvPr/>
        </p:nvSpPr>
        <p:spPr bwMode="auto">
          <a:xfrm>
            <a:off x="4851400" y="4322763"/>
            <a:ext cx="0" cy="536575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" name="Line 138"/>
          <p:cNvSpPr>
            <a:spLocks noChangeShapeType="1"/>
          </p:cNvSpPr>
          <p:nvPr/>
        </p:nvSpPr>
        <p:spPr bwMode="auto">
          <a:xfrm>
            <a:off x="6256338" y="3317875"/>
            <a:ext cx="0" cy="1508125"/>
          </a:xfrm>
          <a:prstGeom prst="line">
            <a:avLst/>
          </a:prstGeom>
          <a:noFill/>
          <a:ln w="19050">
            <a:solidFill>
              <a:srgbClr val="66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0" name="Image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0" y="828813"/>
            <a:ext cx="3432345" cy="28531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0" y="828813"/>
            <a:ext cx="3432345" cy="2853175"/>
          </a:xfrm>
          <a:prstGeom prst="rect">
            <a:avLst/>
          </a:prstGeom>
        </p:spPr>
      </p:pic>
      <p:pic>
        <p:nvPicPr>
          <p:cNvPr id="132" name="Image 1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80" y="828813"/>
            <a:ext cx="3432345" cy="2853175"/>
          </a:xfrm>
          <a:prstGeom prst="rect">
            <a:avLst/>
          </a:prstGeom>
        </p:spPr>
      </p:pic>
      <p:grpSp>
        <p:nvGrpSpPr>
          <p:cNvPr id="144" name="Groupe 143"/>
          <p:cNvGrpSpPr/>
          <p:nvPr/>
        </p:nvGrpSpPr>
        <p:grpSpPr>
          <a:xfrm>
            <a:off x="361780" y="828813"/>
            <a:ext cx="3432345" cy="2853175"/>
            <a:chOff x="361780" y="828813"/>
            <a:chExt cx="3432345" cy="2853175"/>
          </a:xfrm>
        </p:grpSpPr>
        <p:pic>
          <p:nvPicPr>
            <p:cNvPr id="140" name="Image 1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780" y="828813"/>
              <a:ext cx="3432345" cy="2853175"/>
            </a:xfrm>
            <a:prstGeom prst="rect">
              <a:avLst/>
            </a:prstGeom>
          </p:spPr>
        </p:pic>
        <p:sp>
          <p:nvSpPr>
            <p:cNvPr id="142" name="ZoneTexte 141"/>
            <p:cNvSpPr txBox="1"/>
            <p:nvPr/>
          </p:nvSpPr>
          <p:spPr>
            <a:xfrm>
              <a:off x="1573213" y="991315"/>
              <a:ext cx="10310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7030A0"/>
                  </a:solidFill>
                </a:rPr>
                <a:t>HgCdTe</a:t>
              </a:r>
              <a:r>
                <a:rPr lang="fr-FR" dirty="0">
                  <a:solidFill>
                    <a:srgbClr val="7030A0"/>
                  </a:solidFill>
                </a:rPr>
                <a:t> SWIR</a:t>
              </a:r>
            </a:p>
          </p:txBody>
        </p:sp>
      </p:grpSp>
      <p:grpSp>
        <p:nvGrpSpPr>
          <p:cNvPr id="143" name="Groupe 142"/>
          <p:cNvGrpSpPr/>
          <p:nvPr/>
        </p:nvGrpSpPr>
        <p:grpSpPr>
          <a:xfrm>
            <a:off x="361780" y="828813"/>
            <a:ext cx="3432345" cy="2853175"/>
            <a:chOff x="1693368" y="1901653"/>
            <a:chExt cx="3432345" cy="2853175"/>
          </a:xfrm>
        </p:grpSpPr>
        <p:pic>
          <p:nvPicPr>
            <p:cNvPr id="141" name="Image 1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3368" y="1901653"/>
              <a:ext cx="3432345" cy="2853175"/>
            </a:xfrm>
            <a:prstGeom prst="rect">
              <a:avLst/>
            </a:prstGeom>
          </p:spPr>
        </p:pic>
        <p:sp>
          <p:nvSpPr>
            <p:cNvPr id="156" name="ZoneTexte 155"/>
            <p:cNvSpPr txBox="1"/>
            <p:nvPr/>
          </p:nvSpPr>
          <p:spPr>
            <a:xfrm>
              <a:off x="2888269" y="2073196"/>
              <a:ext cx="10534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7030A0"/>
                  </a:solidFill>
                </a:rPr>
                <a:t>HgCdTe</a:t>
              </a:r>
              <a:r>
                <a:rPr lang="fr-FR" dirty="0">
                  <a:solidFill>
                    <a:srgbClr val="7030A0"/>
                  </a:solidFill>
                </a:rPr>
                <a:t> MWIR</a:t>
              </a:r>
            </a:p>
          </p:txBody>
        </p:sp>
      </p:grpSp>
      <p:grpSp>
        <p:nvGrpSpPr>
          <p:cNvPr id="146" name="Groupe 145"/>
          <p:cNvGrpSpPr/>
          <p:nvPr/>
        </p:nvGrpSpPr>
        <p:grpSpPr>
          <a:xfrm>
            <a:off x="361780" y="828813"/>
            <a:ext cx="3432345" cy="2853175"/>
            <a:chOff x="4421188" y="3412093"/>
            <a:chExt cx="3432345" cy="2853175"/>
          </a:xfrm>
        </p:grpSpPr>
        <p:pic>
          <p:nvPicPr>
            <p:cNvPr id="145" name="Image 1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21188" y="3412093"/>
              <a:ext cx="3432345" cy="2853175"/>
            </a:xfrm>
            <a:prstGeom prst="rect">
              <a:avLst/>
            </a:prstGeom>
          </p:spPr>
        </p:pic>
        <p:sp>
          <p:nvSpPr>
            <p:cNvPr id="163" name="ZoneTexte 162"/>
            <p:cNvSpPr txBox="1"/>
            <p:nvPr/>
          </p:nvSpPr>
          <p:spPr>
            <a:xfrm>
              <a:off x="5513478" y="3568050"/>
              <a:ext cx="1016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7030A0"/>
                  </a:solidFill>
                </a:rPr>
                <a:t>HgCdTe</a:t>
              </a:r>
              <a:r>
                <a:rPr lang="fr-FR" dirty="0">
                  <a:solidFill>
                    <a:srgbClr val="7030A0"/>
                  </a:solidFill>
                </a:rPr>
                <a:t> LWIR</a:t>
              </a:r>
            </a:p>
            <a:p>
              <a:r>
                <a:rPr lang="fr-FR" dirty="0">
                  <a:solidFill>
                    <a:srgbClr val="7030A0"/>
                  </a:solidFill>
                </a:rPr>
                <a:t>          &gt;VLWIR</a:t>
              </a:r>
            </a:p>
          </p:txBody>
        </p:sp>
      </p:grpSp>
      <p:grpSp>
        <p:nvGrpSpPr>
          <p:cNvPr id="168" name="Groupe 167"/>
          <p:cNvGrpSpPr/>
          <p:nvPr/>
        </p:nvGrpSpPr>
        <p:grpSpPr>
          <a:xfrm>
            <a:off x="171806" y="3712480"/>
            <a:ext cx="3529890" cy="2511770"/>
            <a:chOff x="8407780" y="2478668"/>
            <a:chExt cx="3529890" cy="2511770"/>
          </a:xfrm>
        </p:grpSpPr>
        <p:pic>
          <p:nvPicPr>
            <p:cNvPr id="169" name="Image 1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07780" y="2478668"/>
              <a:ext cx="3529890" cy="251177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</p:spPr>
        </p:pic>
        <p:sp>
          <p:nvSpPr>
            <p:cNvPr id="170" name="Rectangle 169"/>
            <p:cNvSpPr/>
            <p:nvPr/>
          </p:nvSpPr>
          <p:spPr>
            <a:xfrm>
              <a:off x="8716651" y="4298964"/>
              <a:ext cx="2338723" cy="25368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dirty="0"/>
                <a:t>O. Gravrand, JEM 36(8), p981, 2007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07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8"/>
    </mc:Choice>
    <mc:Fallback xmlns="">
      <p:transition spd="slow" advTm="2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47" grpId="0" animBg="1"/>
      <p:bldP spid="148" grpId="0" animBg="1"/>
      <p:bldP spid="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660981" y="1342052"/>
            <a:ext cx="1375753" cy="1112508"/>
            <a:chOff x="4660981" y="1342052"/>
            <a:chExt cx="1375753" cy="1112508"/>
          </a:xfrm>
        </p:grpSpPr>
        <p:sp>
          <p:nvSpPr>
            <p:cNvPr id="16" name="Parallélogramme 15"/>
            <p:cNvSpPr/>
            <p:nvPr/>
          </p:nvSpPr>
          <p:spPr bwMode="auto">
            <a:xfrm rot="16200000" flipH="1" flipV="1">
              <a:off x="4855904" y="1912149"/>
              <a:ext cx="712159" cy="372664"/>
            </a:xfrm>
            <a:prstGeom prst="parallelogram">
              <a:avLst>
                <a:gd name="adj" fmla="val 26613"/>
              </a:avLst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660981" y="1342052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solidFill>
                    <a:schemeClr val="bg2"/>
                  </a:solidFill>
                </a:rPr>
                <a:t>Detector</a:t>
              </a:r>
            </a:p>
          </p:txBody>
        </p:sp>
        <p:cxnSp>
          <p:nvCxnSpPr>
            <p:cNvPr id="31" name="Connecteur droit avec flèche 30"/>
            <p:cNvCxnSpPr>
              <a:stCxn id="16" idx="0"/>
            </p:cNvCxnSpPr>
            <p:nvPr/>
          </p:nvCxnSpPr>
          <p:spPr bwMode="auto">
            <a:xfrm>
              <a:off x="5398316" y="2098482"/>
              <a:ext cx="63841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Détection by </a:t>
            </a:r>
            <a:r>
              <a:rPr lang="fr-FR" dirty="0" err="1"/>
              <a:t>integration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246303"/>
                <a:ext cx="8051800" cy="2925897"/>
              </a:xfrm>
            </p:spPr>
            <p:txBody>
              <a:bodyPr/>
              <a:lstStyle/>
              <a:p>
                <a:r>
                  <a:rPr lang="fr-FR" sz="1600" dirty="0"/>
                  <a:t>Quantum detector = photon-</a:t>
                </a:r>
                <a:r>
                  <a:rPr lang="fr-FR" sz="1600" dirty="0" err="1"/>
                  <a:t>electron</a:t>
                </a:r>
                <a:r>
                  <a:rPr lang="fr-FR" sz="1600" dirty="0"/>
                  <a:t> conversion </a:t>
                </a:r>
                <a:r>
                  <a:rPr lang="fr-FR" sz="1600" dirty="0">
                    <a:sym typeface="Wingdings" panose="05000000000000000000" pitchFamily="2" charset="2"/>
                  </a:rPr>
                  <a:t> </a:t>
                </a:r>
                <a:r>
                  <a:rPr lang="fr-FR" sz="1600" dirty="0"/>
                  <a:t>Quantum </a:t>
                </a:r>
                <a:r>
                  <a:rPr lang="fr-FR" sz="1600" dirty="0" err="1"/>
                  <a:t>Efficiency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𝑄𝐸</m:t>
                    </m:r>
                  </m:oMath>
                </a14:m>
                <a:endParaRPr lang="fr-FR" sz="1600" dirty="0"/>
              </a:p>
              <a:p>
                <a:endParaRPr lang="fr-FR" sz="1600" dirty="0"/>
              </a:p>
              <a:p>
                <a:r>
                  <a:rPr lang="fr-FR" sz="1600" dirty="0" err="1"/>
                  <a:t>Detected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quantity</a:t>
                </a:r>
                <a:r>
                  <a:rPr lang="fr-FR" sz="1600" dirty="0"/>
                  <a:t> = Photon flux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latin typeface="Cambria Math" panose="02040503050406030204" pitchFamily="18" charset="0"/>
                      </a:rPr>
                      <m:t>Φ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endParaRPr lang="fr-FR" sz="1600" dirty="0"/>
              </a:p>
              <a:p>
                <a:pPr indent="0">
                  <a:buNone/>
                </a:pPr>
                <a:r>
                  <a:rPr lang="fr-FR" sz="1600" dirty="0">
                    <a:sym typeface="Wingdings" panose="05000000000000000000" pitchFamily="2" charset="2"/>
                  </a:rPr>
                  <a:t> Poisson </a:t>
                </a:r>
                <a:r>
                  <a:rPr lang="fr-FR" sz="1600" dirty="0" err="1">
                    <a:sym typeface="Wingdings" panose="05000000000000000000" pitchFamily="2" charset="2"/>
                  </a:rPr>
                  <a:t>statistic</a:t>
                </a:r>
                <a:r>
                  <a:rPr lang="fr-FR" sz="16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bSup>
                    <m:r>
                      <a:rPr lang="fr-F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=&lt;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</m:t>
                    </m:r>
                  </m:oMath>
                </a14:m>
                <a:r>
                  <a:rPr lang="fr-FR" sz="1600" dirty="0"/>
                  <a:t> for a </a:t>
                </a:r>
                <a:r>
                  <a:rPr lang="fr-FR" sz="1600" dirty="0" err="1"/>
                  <a:t>given</a:t>
                </a:r>
                <a:r>
                  <a:rPr lang="fr-FR" sz="1600" dirty="0"/>
                  <a:t> </a:t>
                </a:r>
                <a:r>
                  <a:rPr lang="fr-FR" sz="1600" dirty="0" err="1"/>
                  <a:t>integration</a:t>
                </a:r>
                <a:r>
                  <a:rPr lang="fr-FR" sz="1600" dirty="0"/>
                  <a:t>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fr-FR" sz="1600" dirty="0"/>
                  <a:t>	</a:t>
                </a:r>
                <a:br>
                  <a:rPr lang="fr-FR" sz="1600" dirty="0"/>
                </a:br>
                <a:r>
                  <a:rPr lang="fr-FR" sz="1600" dirty="0">
                    <a:sym typeface="Wingdings" panose="05000000000000000000" pitchFamily="2" charset="2"/>
                  </a:rPr>
                  <a:t></a:t>
                </a:r>
                <a:r>
                  <a:rPr lang="fr-FR" sz="1600" dirty="0"/>
                  <a:t> </a:t>
                </a:r>
                <a:r>
                  <a:rPr lang="fr-FR" sz="1600" dirty="0" err="1"/>
                  <a:t>photocurrent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shot</a:t>
                </a:r>
                <a:r>
                  <a:rPr lang="fr-FR" sz="1600" dirty="0"/>
                  <a:t>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𝑞𝐼</m:t>
                    </m:r>
                  </m:oMath>
                </a14:m>
                <a:r>
                  <a:rPr lang="fr-FR" sz="1600" dirty="0"/>
                  <a:t> with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=1/2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endParaRPr lang="fr-FR" sz="1600" dirty="0"/>
              </a:p>
              <a:p>
                <a:pPr indent="0">
                  <a:buNone/>
                </a:pP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fr-FR" sz="1600" dirty="0"/>
                  <a:t>	optimum</a:t>
                </a:r>
              </a:p>
              <a:p>
                <a:r>
                  <a:rPr lang="fr-FR" sz="1600" dirty="0" err="1"/>
                  <a:t>Proximity</a:t>
                </a:r>
                <a:r>
                  <a:rPr lang="fr-FR" sz="1600" dirty="0"/>
                  <a:t> </a:t>
                </a:r>
                <a:r>
                  <a:rPr lang="fr-FR" sz="1600" dirty="0" err="1"/>
                  <a:t>electronics</a:t>
                </a:r>
                <a:r>
                  <a:rPr lang="fr-FR" sz="1600" dirty="0">
                    <a:sym typeface="Wingdings" panose="05000000000000000000" pitchFamily="2" charset="2"/>
                  </a:rPr>
                  <a:t> </a:t>
                </a:r>
                <a:r>
                  <a:rPr lang="fr-FR" sz="1600" dirty="0" err="1">
                    <a:sym typeface="Wingdings" panose="05000000000000000000" pitchFamily="2" charset="2"/>
                  </a:rPr>
                  <a:t>Additional</a:t>
                </a:r>
                <a:r>
                  <a:rPr lang="fr-FR" sz="1600" dirty="0">
                    <a:sym typeface="Wingdings" panose="05000000000000000000" pitchFamily="2" charset="2"/>
                  </a:rPr>
                  <a:t> </a:t>
                </a:r>
                <a:r>
                  <a:rPr lang="fr-FR" sz="1600" dirty="0" err="1">
                    <a:sym typeface="Wingdings" panose="05000000000000000000" pitchFamily="2" charset="2"/>
                  </a:rPr>
                  <a:t>read</a:t>
                </a:r>
                <a:r>
                  <a:rPr lang="fr-FR" sz="1600" dirty="0">
                    <a:sym typeface="Wingdings" panose="05000000000000000000" pitchFamily="2" charset="2"/>
                  </a:rPr>
                  <a:t> out noise</a:t>
                </a:r>
              </a:p>
              <a:p>
                <a:endParaRPr lang="fr-FR" sz="1600" dirty="0">
                  <a:sym typeface="Wingdings" panose="05000000000000000000" pitchFamily="2" charset="2"/>
                </a:endParaRPr>
              </a:p>
              <a:p>
                <a:pPr indent="0">
                  <a:buNone/>
                </a:pPr>
                <a:r>
                  <a:rPr lang="fr-FR" sz="1600" b="1" dirty="0">
                    <a:sym typeface="Wingdings" panose="05000000000000000000" pitchFamily="2" charset="2"/>
                  </a:rPr>
                  <a:t>A good detector </a:t>
                </a:r>
                <a:r>
                  <a:rPr lang="fr-FR" sz="1600" b="1" dirty="0" err="1">
                    <a:sym typeface="Wingdings" panose="05000000000000000000" pitchFamily="2" charset="2"/>
                  </a:rPr>
                  <a:t>requires</a:t>
                </a:r>
                <a:r>
                  <a:rPr lang="fr-FR" sz="1600" b="1" dirty="0">
                    <a:sym typeface="Wingdings" panose="05000000000000000000" pitchFamily="2" charset="2"/>
                  </a:rPr>
                  <a:t>:</a:t>
                </a:r>
              </a:p>
              <a:p>
                <a:r>
                  <a:rPr lang="fr-FR" sz="1600" b="1" dirty="0"/>
                  <a:t>High 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latin typeface="Cambria Math" panose="02040503050406030204" pitchFamily="18" charset="0"/>
                      </a:rPr>
                      <m:t>𝑸𝑬</m:t>
                    </m:r>
                  </m:oMath>
                </a14:m>
                <a:r>
                  <a:rPr lang="fr-FR" sz="1600" b="1" dirty="0"/>
                  <a:t> in </a:t>
                </a:r>
                <a:r>
                  <a:rPr lang="fr-FR" sz="1600" b="1" dirty="0" err="1"/>
                  <a:t>order</a:t>
                </a:r>
                <a:r>
                  <a:rPr lang="fr-FR" sz="1600" b="1" dirty="0"/>
                  <a:t> no to </a:t>
                </a:r>
                <a:r>
                  <a:rPr lang="fr-FR" sz="1600" b="1" dirty="0" err="1"/>
                  <a:t>loose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incoming</a:t>
                </a:r>
                <a:r>
                  <a:rPr lang="fr-FR" sz="1600" b="1" dirty="0"/>
                  <a:t> information</a:t>
                </a:r>
              </a:p>
              <a:p>
                <a:r>
                  <a:rPr lang="fr-FR" sz="1600" b="1" dirty="0" err="1"/>
                  <a:t>Low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additional</a:t>
                </a:r>
                <a:r>
                  <a:rPr lang="fr-FR" sz="1600" b="1" dirty="0"/>
                  <a:t> noise in </a:t>
                </a:r>
                <a:r>
                  <a:rPr lang="fr-FR" sz="1600" b="1" dirty="0" err="1"/>
                  <a:t>order</a:t>
                </a:r>
                <a:r>
                  <a:rPr lang="fr-FR" sz="1600" b="1" dirty="0"/>
                  <a:t> not to </a:t>
                </a:r>
                <a:r>
                  <a:rPr lang="fr-FR" sz="1600" b="1" dirty="0" err="1"/>
                  <a:t>degrade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this</a:t>
                </a:r>
                <a:r>
                  <a:rPr lang="fr-FR" sz="1600" b="1" dirty="0"/>
                  <a:t> information</a:t>
                </a:r>
              </a:p>
              <a:p>
                <a:pPr indent="0">
                  <a:buNone/>
                </a:pPr>
                <a:endParaRPr lang="fr-FR" sz="1600" dirty="0"/>
              </a:p>
              <a:p>
                <a:endParaRPr lang="fr-FR" sz="16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246303"/>
                <a:ext cx="8051800" cy="2925897"/>
              </a:xfrm>
              <a:blipFill>
                <a:blip r:embed="rId4"/>
                <a:stretch>
                  <a:fillRect l="-379" t="-625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3003099" y="1000063"/>
            <a:ext cx="146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800" dirty="0">
                <a:solidFill>
                  <a:srgbClr val="00CC00"/>
                </a:solidFill>
              </a:rPr>
              <a:t>Field of </a:t>
            </a:r>
            <a:r>
              <a:rPr lang="fr-FR" sz="1800" dirty="0" err="1">
                <a:solidFill>
                  <a:srgbClr val="00CC00"/>
                </a:solidFill>
              </a:rPr>
              <a:t>view</a:t>
            </a:r>
            <a:endParaRPr lang="fr-FR" sz="1800" dirty="0">
              <a:solidFill>
                <a:srgbClr val="00CC00"/>
              </a:solidFill>
            </a:endParaRPr>
          </a:p>
          <a:p>
            <a:pPr algn="r"/>
            <a:r>
              <a:rPr lang="fr-FR" sz="1800" dirty="0">
                <a:solidFill>
                  <a:srgbClr val="00CC00"/>
                </a:solidFill>
                <a:latin typeface="Symbol" pitchFamily="18" charset="2"/>
              </a:rPr>
              <a:t>W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974831" y="1021135"/>
            <a:ext cx="2591521" cy="1472482"/>
            <a:chOff x="5974831" y="1021135"/>
            <a:chExt cx="2591521" cy="1472482"/>
          </a:xfrm>
        </p:grpSpPr>
        <p:sp>
          <p:nvSpPr>
            <p:cNvPr id="28" name="Triangle isocèle 27"/>
            <p:cNvSpPr/>
            <p:nvPr/>
          </p:nvSpPr>
          <p:spPr bwMode="auto">
            <a:xfrm rot="5400000">
              <a:off x="6056762" y="1743765"/>
              <a:ext cx="762000" cy="737703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974831" y="1021135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err="1"/>
                <a:t>Proximity</a:t>
              </a:r>
              <a:r>
                <a:rPr lang="fr-FR" sz="1800" dirty="0"/>
                <a:t> </a:t>
              </a:r>
              <a:br>
                <a:rPr lang="fr-FR" sz="1800" dirty="0"/>
              </a:br>
              <a:r>
                <a:rPr lang="fr-FR" sz="1800" dirty="0" err="1"/>
                <a:t>electronics</a:t>
              </a:r>
              <a:endParaRPr lang="fr-FR" sz="1800" dirty="0"/>
            </a:p>
          </p:txBody>
        </p:sp>
        <p:cxnSp>
          <p:nvCxnSpPr>
            <p:cNvPr id="33" name="Connecteur droit avec flèche 32"/>
            <p:cNvCxnSpPr>
              <a:stCxn id="28" idx="0"/>
            </p:cNvCxnSpPr>
            <p:nvPr/>
          </p:nvCxnSpPr>
          <p:spPr bwMode="auto">
            <a:xfrm flipV="1">
              <a:off x="6806614" y="2107743"/>
              <a:ext cx="85692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ZoneTexte 4"/>
            <p:cNvSpPr txBox="1"/>
            <p:nvPr/>
          </p:nvSpPr>
          <p:spPr>
            <a:xfrm>
              <a:off x="7663541" y="1808230"/>
              <a:ext cx="902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/>
                <a:t>Output</a:t>
              </a:r>
              <a:br>
                <a:rPr lang="fr-FR" sz="1800" dirty="0"/>
              </a:br>
              <a:r>
                <a:rPr lang="fr-FR" sz="1800" dirty="0"/>
                <a:t>signal</a:t>
              </a: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1444450" y="70229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>
                <a:solidFill>
                  <a:schemeClr val="accent2"/>
                </a:solidFill>
              </a:rPr>
              <a:t>Optics</a:t>
            </a:r>
            <a:endParaRPr lang="fr-FR" sz="1800" dirty="0">
              <a:solidFill>
                <a:schemeClr val="accent2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52534" y="1175880"/>
            <a:ext cx="3624263" cy="1465264"/>
            <a:chOff x="152534" y="1175880"/>
            <a:chExt cx="3624263" cy="1465264"/>
          </a:xfrm>
        </p:grpSpPr>
        <p:sp>
          <p:nvSpPr>
            <p:cNvPr id="22" name="Line 128"/>
            <p:cNvSpPr>
              <a:spLocks noChangeShapeType="1"/>
            </p:cNvSpPr>
            <p:nvPr/>
          </p:nvSpPr>
          <p:spPr bwMode="auto">
            <a:xfrm flipH="1">
              <a:off x="1727334" y="2107743"/>
              <a:ext cx="20494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129"/>
            <p:cNvSpPr txBox="1">
              <a:spLocks noChangeArrowheads="1"/>
            </p:cNvSpPr>
            <p:nvPr/>
          </p:nvSpPr>
          <p:spPr bwMode="auto">
            <a:xfrm>
              <a:off x="519247" y="1175880"/>
              <a:ext cx="8382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fr-FR" sz="1800" dirty="0" err="1">
                  <a:solidFill>
                    <a:srgbClr val="FF0000"/>
                  </a:solidFill>
                  <a:latin typeface="+mn-lt"/>
                </a:rPr>
                <a:t>Scene</a:t>
              </a:r>
              <a:endParaRPr lang="fr-FR" sz="1800" dirty="0">
                <a:solidFill>
                  <a:srgbClr val="FF0000"/>
                </a:solidFill>
                <a:latin typeface="+mn-lt"/>
              </a:endParaRPr>
            </a:p>
          </p:txBody>
        </p:sp>
        <p:pic>
          <p:nvPicPr>
            <p:cNvPr id="24" name="Picture 164" descr="beach_anim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34" y="1641018"/>
              <a:ext cx="1571625" cy="100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797916" y="1635646"/>
                  <a:ext cx="5661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fr-FR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916" y="1635646"/>
                  <a:ext cx="566181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4047850" y="2399613"/>
            <a:ext cx="2514600" cy="850900"/>
            <a:chOff x="885" y="573"/>
            <a:chExt cx="4947" cy="972"/>
          </a:xfrm>
        </p:grpSpPr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885" y="573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885" y="1344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" name="Group 27"/>
            <p:cNvGrpSpPr>
              <a:grpSpLocks/>
            </p:cNvGrpSpPr>
            <p:nvPr/>
          </p:nvGrpSpPr>
          <p:grpSpPr bwMode="auto">
            <a:xfrm>
              <a:off x="885" y="936"/>
              <a:ext cx="1134" cy="362"/>
              <a:chOff x="975" y="2092"/>
              <a:chExt cx="1134" cy="362"/>
            </a:xfrm>
          </p:grpSpPr>
          <p:sp>
            <p:nvSpPr>
              <p:cNvPr id="49" name="Line 28"/>
              <p:cNvSpPr>
                <a:spLocks noChangeShapeType="1"/>
              </p:cNvSpPr>
              <p:nvPr/>
            </p:nvSpPr>
            <p:spPr bwMode="auto">
              <a:xfrm>
                <a:off x="975" y="2454"/>
                <a:ext cx="2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Line 29"/>
              <p:cNvSpPr>
                <a:spLocks noChangeShapeType="1"/>
              </p:cNvSpPr>
              <p:nvPr/>
            </p:nvSpPr>
            <p:spPr bwMode="auto">
              <a:xfrm flipV="1">
                <a:off x="1180" y="2092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auto">
              <a:xfrm>
                <a:off x="1180" y="2114"/>
                <a:ext cx="929" cy="340"/>
              </a:xfrm>
              <a:custGeom>
                <a:avLst/>
                <a:gdLst>
                  <a:gd name="T0" fmla="*/ 0 w 929"/>
                  <a:gd name="T1" fmla="*/ 0 h 340"/>
                  <a:gd name="T2" fmla="*/ 145 w 929"/>
                  <a:gd name="T3" fmla="*/ 211 h 340"/>
                  <a:gd name="T4" fmla="*/ 408 w 929"/>
                  <a:gd name="T5" fmla="*/ 318 h 340"/>
                  <a:gd name="T6" fmla="*/ 929 w 929"/>
                  <a:gd name="T7" fmla="*/ 340 h 3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9" h="340">
                    <a:moveTo>
                      <a:pt x="0" y="0"/>
                    </a:moveTo>
                    <a:cubicBezTo>
                      <a:pt x="24" y="35"/>
                      <a:pt x="77" y="158"/>
                      <a:pt x="145" y="211"/>
                    </a:cubicBezTo>
                    <a:cubicBezTo>
                      <a:pt x="213" y="264"/>
                      <a:pt x="277" y="297"/>
                      <a:pt x="408" y="318"/>
                    </a:cubicBezTo>
                    <a:cubicBezTo>
                      <a:pt x="539" y="339"/>
                      <a:pt x="842" y="336"/>
                      <a:pt x="929" y="340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5401" y="1266"/>
              <a:ext cx="43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/>
                <a:t>t</a:t>
              </a:r>
            </a:p>
          </p:txBody>
        </p:sp>
        <p:grpSp>
          <p:nvGrpSpPr>
            <p:cNvPr id="37" name="Group 32"/>
            <p:cNvGrpSpPr>
              <a:grpSpLocks/>
            </p:cNvGrpSpPr>
            <p:nvPr/>
          </p:nvGrpSpPr>
          <p:grpSpPr bwMode="auto">
            <a:xfrm>
              <a:off x="1837" y="936"/>
              <a:ext cx="1134" cy="362"/>
              <a:chOff x="2017" y="2092"/>
              <a:chExt cx="1134" cy="362"/>
            </a:xfrm>
          </p:grpSpPr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>
                <a:off x="2017" y="2454"/>
                <a:ext cx="2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V="1">
                <a:off x="2222" y="2092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35"/>
              <p:cNvSpPr>
                <a:spLocks/>
              </p:cNvSpPr>
              <p:nvPr/>
            </p:nvSpPr>
            <p:spPr bwMode="auto">
              <a:xfrm>
                <a:off x="2222" y="2114"/>
                <a:ext cx="929" cy="340"/>
              </a:xfrm>
              <a:custGeom>
                <a:avLst/>
                <a:gdLst>
                  <a:gd name="T0" fmla="*/ 0 w 929"/>
                  <a:gd name="T1" fmla="*/ 0 h 340"/>
                  <a:gd name="T2" fmla="*/ 145 w 929"/>
                  <a:gd name="T3" fmla="*/ 211 h 340"/>
                  <a:gd name="T4" fmla="*/ 408 w 929"/>
                  <a:gd name="T5" fmla="*/ 318 h 340"/>
                  <a:gd name="T6" fmla="*/ 929 w 929"/>
                  <a:gd name="T7" fmla="*/ 340 h 3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9" h="340">
                    <a:moveTo>
                      <a:pt x="0" y="0"/>
                    </a:moveTo>
                    <a:cubicBezTo>
                      <a:pt x="24" y="35"/>
                      <a:pt x="77" y="158"/>
                      <a:pt x="145" y="211"/>
                    </a:cubicBezTo>
                    <a:cubicBezTo>
                      <a:pt x="213" y="264"/>
                      <a:pt x="277" y="297"/>
                      <a:pt x="408" y="318"/>
                    </a:cubicBezTo>
                    <a:cubicBezTo>
                      <a:pt x="539" y="339"/>
                      <a:pt x="842" y="336"/>
                      <a:pt x="929" y="340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858" y="1298"/>
              <a:ext cx="61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3471" y="936"/>
              <a:ext cx="0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471" y="958"/>
              <a:ext cx="929" cy="340"/>
            </a:xfrm>
            <a:custGeom>
              <a:avLst/>
              <a:gdLst>
                <a:gd name="T0" fmla="*/ 0 w 929"/>
                <a:gd name="T1" fmla="*/ 0 h 340"/>
                <a:gd name="T2" fmla="*/ 145 w 929"/>
                <a:gd name="T3" fmla="*/ 211 h 340"/>
                <a:gd name="T4" fmla="*/ 408 w 929"/>
                <a:gd name="T5" fmla="*/ 318 h 340"/>
                <a:gd name="T6" fmla="*/ 929 w 929"/>
                <a:gd name="T7" fmla="*/ 340 h 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9" h="340">
                  <a:moveTo>
                    <a:pt x="0" y="0"/>
                  </a:moveTo>
                  <a:cubicBezTo>
                    <a:pt x="24" y="35"/>
                    <a:pt x="77" y="158"/>
                    <a:pt x="145" y="211"/>
                  </a:cubicBezTo>
                  <a:cubicBezTo>
                    <a:pt x="213" y="264"/>
                    <a:pt x="277" y="297"/>
                    <a:pt x="408" y="318"/>
                  </a:cubicBezTo>
                  <a:cubicBezTo>
                    <a:pt x="539" y="339"/>
                    <a:pt x="842" y="336"/>
                    <a:pt x="929" y="340"/>
                  </a:cubicBez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4173" y="1298"/>
              <a:ext cx="2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4378" y="936"/>
              <a:ext cx="0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378" y="958"/>
              <a:ext cx="929" cy="340"/>
            </a:xfrm>
            <a:custGeom>
              <a:avLst/>
              <a:gdLst>
                <a:gd name="T0" fmla="*/ 0 w 929"/>
                <a:gd name="T1" fmla="*/ 0 h 340"/>
                <a:gd name="T2" fmla="*/ 145 w 929"/>
                <a:gd name="T3" fmla="*/ 211 h 340"/>
                <a:gd name="T4" fmla="*/ 408 w 929"/>
                <a:gd name="T5" fmla="*/ 318 h 340"/>
                <a:gd name="T6" fmla="*/ 929 w 929"/>
                <a:gd name="T7" fmla="*/ 340 h 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9" h="340">
                  <a:moveTo>
                    <a:pt x="0" y="0"/>
                  </a:moveTo>
                  <a:cubicBezTo>
                    <a:pt x="24" y="35"/>
                    <a:pt x="77" y="158"/>
                    <a:pt x="145" y="211"/>
                  </a:cubicBezTo>
                  <a:cubicBezTo>
                    <a:pt x="213" y="264"/>
                    <a:pt x="277" y="297"/>
                    <a:pt x="408" y="318"/>
                  </a:cubicBezTo>
                  <a:cubicBezTo>
                    <a:pt x="539" y="339"/>
                    <a:pt x="842" y="336"/>
                    <a:pt x="929" y="340"/>
                  </a:cubicBez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885" y="1298"/>
              <a:ext cx="403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3698" y="929"/>
              <a:ext cx="0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167955" y="1013960"/>
            <a:ext cx="3044028" cy="2169042"/>
            <a:chOff x="4880344" y="818714"/>
            <a:chExt cx="3044028" cy="2169042"/>
          </a:xfrm>
        </p:grpSpPr>
        <p:sp>
          <p:nvSpPr>
            <p:cNvPr id="18" name="Ellipse 17"/>
            <p:cNvSpPr/>
            <p:nvPr/>
          </p:nvSpPr>
          <p:spPr bwMode="auto">
            <a:xfrm>
              <a:off x="4880344" y="818714"/>
              <a:ext cx="531628" cy="2169042"/>
            </a:xfrm>
            <a:prstGeom prst="ellipse">
              <a:avLst/>
            </a:prstGeom>
            <a:noFill/>
            <a:ln w="127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Connecteur droit 18"/>
            <p:cNvCxnSpPr>
              <a:stCxn id="18" idx="0"/>
            </p:cNvCxnSpPr>
            <p:nvPr/>
          </p:nvCxnSpPr>
          <p:spPr bwMode="auto">
            <a:xfrm>
              <a:off x="5146158" y="818714"/>
              <a:ext cx="2778214" cy="10845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cteur droit 19"/>
            <p:cNvCxnSpPr>
              <a:stCxn id="18" idx="4"/>
            </p:cNvCxnSpPr>
            <p:nvPr/>
          </p:nvCxnSpPr>
          <p:spPr bwMode="auto">
            <a:xfrm flipV="1">
              <a:off x="5146158" y="1903235"/>
              <a:ext cx="2778214" cy="10845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" name="Connecteur droit avec flèche 11"/>
          <p:cNvCxnSpPr/>
          <p:nvPr/>
        </p:nvCxnSpPr>
        <p:spPr bwMode="auto">
          <a:xfrm flipV="1">
            <a:off x="1866698" y="1000063"/>
            <a:ext cx="0" cy="2182939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e 13"/>
          <p:cNvGrpSpPr/>
          <p:nvPr/>
        </p:nvGrpSpPr>
        <p:grpSpPr>
          <a:xfrm>
            <a:off x="6618505" y="4709251"/>
            <a:ext cx="2397760" cy="1644856"/>
            <a:chOff x="6618505" y="4709251"/>
            <a:chExt cx="2397760" cy="1644856"/>
          </a:xfrm>
        </p:grpSpPr>
        <p:grpSp>
          <p:nvGrpSpPr>
            <p:cNvPr id="57" name="Group 9"/>
            <p:cNvGrpSpPr>
              <a:grpSpLocks/>
            </p:cNvGrpSpPr>
            <p:nvPr/>
          </p:nvGrpSpPr>
          <p:grpSpPr bwMode="auto">
            <a:xfrm>
              <a:off x="6618505" y="4783117"/>
              <a:ext cx="2397760" cy="1570990"/>
              <a:chOff x="3492" y="368"/>
              <a:chExt cx="1888" cy="1237"/>
            </a:xfrm>
          </p:grpSpPr>
          <p:sp>
            <p:nvSpPr>
              <p:cNvPr id="59" name="Text Box 10"/>
              <p:cNvSpPr txBox="1">
                <a:spLocks noChangeArrowheads="1"/>
              </p:cNvSpPr>
              <p:nvPr/>
            </p:nvSpPr>
            <p:spPr bwMode="auto">
              <a:xfrm>
                <a:off x="5237" y="1432"/>
                <a:ext cx="14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60" name="Text Box 11"/>
              <p:cNvSpPr txBox="1">
                <a:spLocks noChangeArrowheads="1"/>
              </p:cNvSpPr>
              <p:nvPr/>
            </p:nvSpPr>
            <p:spPr bwMode="auto">
              <a:xfrm>
                <a:off x="3492" y="368"/>
                <a:ext cx="1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fr-FR" sz="1200" i="1" dirty="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58" name="Forme libre 57"/>
            <p:cNvSpPr/>
            <p:nvPr/>
          </p:nvSpPr>
          <p:spPr bwMode="auto">
            <a:xfrm>
              <a:off x="6834404" y="5065057"/>
              <a:ext cx="2016760" cy="360680"/>
            </a:xfrm>
            <a:custGeom>
              <a:avLst/>
              <a:gdLst>
                <a:gd name="connsiteX0" fmla="*/ 0 w 2527300"/>
                <a:gd name="connsiteY0" fmla="*/ 444500 h 444500"/>
                <a:gd name="connsiteX1" fmla="*/ 1149350 w 2527300"/>
                <a:gd name="connsiteY1" fmla="*/ 215900 h 444500"/>
                <a:gd name="connsiteX2" fmla="*/ 2527300 w 2527300"/>
                <a:gd name="connsiteY2" fmla="*/ 0 h 444500"/>
                <a:gd name="connsiteX0" fmla="*/ 0 w 2520950"/>
                <a:gd name="connsiteY0" fmla="*/ 450850 h 450850"/>
                <a:gd name="connsiteX1" fmla="*/ 1143000 w 2520950"/>
                <a:gd name="connsiteY1" fmla="*/ 215900 h 450850"/>
                <a:gd name="connsiteX2" fmla="*/ 2520950 w 2520950"/>
                <a:gd name="connsiteY2" fmla="*/ 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0950" h="450850">
                  <a:moveTo>
                    <a:pt x="0" y="450850"/>
                  </a:moveTo>
                  <a:cubicBezTo>
                    <a:pt x="364066" y="373591"/>
                    <a:pt x="722842" y="291042"/>
                    <a:pt x="1143000" y="215900"/>
                  </a:cubicBezTo>
                  <a:cubicBezTo>
                    <a:pt x="1563158" y="140758"/>
                    <a:pt x="2042583" y="70908"/>
                    <a:pt x="252095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flipV="1">
              <a:off x="6834404" y="4709251"/>
              <a:ext cx="0" cy="158359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avec flèche 12"/>
            <p:cNvCxnSpPr/>
            <p:nvPr/>
          </p:nvCxnSpPr>
          <p:spPr bwMode="auto">
            <a:xfrm>
              <a:off x="6834812" y="6299200"/>
              <a:ext cx="208653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8" name="Groupe 67"/>
          <p:cNvGrpSpPr/>
          <p:nvPr/>
        </p:nvGrpSpPr>
        <p:grpSpPr>
          <a:xfrm>
            <a:off x="6618505" y="4707981"/>
            <a:ext cx="2397760" cy="1646126"/>
            <a:chOff x="6618505" y="4709251"/>
            <a:chExt cx="2397760" cy="1646126"/>
          </a:xfrm>
        </p:grpSpPr>
        <p:grpSp>
          <p:nvGrpSpPr>
            <p:cNvPr id="69" name="Group 9"/>
            <p:cNvGrpSpPr>
              <a:grpSpLocks/>
            </p:cNvGrpSpPr>
            <p:nvPr/>
          </p:nvGrpSpPr>
          <p:grpSpPr bwMode="auto">
            <a:xfrm>
              <a:off x="6618505" y="4783117"/>
              <a:ext cx="2397760" cy="1572260"/>
              <a:chOff x="3492" y="368"/>
              <a:chExt cx="1888" cy="1238"/>
            </a:xfrm>
          </p:grpSpPr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5237" y="1432"/>
                <a:ext cx="14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74" name="Text Box 11"/>
              <p:cNvSpPr txBox="1">
                <a:spLocks noChangeArrowheads="1"/>
              </p:cNvSpPr>
              <p:nvPr/>
            </p:nvSpPr>
            <p:spPr bwMode="auto">
              <a:xfrm>
                <a:off x="3492" y="368"/>
                <a:ext cx="1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fr-FR" sz="1200" i="1" dirty="0">
                    <a:latin typeface="Times New Roman" panose="02020603050405020304" pitchFamily="18" charset="0"/>
                  </a:rPr>
                  <a:t>I</a:t>
                </a:r>
              </a:p>
            </p:txBody>
          </p:sp>
          <p:pic>
            <p:nvPicPr>
              <p:cNvPr id="75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19" t="13567" r="13139" b="9967"/>
              <a:stretch>
                <a:fillRect/>
              </a:stretch>
            </p:blipFill>
            <p:spPr bwMode="auto">
              <a:xfrm>
                <a:off x="3619" y="368"/>
                <a:ext cx="1647" cy="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0" name="Forme libre 69"/>
            <p:cNvSpPr/>
            <p:nvPr/>
          </p:nvSpPr>
          <p:spPr bwMode="auto">
            <a:xfrm>
              <a:off x="6834404" y="5065057"/>
              <a:ext cx="2016760" cy="360680"/>
            </a:xfrm>
            <a:custGeom>
              <a:avLst/>
              <a:gdLst>
                <a:gd name="connsiteX0" fmla="*/ 0 w 2527300"/>
                <a:gd name="connsiteY0" fmla="*/ 444500 h 444500"/>
                <a:gd name="connsiteX1" fmla="*/ 1149350 w 2527300"/>
                <a:gd name="connsiteY1" fmla="*/ 215900 h 444500"/>
                <a:gd name="connsiteX2" fmla="*/ 2527300 w 2527300"/>
                <a:gd name="connsiteY2" fmla="*/ 0 h 444500"/>
                <a:gd name="connsiteX0" fmla="*/ 0 w 2520950"/>
                <a:gd name="connsiteY0" fmla="*/ 450850 h 450850"/>
                <a:gd name="connsiteX1" fmla="*/ 1143000 w 2520950"/>
                <a:gd name="connsiteY1" fmla="*/ 215900 h 450850"/>
                <a:gd name="connsiteX2" fmla="*/ 2520950 w 2520950"/>
                <a:gd name="connsiteY2" fmla="*/ 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0950" h="450850">
                  <a:moveTo>
                    <a:pt x="0" y="450850"/>
                  </a:moveTo>
                  <a:cubicBezTo>
                    <a:pt x="364066" y="373591"/>
                    <a:pt x="722842" y="291042"/>
                    <a:pt x="1143000" y="215900"/>
                  </a:cubicBezTo>
                  <a:cubicBezTo>
                    <a:pt x="1563158" y="140758"/>
                    <a:pt x="2042583" y="70908"/>
                    <a:pt x="252095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1" name="Connecteur droit avec flèche 70"/>
            <p:cNvCxnSpPr/>
            <p:nvPr/>
          </p:nvCxnSpPr>
          <p:spPr bwMode="auto">
            <a:xfrm flipV="1">
              <a:off x="6834404" y="4709251"/>
              <a:ext cx="0" cy="158359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Connecteur droit avec flèche 71"/>
            <p:cNvCxnSpPr/>
            <p:nvPr/>
          </p:nvCxnSpPr>
          <p:spPr bwMode="auto">
            <a:xfrm>
              <a:off x="6834812" y="6299200"/>
              <a:ext cx="208653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38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28"/>
    </mc:Choice>
    <mc:Fallback xmlns="">
      <p:transition spd="slow" advTm="159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2|0.1|0.2|0.1|0.1|0.1|0.1|0.1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7.1|23.3|4.4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2|0.2|4.6|5.5|1.6|30.6|4|40.6|12.7|4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4.9|15.6|8.1|34.4|2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6|1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6.1|7.9|28.3|33|26.3|1|11.7|6.7|15|3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0.2|0.1|0.1|0.1|0.1|0.2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6.8|4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6.4|25|7.2|46.7|25.6|16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5.6|19.9|13.7|1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1|0.1|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1|0.1|0.6|0.3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57.9|33.9|1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|0.1|0.1|0.2|0.5|0.3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1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|0.4|0.4|2.4"/>
</p:tagLst>
</file>

<file path=ppt/theme/theme1.xml><?xml version="1.0" encoding="utf-8"?>
<a:theme xmlns:a="http://schemas.openxmlformats.org/drawingml/2006/main" name="Présenataion CEA hori">
  <a:themeElements>
    <a:clrScheme name="Présenataion CEA ho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ésenataion CEA hori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ataion CEA ho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ataion CEA hor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ataion CEA hor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ataion CEA hor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ataion CEA hor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ataion CEA hor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ataion CEA hor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2" id="{3353E01E-092E-4C83-9330-80693B1DC189}" vid="{73F8F4A4-BF7D-45C3-9304-D8D0056AFDC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ésenataion CEA hori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ésenataion CEA hori">
    <a:majorFont>
      <a:latin typeface="Calibri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ésenataion CEA hori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ésenataion CEA hori">
    <a:majorFont>
      <a:latin typeface="Calibri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ésenataion CEA hori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ésenataion CEA hori">
    <a:majorFont>
      <a:latin typeface="Calibri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cea+Leti2015</Template>
  <TotalTime>24310</TotalTime>
  <Words>2341</Words>
  <Application>Microsoft Office PowerPoint</Application>
  <PresentationFormat>On-screen Show (4:3)</PresentationFormat>
  <Paragraphs>826</Paragraphs>
  <Slides>42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Arial Unicode MS</vt:lpstr>
      <vt:lpstr>Calibri</vt:lpstr>
      <vt:lpstr>Cambria Math</vt:lpstr>
      <vt:lpstr>Symbol</vt:lpstr>
      <vt:lpstr>Times New Roman</vt:lpstr>
      <vt:lpstr>TimesNewRoman</vt:lpstr>
      <vt:lpstr>Wingdings</vt:lpstr>
      <vt:lpstr>Présenataion CEA hori</vt:lpstr>
      <vt:lpstr>Graphique</vt:lpstr>
      <vt:lpstr>Équation</vt:lpstr>
      <vt:lpstr>Equation</vt:lpstr>
      <vt:lpstr>Microsoft Equation 3.0</vt:lpstr>
      <vt:lpstr>A wide introduction to  IR imaging detectors  Olivier Gravrand  CEA-LETI Grenoble </vt:lpstr>
      <vt:lpstr>Outline</vt:lpstr>
      <vt:lpstr>The EM spectrum from the IR point of view</vt:lpstr>
      <vt:lpstr>Principle of IR detection: general concepts</vt:lpstr>
      <vt:lpstr> Quantum detectors</vt:lpstr>
      <vt:lpstr>≠ Absorption Mechanisms  ≠ Spectral Shapes</vt:lpstr>
      <vt:lpstr>The Super-lattice (SL) material</vt:lpstr>
      <vt:lpstr>Bulk SC materials for IR detection</vt:lpstr>
      <vt:lpstr>Détection by integration</vt:lpstr>
      <vt:lpstr>Photocurrents in pn junctions</vt:lpstr>
      <vt:lpstr>Spectral QE for Diffusion extracted  Narrow gap photodiode (ex MCT)</vt:lpstr>
      <vt:lpstr>Spectral QE for Diffusion extracted  Narrow gap photodiode (ex MCT)</vt:lpstr>
      <vt:lpstr>Pixel level filtering</vt:lpstr>
      <vt:lpstr>Outline</vt:lpstr>
      <vt:lpstr>PN junction dark currents</vt:lpstr>
      <vt:lpstr>≠ recombination mechanisms</vt:lpstr>
      <vt:lpstr>Mino carrier Lifetime battlefield…</vt:lpstr>
      <vt:lpstr>MCT n/p VHg = std process @ Sofradir</vt:lpstr>
      <vt:lpstr>Switch to extrinsic N:In doping</vt:lpstr>
      <vt:lpstr>Dark current optimisation for  diffusion extracted extrinsic photodiode</vt:lpstr>
      <vt:lpstr>Dark current optimisation for  diffusion extracted extrinsic photodiode</vt:lpstr>
      <vt:lpstr>From single diode to focal plane array</vt:lpstr>
      <vt:lpstr>Impact ionisation for MCT APDs</vt:lpstr>
      <vt:lpstr>What is interesting in this APD gain?</vt:lpstr>
      <vt:lpstr>Outline</vt:lpstr>
      <vt:lpstr>Very high performance issue</vt:lpstr>
      <vt:lpstr>Very high performance issue</vt:lpstr>
      <vt:lpstr>Very high performance issue</vt:lpstr>
      <vt:lpstr>Very high performance issue</vt:lpstr>
      <vt:lpstr>Very high performance issue</vt:lpstr>
      <vt:lpstr>Very high performance issue</vt:lpstr>
      <vt:lpstr>NIR high performance issue </vt:lpstr>
      <vt:lpstr>Outline</vt:lpstr>
      <vt:lpstr>HOT issue</vt:lpstr>
      <vt:lpstr>HOT dark current issue</vt:lpstr>
      <vt:lpstr>The real FOM is the noise…</vt:lpstr>
      <vt:lpstr>For the FPA point of view</vt:lpstr>
      <vt:lpstr>XS noise histogram examples…</vt:lpstr>
      <vt:lpstr>Conclusions</vt:lpstr>
      <vt:lpstr>Real imaging of a Valence Band….</vt:lpstr>
      <vt:lpstr>acknowledgments   DEFIR : laboratoire commu) LETI-Sofradir   DGA : Direction générale de l’armement    ESA: European space agency   CNES: Centre national d’études spatiales   FOCUS: IR detection for science (Labex)    </vt:lpstr>
      <vt:lpstr>Thanks to all others…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GRAVRAND Olivier 159069</dc:creator>
  <cp:lastModifiedBy>Olivier Gravrand</cp:lastModifiedBy>
  <cp:revision>269</cp:revision>
  <cp:lastPrinted>2015-12-10T13:54:21Z</cp:lastPrinted>
  <dcterms:created xsi:type="dcterms:W3CDTF">2015-11-09T07:37:46Z</dcterms:created>
  <dcterms:modified xsi:type="dcterms:W3CDTF">2016-09-02T08:16:20Z</dcterms:modified>
</cp:coreProperties>
</file>