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7" r:id="rId10"/>
    <p:sldId id="270" r:id="rId11"/>
    <p:sldId id="263" r:id="rId12"/>
    <p:sldId id="265" r:id="rId13"/>
    <p:sldId id="290" r:id="rId14"/>
    <p:sldId id="308" r:id="rId15"/>
    <p:sldId id="309" r:id="rId16"/>
    <p:sldId id="291" r:id="rId17"/>
    <p:sldId id="271" r:id="rId18"/>
    <p:sldId id="272" r:id="rId19"/>
    <p:sldId id="273" r:id="rId20"/>
    <p:sldId id="274" r:id="rId21"/>
    <p:sldId id="275" r:id="rId22"/>
    <p:sldId id="277" r:id="rId23"/>
    <p:sldId id="292" r:id="rId24"/>
    <p:sldId id="282" r:id="rId25"/>
    <p:sldId id="283" r:id="rId26"/>
    <p:sldId id="284" r:id="rId27"/>
    <p:sldId id="285" r:id="rId28"/>
    <p:sldId id="293" r:id="rId29"/>
    <p:sldId id="294" r:id="rId30"/>
    <p:sldId id="295" r:id="rId31"/>
    <p:sldId id="296" r:id="rId32"/>
    <p:sldId id="297" r:id="rId33"/>
    <p:sldId id="298" r:id="rId34"/>
    <p:sldId id="279" r:id="rId35"/>
    <p:sldId id="280" r:id="rId36"/>
    <p:sldId id="301" r:id="rId37"/>
    <p:sldId id="299" r:id="rId38"/>
    <p:sldId id="300" r:id="rId39"/>
    <p:sldId id="302" r:id="rId40"/>
    <p:sldId id="264" r:id="rId41"/>
    <p:sldId id="303" r:id="rId42"/>
    <p:sldId id="304" r:id="rId43"/>
    <p:sldId id="305" r:id="rId44"/>
    <p:sldId id="306" r:id="rId45"/>
    <p:sldId id="307" r:id="rId46"/>
    <p:sldId id="278" r:id="rId47"/>
    <p:sldId id="281" r:id="rId48"/>
    <p:sldId id="310" r:id="rId49"/>
    <p:sldId id="311" r:id="rId50"/>
    <p:sldId id="312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827"/>
    <a:srgbClr val="4BC2BC"/>
    <a:srgbClr val="4BC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706" autoAdjust="0"/>
  </p:normalViewPr>
  <p:slideViewPr>
    <p:cSldViewPr snapToGrid="0" snapToObjects="1">
      <p:cViewPr>
        <p:scale>
          <a:sx n="70" d="100"/>
          <a:sy n="70" d="100"/>
        </p:scale>
        <p:origin x="-1080" y="-8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6.wmf"/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CB4E6-0B59-0D41-BE5F-F0A797C83F24}" type="datetime1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55895-2C00-F74F-8B8B-AA3DB1110D2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4199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0C5F6-2739-0D4D-A8EE-440C452C01B4}" type="datetime1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F0103-9C5C-6345-B514-3F8799D98AF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453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2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B11DC-5693-46CA-B6DC-AA7389FBC0AC}" type="slidenum">
              <a:rPr lang="it-IT" smtClean="0">
                <a:latin typeface="Arial" pitchFamily="34" charset="0"/>
              </a:rPr>
              <a:pPr/>
              <a:t>24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 smtClean="0"/>
              <a:t>Compromis entre faible perte et recouvrement avec la zone active</a:t>
            </a:r>
          </a:p>
          <a:p>
            <a:pPr marL="171450" indent="-171450">
              <a:buFontTx/>
              <a:buChar char="-"/>
            </a:pPr>
            <a:r>
              <a:rPr lang="fr-FR" dirty="0" smtClean="0"/>
              <a:t>Simplification du </a:t>
            </a:r>
            <a:r>
              <a:rPr lang="fr-FR" dirty="0" err="1" smtClean="0"/>
              <a:t>process</a:t>
            </a:r>
            <a:endParaRPr lang="fr-FR" dirty="0" smtClean="0"/>
          </a:p>
          <a:p>
            <a:pPr marL="171450" indent="-171450">
              <a:buFontTx/>
              <a:buChar char="-"/>
            </a:pPr>
            <a:r>
              <a:rPr lang="fr-FR" dirty="0" err="1" smtClean="0"/>
              <a:t>Spacer</a:t>
            </a:r>
            <a:r>
              <a:rPr lang="fr-FR" dirty="0" smtClean="0"/>
              <a:t> peu dopé</a:t>
            </a:r>
          </a:p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F0103-9C5C-6345-B514-3F8799D98AFF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198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B92036-321C-4615-8646-0BEB595743D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33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36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F0103-9C5C-6345-B514-3F8799D98AFF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524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C4A2E-1F82-4DAF-83BC-F21F07C53E86}" type="slidenum">
              <a:rPr lang="it-IT"/>
              <a:pPr/>
              <a:t>43</a:t>
            </a:fld>
            <a:endParaRPr lang="it-IT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E46C5-8B16-4CE1-B1BE-8B75B9833E2A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3276" y="8686643"/>
            <a:ext cx="2974724" cy="4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4" tIns="45945" rIns="91894" bIns="45945" anchor="b"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A802626-2CED-44A2-B151-D1E3283B7077}" type="slidenum">
              <a:rPr lang="en-US" sz="1200">
                <a:latin typeface="Times New Roman" pitchFamily="18" charset="0"/>
              </a:rPr>
              <a:pPr algn="r"/>
              <a:t>49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385" y="4345679"/>
            <a:ext cx="5025231" cy="4111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3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CE46C5-8B16-4CE1-B1BE-8B75B9833E2A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70659" name="Rectangle 7"/>
          <p:cNvSpPr txBox="1">
            <a:spLocks noGrp="1" noChangeArrowheads="1"/>
          </p:cNvSpPr>
          <p:nvPr/>
        </p:nvSpPr>
        <p:spPr bwMode="auto">
          <a:xfrm>
            <a:off x="3883276" y="8686643"/>
            <a:ext cx="2974724" cy="45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4" tIns="45945" rIns="91894" bIns="45945" anchor="b"/>
          <a:lstStyle>
            <a:lvl1pPr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027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BA802626-2CED-44A2-B151-D1E3283B7077}" type="slidenum">
              <a:rPr lang="en-US" sz="1200">
                <a:latin typeface="Times New Roman" pitchFamily="18" charset="0"/>
              </a:rPr>
              <a:pPr algn="r"/>
              <a:t>50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385" y="4345679"/>
            <a:ext cx="5025231" cy="4111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13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16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C4A2E-1F82-4DAF-83BC-F21F07C53E86}" type="slidenum">
              <a:rPr lang="it-IT"/>
              <a:pPr/>
              <a:t>17</a:t>
            </a:fld>
            <a:endParaRPr lang="it-IT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C4A2E-1F82-4DAF-83BC-F21F07C53E86}" type="slidenum">
              <a:rPr lang="it-IT"/>
              <a:pPr/>
              <a:t>18</a:t>
            </a:fld>
            <a:endParaRPr lang="it-IT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C4A2E-1F82-4DAF-83BC-F21F07C53E86}" type="slidenum">
              <a:rPr lang="it-IT"/>
              <a:pPr/>
              <a:t>19</a:t>
            </a:fld>
            <a:endParaRPr lang="it-IT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F0103-9C5C-6345-B514-3F8799D98AF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438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A3C31-F3E2-40B7-8454-7D8525758DA7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0" y="3894667"/>
            <a:ext cx="8229600" cy="615553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 b="1" cap="all" spc="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61969"/>
            <a:ext cx="2133600" cy="153888"/>
          </a:xfrm>
        </p:spPr>
        <p:txBody>
          <a:bodyPr>
            <a:spAutoFit/>
          </a:bodyPr>
          <a:lstStyle/>
          <a:p>
            <a:fld id="{159D4385-EAB5-E344-A26C-7BBF1D1AA9F5}" type="datetime1">
              <a:rPr lang="fr-FR" smtClean="0"/>
              <a:t>09/10/2015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  <p:sp>
        <p:nvSpPr>
          <p:cNvPr id="19" name="Titre 1"/>
          <p:cNvSpPr txBox="1">
            <a:spLocks/>
          </p:cNvSpPr>
          <p:nvPr userDrawn="1"/>
        </p:nvSpPr>
        <p:spPr>
          <a:xfrm>
            <a:off x="722313" y="3358641"/>
            <a:ext cx="777240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 spc="100">
                <a:solidFill>
                  <a:schemeClr val="tx1"/>
                </a:solidFill>
                <a:latin typeface="Allerton"/>
                <a:ea typeface="+mj-ea"/>
                <a:cs typeface="Allerton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.   .   .   .   .   .   .   .   .   .   .   .   .   .   .   .   .   .   .   .   .   .   .   .   .   .   .   .   .   .   .   .   .   .   .   .   .   .   .   .   .   .   .   .   .   .   .</a:t>
            </a:r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200" y="2389182"/>
            <a:ext cx="8229600" cy="430887"/>
          </a:xfrm>
        </p:spPr>
        <p:txBody>
          <a:bodyPr/>
          <a:lstStyle>
            <a:lvl1pPr>
              <a:defRPr spc="1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76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61969"/>
            <a:ext cx="2133600" cy="153888"/>
          </a:xfrm>
        </p:spPr>
        <p:txBody>
          <a:bodyPr/>
          <a:lstStyle/>
          <a:p>
            <a:fld id="{32D63220-C2DD-48F1-9D17-8A2495F0513D}" type="datetime1">
              <a:rPr lang="fr-FR" smtClean="0"/>
              <a:t>09/10/2015</a:t>
            </a:fld>
            <a:endParaRPr lang="fr-FR"/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en-US" smtClean="0"/>
              <a:t>IEEE Summer Topical Meeting 2015</a:t>
            </a:r>
            <a:endParaRPr lang="fr-FR"/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461969"/>
            <a:ext cx="2133600" cy="153888"/>
          </a:xfrm>
        </p:spPr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46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00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072466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61969"/>
            <a:ext cx="2133600" cy="153888"/>
          </a:xfrm>
        </p:spPr>
        <p:txBody>
          <a:bodyPr>
            <a:spAutoFit/>
          </a:bodyPr>
          <a:lstStyle/>
          <a:p>
            <a:fld id="{159D4385-EAB5-E344-A26C-7BBF1D1AA9F5}" type="datetime1">
              <a:rPr lang="fr-FR" smtClean="0"/>
              <a:t>09/10/2015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461969"/>
            <a:ext cx="2133600" cy="153888"/>
          </a:xfrm>
        </p:spPr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94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271069"/>
            <a:ext cx="7772400" cy="461665"/>
          </a:xfrm>
        </p:spPr>
        <p:txBody>
          <a:bodyPr lIns="0" anchor="b" anchorCtr="0"/>
          <a:lstStyle>
            <a:lvl1pPr algn="l">
              <a:defRPr sz="3000" b="1" cap="all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221783"/>
            <a:ext cx="7772400" cy="1500187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1" i="0" cap="all" spc="3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02982-FB35-374D-8D40-C8356BE7BCB8}" type="datetime1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722313" y="2905942"/>
            <a:ext cx="777240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 spc="100">
                <a:solidFill>
                  <a:schemeClr val="tx1"/>
                </a:solidFill>
                <a:latin typeface="Allerton"/>
                <a:ea typeface="+mj-ea"/>
                <a:cs typeface="Allerton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.   .   .   .   .   .   .   .   .   .   .   .   .   .   .   .   .   .   .   .   .   .   .   .   .   .   .   .   .   .   .   .   .   .   .   .   .   .   .   .   .   .   .   .   .   .   .</a:t>
            </a:r>
          </a:p>
        </p:txBody>
      </p:sp>
    </p:spTree>
    <p:extLst>
      <p:ext uri="{BB962C8B-B14F-4D97-AF65-F5344CB8AC3E}">
        <p14:creationId xmlns:p14="http://schemas.microsoft.com/office/powerpoint/2010/main" val="175491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0216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0216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63DF-6D0B-EC41-B718-07F304EE3319}" type="datetime1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73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0316"/>
            <a:ext cx="8229600" cy="430887"/>
          </a:xfrm>
        </p:spPr>
        <p:txBody>
          <a:bodyPr anchor="t" anchorCtr="0"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1" cap="all" spc="10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480858"/>
          </a:xfrm>
        </p:spPr>
        <p:txBody>
          <a:bodyPr/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600">
                <a:latin typeface="Arial"/>
                <a:cs typeface="Arial"/>
              </a:defRPr>
            </a:lvl4pPr>
            <a:lvl5pPr>
              <a:defRPr sz="16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480858"/>
          </a:xfrm>
        </p:spPr>
        <p:txBody>
          <a:bodyPr/>
          <a:lstStyle>
            <a:lvl1pPr>
              <a:defRPr sz="2000">
                <a:latin typeface="Open Sans"/>
                <a:cs typeface="Open Sans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76498-461B-8946-B8D9-AA155CB09E92}" type="datetime1">
              <a:rPr lang="fr-FR" smtClean="0"/>
              <a:t>09/10/2015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Espace réservé du texte 2"/>
          <p:cNvSpPr>
            <a:spLocks noGrp="1"/>
          </p:cNvSpPr>
          <p:nvPr>
            <p:ph type="body" idx="13"/>
          </p:nvPr>
        </p:nvSpPr>
        <p:spPr>
          <a:xfrm>
            <a:off x="4646614" y="1535113"/>
            <a:ext cx="4040188" cy="639763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1600" b="1" cap="all" spc="10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980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>
            <a:lvl1pPr>
              <a:defRPr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6D678-54DC-3D42-80A6-770C6DB3C4A6}" type="datetime1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46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05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396162"/>
            <a:ext cx="3008313" cy="492443"/>
          </a:xfrm>
        </p:spPr>
        <p:txBody>
          <a:bodyPr lIns="0" anchor="t" anchorCtr="0"/>
          <a:lstStyle>
            <a:lvl1pPr algn="l">
              <a:defRPr sz="1600" b="1" spc="300"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38268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185334"/>
            <a:ext cx="3008313" cy="4470400"/>
          </a:xfrm>
        </p:spPr>
        <p:txBody>
          <a:bodyPr lIns="0" tIns="0" rIns="0" bIns="0"/>
          <a:lstStyle>
            <a:lvl1pPr marL="0" indent="0">
              <a:buNone/>
              <a:defRPr sz="1400" b="0" i="1" cap="all" spc="100">
                <a:solidFill>
                  <a:srgbClr val="4BC2BC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E3C4C-CACA-4A42-9F5F-C91ECF6DC48F}" type="datetime1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0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5043" y="4404531"/>
            <a:ext cx="7980890" cy="276999"/>
          </a:xfrm>
        </p:spPr>
        <p:txBody>
          <a:bodyPr lIns="0" anchor="b" anchorCtr="0"/>
          <a:lstStyle>
            <a:lvl1pPr algn="l">
              <a:defRPr sz="1800" b="1" spc="300">
                <a:latin typeface="Arial Narrow"/>
                <a:cs typeface="Arial Narrow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45043" y="499533"/>
            <a:ext cx="7980890" cy="37422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45043" y="4918589"/>
            <a:ext cx="7980890" cy="804863"/>
          </a:xfrm>
        </p:spPr>
        <p:txBody>
          <a:bodyPr lIns="0" tIns="0" bIns="0">
            <a:normAutofit/>
          </a:bodyPr>
          <a:lstStyle>
            <a:lvl1pPr marL="0" indent="0">
              <a:buNone/>
              <a:defRPr sz="1200" i="1" cap="all" spc="100">
                <a:solidFill>
                  <a:srgbClr val="4BC2BC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CD43-E9B3-6B4A-A7E3-CC5E56AB924A}" type="datetime1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dirty="0" smtClean="0"/>
              <a:t>PROMIS – Workshop - Sheffield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‹#›</a:t>
            </a:fld>
            <a:endParaRPr lang="fr-FR"/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545043" y="4703147"/>
            <a:ext cx="7980890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 spc="100">
                <a:solidFill>
                  <a:schemeClr val="tx1"/>
                </a:solidFill>
                <a:latin typeface="Allerton"/>
                <a:ea typeface="+mj-ea"/>
                <a:cs typeface="Allerton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fr-FR" sz="800" dirty="0" smtClean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.   .   .   .   .   .   .   .   .   .   .   .   .   .   .   .   .   .   .   .   .   .   .   .   .   .   .   .   .   .   .   .   .   .   .   .   .   .   .   .   .   .   .   .   .   .   .</a:t>
            </a:r>
          </a:p>
        </p:txBody>
      </p:sp>
    </p:spTree>
    <p:extLst>
      <p:ext uri="{BB962C8B-B14F-4D97-AF65-F5344CB8AC3E}">
        <p14:creationId xmlns:p14="http://schemas.microsoft.com/office/powerpoint/2010/main" val="153241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ied de page_autres structures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450316"/>
            <a:ext cx="822960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047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461969"/>
            <a:ext cx="21336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ADB56B4B-B5A6-6D4B-95B5-AE1D228498FA}" type="datetime1">
              <a:rPr lang="fr-FR" smtClean="0"/>
              <a:pPr/>
              <a:t>09/10/2015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461969"/>
            <a:ext cx="28956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fr-FR" dirty="0" smtClean="0"/>
              <a:t>PROMIS – Workshop - Sheffield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61969"/>
            <a:ext cx="21336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0F641C21-C049-614F-85F3-123EBF0D1EC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63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800" b="1" kern="1200" cap="all" spc="1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image" Target="../media/image23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wmf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wmf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9.tiff"/><Relationship Id="rId5" Type="http://schemas.openxmlformats.org/officeDocument/2006/relationships/image" Target="../media/image36.w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5.jpg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8.png"/><Relationship Id="rId5" Type="http://schemas.openxmlformats.org/officeDocument/2006/relationships/image" Target="../media/image46.wmf"/><Relationship Id="rId10" Type="http://schemas.openxmlformats.org/officeDocument/2006/relationships/image" Target="../media/image47.wmf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3.png"/><Relationship Id="rId4" Type="http://schemas.openxmlformats.org/officeDocument/2006/relationships/image" Target="../media/image62.emf"/><Relationship Id="rId9" Type="http://schemas.openxmlformats.org/officeDocument/2006/relationships/image" Target="../media/image3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0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7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8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77.wm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33.jpeg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0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85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30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93.png"/><Relationship Id="rId5" Type="http://schemas.openxmlformats.org/officeDocument/2006/relationships/image" Target="../media/image88.wmf"/><Relationship Id="rId10" Type="http://schemas.openxmlformats.org/officeDocument/2006/relationships/image" Target="../media/image92.png"/><Relationship Id="rId4" Type="http://schemas.openxmlformats.org/officeDocument/2006/relationships/oleObject" Target="../embeddings/oleObject31.bin"/><Relationship Id="rId9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837" y="188640"/>
            <a:ext cx="901030" cy="90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4" y="5902549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7618" name="Picture 2" descr="C:\Users\Er\Documents\EXTRA\logoAven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807" y="5985388"/>
            <a:ext cx="888734" cy="8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Er\Documents\logos\Quadri-+-BaseLine-Noire-Fd-Blan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36" y="206994"/>
            <a:ext cx="1368152" cy="96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0889" y="2118347"/>
            <a:ext cx="72255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/>
              <a:t>Antimonide</a:t>
            </a:r>
            <a:r>
              <a:rPr lang="en-US" sz="2400" b="1" dirty="0" smtClean="0"/>
              <a:t> materials and devices</a:t>
            </a:r>
            <a:endParaRPr lang="en-US" sz="2400" b="1" dirty="0"/>
          </a:p>
          <a:p>
            <a:pPr algn="ctr"/>
            <a:endParaRPr lang="en-GB" b="1" dirty="0"/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dirty="0">
                <a:latin typeface="Calibri" pitchFamily="34" charset="0"/>
              </a:rPr>
              <a:t>Eric </a:t>
            </a:r>
            <a:r>
              <a:rPr lang="en-GB" b="1" dirty="0" smtClean="0">
                <a:latin typeface="Calibri" pitchFamily="34" charset="0"/>
              </a:rPr>
              <a:t>Tournié</a:t>
            </a: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u="sng" dirty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 smtClean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smtClean="0">
                <a:latin typeface="Calibri" pitchFamily="34" charset="0"/>
              </a:rPr>
              <a:t>University </a:t>
            </a:r>
            <a:r>
              <a:rPr lang="en-GB" sz="2000" b="1" dirty="0">
                <a:latin typeface="Calibri" pitchFamily="34" charset="0"/>
              </a:rPr>
              <a:t>of </a:t>
            </a:r>
            <a:r>
              <a:rPr lang="en-GB" sz="2000" b="1" dirty="0" smtClean="0">
                <a:latin typeface="Calibri" pitchFamily="34" charset="0"/>
              </a:rPr>
              <a:t>Montpellier and CNRS, France</a:t>
            </a: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b="1" dirty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err="1">
                <a:latin typeface="Calibri" pitchFamily="34" charset="0"/>
              </a:rPr>
              <a:t>Institut</a:t>
            </a:r>
            <a:r>
              <a:rPr lang="en-GB" dirty="0">
                <a:latin typeface="Calibri" pitchFamily="34" charset="0"/>
              </a:rPr>
              <a:t> </a:t>
            </a:r>
            <a:r>
              <a:rPr lang="en-GB" dirty="0" err="1">
                <a:latin typeface="Calibri" pitchFamily="34" charset="0"/>
              </a:rPr>
              <a:t>d’Electronique</a:t>
            </a:r>
            <a:r>
              <a:rPr lang="en-GB" dirty="0">
                <a:latin typeface="Calibri" pitchFamily="34" charset="0"/>
              </a:rPr>
              <a:t> et des </a:t>
            </a:r>
            <a:r>
              <a:rPr lang="en-GB" dirty="0" err="1">
                <a:latin typeface="Calibri" pitchFamily="34" charset="0"/>
              </a:rPr>
              <a:t>Systèmes</a:t>
            </a:r>
            <a:r>
              <a:rPr lang="en-GB" dirty="0">
                <a:latin typeface="Calibri" pitchFamily="34" charset="0"/>
              </a:rPr>
              <a:t>, UMR </a:t>
            </a:r>
            <a:r>
              <a:rPr lang="en-GB" dirty="0" smtClean="0">
                <a:latin typeface="Calibri" pitchFamily="34" charset="0"/>
              </a:rPr>
              <a:t>5214</a:t>
            </a:r>
            <a:endParaRPr lang="en-GB" dirty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100" dirty="0" smtClean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100" dirty="0">
              <a:latin typeface="Calibri" pitchFamily="34" charset="0"/>
            </a:endParaRP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>
                <a:latin typeface="Calibri" pitchFamily="34" charset="0"/>
              </a:rPr>
              <a:t>eric.tournie@umontpellier.fr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38914" name="Picture 2" descr="C:\Users\Er\Documents\LOGO UM\LOGO BUREAUTIQUE\JPG\LOGO_original_RVB_peti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54" y="188640"/>
            <a:ext cx="899160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89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C047-19AF-4C20-8F14-FBD1F49A5DFB}" type="slidenum">
              <a:rPr lang="it-IT"/>
              <a:pPr/>
              <a:t>10</a:t>
            </a:fld>
            <a:endParaRPr lang="it-IT"/>
          </a:p>
        </p:txBody>
      </p:sp>
      <p:sp>
        <p:nvSpPr>
          <p:cNvPr id="12" name="ZoneTexte 11"/>
          <p:cNvSpPr txBox="1"/>
          <p:nvPr/>
        </p:nvSpPr>
        <p:spPr>
          <a:xfrm>
            <a:off x="292464" y="829658"/>
            <a:ext cx="8669484" cy="5693866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ABCS compounds and </a:t>
            </a:r>
            <a:r>
              <a:rPr lang="fr-FR" dirty="0" err="1" smtClean="0">
                <a:solidFill>
                  <a:schemeClr val="bg1"/>
                </a:solidFill>
              </a:rPr>
              <a:t>heterostructures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marL="457200" lvl="2" algn="just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“</a:t>
            </a:r>
            <a:r>
              <a:rPr lang="fr-FR" dirty="0" err="1">
                <a:solidFill>
                  <a:schemeClr val="bg1"/>
                </a:solidFill>
              </a:rPr>
              <a:t>low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temperature</a:t>
            </a:r>
            <a:r>
              <a:rPr lang="en-US" dirty="0">
                <a:solidFill>
                  <a:schemeClr val="bg1"/>
                </a:solidFill>
              </a:rPr>
              <a:t>”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materials</a:t>
            </a:r>
            <a:r>
              <a:rPr lang="fr-FR" dirty="0" smtClean="0">
                <a:solidFill>
                  <a:schemeClr val="bg1"/>
                </a:solidFill>
              </a:rPr>
              <a:t>: T</a:t>
            </a:r>
            <a:r>
              <a:rPr lang="fr-FR" baseline="-25000" dirty="0" smtClean="0">
                <a:solidFill>
                  <a:schemeClr val="bg1"/>
                </a:solidFill>
              </a:rPr>
              <a:t>m</a:t>
            </a:r>
            <a:r>
              <a:rPr lang="fr-FR" dirty="0" smtClean="0">
                <a:solidFill>
                  <a:schemeClr val="bg1"/>
                </a:solidFill>
              </a:rPr>
              <a:t>(</a:t>
            </a:r>
            <a:r>
              <a:rPr lang="fr-FR" dirty="0" err="1" smtClean="0">
                <a:solidFill>
                  <a:schemeClr val="bg1"/>
                </a:solidFill>
              </a:rPr>
              <a:t>InSb</a:t>
            </a:r>
            <a:r>
              <a:rPr lang="fr-FR" dirty="0" smtClean="0">
                <a:solidFill>
                  <a:schemeClr val="bg1"/>
                </a:solidFill>
              </a:rPr>
              <a:t>) = 515 °C, T</a:t>
            </a:r>
            <a:r>
              <a:rPr lang="fr-FR" baseline="-25000" dirty="0" smtClean="0">
                <a:solidFill>
                  <a:schemeClr val="bg1"/>
                </a:solidFill>
              </a:rPr>
              <a:t>m</a:t>
            </a:r>
            <a:r>
              <a:rPr lang="fr-FR" dirty="0" smtClean="0">
                <a:solidFill>
                  <a:schemeClr val="bg1"/>
                </a:solidFill>
              </a:rPr>
              <a:t>(</a:t>
            </a:r>
            <a:r>
              <a:rPr lang="fr-FR" dirty="0" err="1" smtClean="0">
                <a:solidFill>
                  <a:schemeClr val="bg1"/>
                </a:solidFill>
              </a:rPr>
              <a:t>GaSb</a:t>
            </a:r>
            <a:r>
              <a:rPr lang="fr-FR" dirty="0" smtClean="0">
                <a:solidFill>
                  <a:schemeClr val="bg1"/>
                </a:solidFill>
              </a:rPr>
              <a:t>) = 712 °C (</a:t>
            </a:r>
            <a:r>
              <a:rPr lang="fr-FR" dirty="0" err="1" smtClean="0">
                <a:solidFill>
                  <a:schemeClr val="bg1"/>
                </a:solidFill>
              </a:rPr>
              <a:t>GaAs</a:t>
            </a:r>
            <a:r>
              <a:rPr lang="fr-FR" dirty="0" smtClean="0">
                <a:solidFill>
                  <a:schemeClr val="bg1"/>
                </a:solidFill>
              </a:rPr>
              <a:t>: 1238 °C)</a:t>
            </a:r>
          </a:p>
          <a:p>
            <a:pPr marL="1200150" lvl="3" indent="-285750" algn="just">
              <a:buFont typeface="Courier New" panose="02070309020205020404" pitchFamily="49" charset="0"/>
              <a:buChar char="o"/>
            </a:pPr>
            <a:r>
              <a:rPr lang="fr-FR" dirty="0" err="1" smtClean="0">
                <a:solidFill>
                  <a:schemeClr val="bg1"/>
                </a:solidFill>
              </a:rPr>
              <a:t>low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temperature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growth</a:t>
            </a:r>
            <a:r>
              <a:rPr lang="fr-FR" dirty="0" smtClean="0">
                <a:solidFill>
                  <a:schemeClr val="bg1"/>
                </a:solidFill>
              </a:rPr>
              <a:t>: 400 </a:t>
            </a:r>
            <a:r>
              <a:rPr lang="fr-FR" dirty="0">
                <a:solidFill>
                  <a:schemeClr val="bg1"/>
                </a:solidFill>
              </a:rPr>
              <a:t>°C &lt; Tg &lt; 520 °</a:t>
            </a:r>
            <a:r>
              <a:rPr lang="fr-FR" dirty="0" smtClean="0">
                <a:solidFill>
                  <a:schemeClr val="bg1"/>
                </a:solidFill>
              </a:rPr>
              <a:t>C</a:t>
            </a:r>
            <a:endParaRPr lang="fr-FR" dirty="0">
              <a:solidFill>
                <a:schemeClr val="bg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Unstable</a:t>
            </a:r>
            <a:r>
              <a:rPr lang="fr-FR" dirty="0" smtClean="0">
                <a:solidFill>
                  <a:schemeClr val="bg1"/>
                </a:solidFill>
              </a:rPr>
              <a:t>/</a:t>
            </a:r>
            <a:r>
              <a:rPr lang="fr-FR" dirty="0" err="1" smtClean="0">
                <a:solidFill>
                  <a:schemeClr val="bg1"/>
                </a:solidFill>
              </a:rPr>
              <a:t>metastable</a:t>
            </a:r>
            <a:r>
              <a:rPr lang="fr-FR" dirty="0" smtClean="0">
                <a:solidFill>
                  <a:schemeClr val="bg1"/>
                </a:solidFill>
              </a:rPr>
              <a:t> compounds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High-Al content in </a:t>
            </a:r>
            <a:r>
              <a:rPr lang="fr-FR" dirty="0" err="1" smtClean="0">
                <a:solidFill>
                  <a:schemeClr val="bg1"/>
                </a:solidFill>
              </a:rPr>
              <a:t>many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devices</a:t>
            </a:r>
            <a:endParaRPr lang="fr-FR" dirty="0" smtClean="0">
              <a:solidFill>
                <a:schemeClr val="bg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</a:rPr>
              <a:t>Lack</a:t>
            </a:r>
            <a:r>
              <a:rPr lang="fr-FR" dirty="0" smtClean="0">
                <a:solidFill>
                  <a:schemeClr val="bg1"/>
                </a:solidFill>
              </a:rPr>
              <a:t> of MOVPE </a:t>
            </a:r>
            <a:r>
              <a:rPr lang="fr-FR" dirty="0" err="1">
                <a:solidFill>
                  <a:schemeClr val="bg1"/>
                </a:solidFill>
              </a:rPr>
              <a:t>developments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(efforts </a:t>
            </a:r>
            <a:r>
              <a:rPr lang="fr-FR" dirty="0" err="1">
                <a:solidFill>
                  <a:schemeClr val="bg1"/>
                </a:solidFill>
              </a:rPr>
              <a:t>starting</a:t>
            </a:r>
            <a:r>
              <a:rPr lang="fr-FR" dirty="0">
                <a:solidFill>
                  <a:schemeClr val="bg1"/>
                </a:solidFill>
              </a:rPr>
              <a:t> in the </a:t>
            </a:r>
            <a:r>
              <a:rPr lang="fr-FR" dirty="0" smtClean="0">
                <a:solidFill>
                  <a:schemeClr val="bg1"/>
                </a:solidFill>
              </a:rPr>
              <a:t>US?)</a:t>
            </a:r>
            <a:endParaRPr lang="fr-FR" dirty="0">
              <a:solidFill>
                <a:schemeClr val="bg1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algn="just"/>
            <a:r>
              <a:rPr lang="en-US" sz="2000" b="1" dirty="0" smtClean="0">
                <a:solidFill>
                  <a:schemeClr val="bg1"/>
                </a:solidFill>
              </a:rPr>
              <a:t>Molecular-beam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epitaxy</a:t>
            </a:r>
            <a:r>
              <a:rPr lang="fr-FR" sz="2000" b="1" dirty="0">
                <a:solidFill>
                  <a:schemeClr val="bg1"/>
                </a:solidFill>
              </a:rPr>
              <a:t> (MBE</a:t>
            </a:r>
            <a:r>
              <a:rPr lang="fr-FR" sz="2000" b="1" dirty="0" smtClean="0">
                <a:solidFill>
                  <a:schemeClr val="bg1"/>
                </a:solidFill>
              </a:rPr>
              <a:t>) </a:t>
            </a:r>
            <a:r>
              <a:rPr lang="fr-FR" sz="2000" b="1" dirty="0" err="1" smtClean="0">
                <a:solidFill>
                  <a:schemeClr val="bg1"/>
                </a:solidFill>
              </a:rPr>
              <a:t>is</a:t>
            </a:r>
            <a:r>
              <a:rPr lang="fr-FR" sz="2000" b="1" dirty="0" smtClean="0">
                <a:solidFill>
                  <a:schemeClr val="bg1"/>
                </a:solidFill>
              </a:rPr>
              <a:t> the </a:t>
            </a:r>
            <a:r>
              <a:rPr lang="fr-FR" sz="2000" b="1" dirty="0" err="1" smtClean="0">
                <a:solidFill>
                  <a:schemeClr val="bg1"/>
                </a:solidFill>
              </a:rPr>
              <a:t>only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growth</a:t>
            </a:r>
            <a:r>
              <a:rPr lang="fr-FR" sz="2000" b="1" dirty="0" smtClean="0">
                <a:solidFill>
                  <a:schemeClr val="bg1"/>
                </a:solidFill>
              </a:rPr>
              <a:t> technique </a:t>
            </a:r>
            <a:r>
              <a:rPr lang="fr-FR" sz="2000" b="1" dirty="0" err="1" smtClean="0">
                <a:solidFill>
                  <a:schemeClr val="bg1"/>
                </a:solidFill>
              </a:rPr>
              <a:t>giving</a:t>
            </a:r>
            <a:r>
              <a:rPr lang="fr-FR" sz="2000" b="1" dirty="0" smtClean="0">
                <a:solidFill>
                  <a:schemeClr val="bg1"/>
                </a:solidFill>
              </a:rPr>
              <a:t> high-</a:t>
            </a:r>
            <a:r>
              <a:rPr lang="fr-FR" sz="2000" b="1" dirty="0" err="1" smtClean="0">
                <a:solidFill>
                  <a:schemeClr val="bg1"/>
                </a:solidFill>
              </a:rPr>
              <a:t>quality</a:t>
            </a:r>
            <a:r>
              <a:rPr lang="fr-FR" sz="2000" b="1" dirty="0" smtClean="0">
                <a:solidFill>
                  <a:schemeClr val="bg1"/>
                </a:solidFill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</a:rPr>
              <a:t>heterostructures</a:t>
            </a:r>
            <a:r>
              <a:rPr lang="fr-FR" sz="2000" b="1" dirty="0" smtClean="0">
                <a:solidFill>
                  <a:schemeClr val="bg1"/>
                </a:solidFill>
              </a:rPr>
              <a:t> (till </a:t>
            </a:r>
            <a:r>
              <a:rPr lang="fr-FR" sz="2000" b="1" dirty="0" err="1" smtClean="0">
                <a:solidFill>
                  <a:schemeClr val="bg1"/>
                </a:solidFill>
              </a:rPr>
              <a:t>now</a:t>
            </a:r>
            <a:r>
              <a:rPr lang="fr-FR" sz="2000" b="1" dirty="0" smtClean="0">
                <a:solidFill>
                  <a:schemeClr val="bg1"/>
                </a:solidFill>
              </a:rPr>
              <a:t>).</a:t>
            </a:r>
          </a:p>
          <a:p>
            <a:pPr algn="just"/>
            <a:endParaRPr lang="fr-FR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GaSb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InAs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substrates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b="1" dirty="0" err="1" smtClean="0">
                <a:solidFill>
                  <a:schemeClr val="bg1"/>
                </a:solidFill>
              </a:rPr>
              <a:t>always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conductive</a:t>
            </a:r>
            <a:endParaRPr lang="fr-FR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2 to 4 </a:t>
            </a:r>
            <a:r>
              <a:rPr lang="fr-FR" dirty="0" err="1" smtClean="0">
                <a:solidFill>
                  <a:schemeClr val="bg1"/>
                </a:solidFill>
              </a:rPr>
              <a:t>inch</a:t>
            </a:r>
            <a:r>
              <a:rPr lang="fr-FR" dirty="0" smtClean="0">
                <a:solidFill>
                  <a:schemeClr val="bg1"/>
                </a:solidFill>
              </a:rPr>
              <a:t>, 5 </a:t>
            </a:r>
            <a:r>
              <a:rPr lang="fr-FR" dirty="0" err="1" smtClean="0">
                <a:solidFill>
                  <a:schemeClr val="bg1"/>
                </a:solidFill>
              </a:rPr>
              <a:t>inch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under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development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few </a:t>
            </a:r>
            <a:r>
              <a:rPr lang="fr-FR" dirty="0" err="1" smtClean="0">
                <a:solidFill>
                  <a:schemeClr val="bg1"/>
                </a:solidFill>
              </a:rPr>
              <a:t>producers</a:t>
            </a:r>
            <a:r>
              <a:rPr lang="fr-FR" dirty="0" smtClean="0">
                <a:solidFill>
                  <a:schemeClr val="bg1"/>
                </a:solidFill>
              </a:rPr>
              <a:t> of good </a:t>
            </a:r>
            <a:r>
              <a:rPr lang="fr-FR" dirty="0" err="1" smtClean="0">
                <a:solidFill>
                  <a:schemeClr val="bg1"/>
                </a:solidFill>
              </a:rPr>
              <a:t>quality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substrates</a:t>
            </a:r>
            <a:r>
              <a:rPr lang="fr-FR" dirty="0" smtClean="0">
                <a:solidFill>
                  <a:schemeClr val="bg1"/>
                </a:solidFill>
              </a:rPr>
              <a:t>: </a:t>
            </a:r>
            <a:r>
              <a:rPr lang="fr-FR" dirty="0" err="1" smtClean="0">
                <a:solidFill>
                  <a:schemeClr val="bg1"/>
                </a:solidFill>
              </a:rPr>
              <a:t>high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price</a:t>
            </a:r>
            <a:r>
              <a:rPr lang="fr-FR" dirty="0" smtClean="0">
                <a:solidFill>
                  <a:schemeClr val="bg1"/>
                </a:solidFill>
              </a:rPr>
              <a:t> (~400 €/ 2 </a:t>
            </a:r>
            <a:r>
              <a:rPr lang="fr-FR" dirty="0" err="1" smtClean="0">
                <a:solidFill>
                  <a:schemeClr val="bg1"/>
                </a:solidFill>
              </a:rPr>
              <a:t>inch</a:t>
            </a:r>
            <a:r>
              <a:rPr lang="fr-FR" dirty="0" smtClean="0">
                <a:solidFill>
                  <a:schemeClr val="bg1"/>
                </a:solidFill>
              </a:rPr>
              <a:t>)</a:t>
            </a: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thermal </a:t>
            </a:r>
            <a:r>
              <a:rPr lang="fr-FR" dirty="0" err="1" smtClean="0">
                <a:solidFill>
                  <a:schemeClr val="bg1"/>
                </a:solidFill>
              </a:rPr>
              <a:t>deoxydation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remains</a:t>
            </a:r>
            <a:r>
              <a:rPr lang="fr-FR" dirty="0" smtClean="0">
                <a:solidFill>
                  <a:schemeClr val="bg1"/>
                </a:solidFill>
              </a:rPr>
              <a:t> an issue</a:t>
            </a:r>
            <a:endParaRPr lang="en-US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Doping properties: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Si = p-type dopant in III-Sb com</a:t>
            </a:r>
            <a:r>
              <a:rPr lang="fr-FR" dirty="0" smtClean="0">
                <a:solidFill>
                  <a:schemeClr val="bg1"/>
                </a:solidFill>
              </a:rPr>
              <a:t>pounds but </a:t>
            </a:r>
            <a:r>
              <a:rPr lang="fr-FR" dirty="0" err="1" smtClean="0">
                <a:solidFill>
                  <a:schemeClr val="bg1"/>
                </a:solidFill>
              </a:rPr>
              <a:t>InAs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InSb</a:t>
            </a:r>
            <a:endParaRPr lang="fr-FR" dirty="0" smtClean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Te = </a:t>
            </a:r>
            <a:r>
              <a:rPr lang="fr-FR" dirty="0" err="1" smtClean="0">
                <a:solidFill>
                  <a:schemeClr val="bg1"/>
                </a:solidFill>
              </a:rPr>
              <a:t>preferred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i="1" dirty="0" smtClean="0">
                <a:solidFill>
                  <a:schemeClr val="bg1"/>
                </a:solidFill>
              </a:rPr>
              <a:t>n-</a:t>
            </a:r>
            <a:r>
              <a:rPr lang="fr-FR" dirty="0" smtClean="0">
                <a:solidFill>
                  <a:schemeClr val="bg1"/>
                </a:solidFill>
              </a:rPr>
              <a:t>type dopant</a:t>
            </a:r>
          </a:p>
          <a:p>
            <a:pPr lvl="1" algn="just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Be = </a:t>
            </a:r>
            <a:r>
              <a:rPr lang="fr-FR" i="1" dirty="0" smtClean="0">
                <a:solidFill>
                  <a:schemeClr val="bg1"/>
                </a:solidFill>
              </a:rPr>
              <a:t>p</a:t>
            </a:r>
            <a:r>
              <a:rPr lang="fr-FR" dirty="0" smtClean="0">
                <a:solidFill>
                  <a:schemeClr val="bg1"/>
                </a:solidFill>
              </a:rPr>
              <a:t>-type dopant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90862" y="101964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compound semiconductors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2705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181BB-CD45-4950-990C-2AD38883E70B}" type="slidenum">
              <a:rPr lang="it-IT"/>
              <a:pPr/>
              <a:t>11</a:t>
            </a:fld>
            <a:endParaRPr lang="it-IT"/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395536" y="4739660"/>
            <a:ext cx="8496944" cy="2000548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bg1"/>
                </a:solidFill>
                <a:latin typeface="+mn-lt"/>
              </a:rPr>
              <a:t>ABCS are </a:t>
            </a:r>
            <a:r>
              <a:rPr lang="fr-FR" sz="2400" dirty="0" err="1" smtClean="0">
                <a:solidFill>
                  <a:schemeClr val="bg1"/>
                </a:solidFill>
                <a:latin typeface="+mn-lt"/>
              </a:rPr>
              <a:t>well</a:t>
            </a:r>
            <a:r>
              <a:rPr lang="fr-FR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400" dirty="0" err="1" smtClean="0">
                <a:solidFill>
                  <a:schemeClr val="bg1"/>
                </a:solidFill>
                <a:latin typeface="+mn-lt"/>
              </a:rPr>
              <a:t>adapted</a:t>
            </a:r>
            <a:r>
              <a:rPr lang="fr-FR" sz="2400" dirty="0" smtClean="0">
                <a:solidFill>
                  <a:schemeClr val="bg1"/>
                </a:solidFill>
                <a:latin typeface="+mn-lt"/>
              </a:rPr>
              <a:t> to:</a:t>
            </a:r>
          </a:p>
          <a:p>
            <a:pPr algn="ctr"/>
            <a:endParaRPr lang="fr-FR" sz="2400" b="1" dirty="0" smtClean="0">
              <a:solidFill>
                <a:schemeClr val="bg1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400" dirty="0" smtClean="0">
                <a:solidFill>
                  <a:schemeClr val="bg1"/>
                </a:solidFill>
                <a:latin typeface="+mn-lt"/>
              </a:rPr>
              <a:t>high </a:t>
            </a:r>
            <a:r>
              <a:rPr lang="fr-FR" sz="2400" dirty="0" err="1">
                <a:solidFill>
                  <a:schemeClr val="bg1"/>
                </a:solidFill>
                <a:latin typeface="+mn-lt"/>
              </a:rPr>
              <a:t>frequency</a:t>
            </a:r>
            <a:r>
              <a:rPr lang="fr-FR" sz="2400" dirty="0">
                <a:solidFill>
                  <a:schemeClr val="bg1"/>
                </a:solidFill>
                <a:latin typeface="+mn-lt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+mn-lt"/>
              </a:rPr>
              <a:t>low</a:t>
            </a:r>
            <a:r>
              <a:rPr lang="fr-FR" sz="2400" dirty="0">
                <a:solidFill>
                  <a:schemeClr val="bg1"/>
                </a:solidFill>
                <a:latin typeface="+mn-lt"/>
              </a:rPr>
              <a:t> power </a:t>
            </a:r>
            <a:r>
              <a:rPr lang="fr-FR" sz="2400" dirty="0" err="1">
                <a:solidFill>
                  <a:schemeClr val="bg1"/>
                </a:solidFill>
                <a:latin typeface="+mn-lt"/>
              </a:rPr>
              <a:t>devices</a:t>
            </a:r>
            <a:endParaRPr lang="fr-FR" sz="2400" dirty="0">
              <a:solidFill>
                <a:schemeClr val="bg1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600" b="1" dirty="0" err="1" smtClean="0">
                <a:solidFill>
                  <a:schemeClr val="bg1"/>
                </a:solidFill>
                <a:latin typeface="+mn-lt"/>
              </a:rPr>
              <a:t>opto</a:t>
            </a:r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600" b="1" dirty="0" err="1" smtClean="0">
                <a:solidFill>
                  <a:schemeClr val="bg1"/>
                </a:solidFill>
                <a:latin typeface="+mn-lt"/>
              </a:rPr>
              <a:t>devices</a:t>
            </a:r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 operating the IR, </a:t>
            </a:r>
            <a:r>
              <a:rPr lang="fr-FR" sz="2600" b="1" dirty="0" err="1" smtClean="0">
                <a:solidFill>
                  <a:schemeClr val="bg1"/>
                </a:solidFill>
                <a:latin typeface="+mn-lt"/>
              </a:rPr>
              <a:t>particularly</a:t>
            </a:r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600" b="1" dirty="0" err="1" smtClean="0">
                <a:solidFill>
                  <a:schemeClr val="bg1"/>
                </a:solidFill>
                <a:latin typeface="+mn-lt"/>
              </a:rPr>
              <a:t>mid</a:t>
            </a:r>
            <a:r>
              <a:rPr lang="fr-FR" sz="2600" b="1" dirty="0" smtClean="0">
                <a:solidFill>
                  <a:schemeClr val="bg1"/>
                </a:solidFill>
                <a:latin typeface="+mn-lt"/>
              </a:rPr>
              <a:t>- and far- IR</a:t>
            </a:r>
          </a:p>
          <a:p>
            <a:pPr algn="just"/>
            <a:endParaRPr lang="fr-FR" sz="26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0964" y="164419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compound semiconductors</a:t>
            </a:r>
            <a:endParaRPr lang="fr-FR" sz="2400" b="1" dirty="0">
              <a:latin typeface="Calibri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397719" y="1372074"/>
            <a:ext cx="3494761" cy="2704998"/>
            <a:chOff x="251520" y="1052736"/>
            <a:chExt cx="3494761" cy="2704998"/>
          </a:xfrm>
        </p:grpSpPr>
        <p:grpSp>
          <p:nvGrpSpPr>
            <p:cNvPr id="16" name="Groupe 15"/>
            <p:cNvGrpSpPr/>
            <p:nvPr/>
          </p:nvGrpSpPr>
          <p:grpSpPr>
            <a:xfrm>
              <a:off x="251520" y="1205849"/>
              <a:ext cx="3494761" cy="2347734"/>
              <a:chOff x="251520" y="1205849"/>
              <a:chExt cx="3494761" cy="2347734"/>
            </a:xfrm>
          </p:grpSpPr>
          <p:pic>
            <p:nvPicPr>
              <p:cNvPr id="18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0" y="1205849"/>
                <a:ext cx="3494761" cy="2347734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2049186" y="1844824"/>
                <a:ext cx="741032" cy="139300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17" name="Connecteur droit 16"/>
            <p:cNvCxnSpPr/>
            <p:nvPr/>
          </p:nvCxnSpPr>
          <p:spPr>
            <a:xfrm rot="5400000">
              <a:off x="917549" y="2405235"/>
              <a:ext cx="2704998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9"/>
          <p:cNvSpPr txBox="1">
            <a:spLocks noChangeArrowheads="1"/>
          </p:cNvSpPr>
          <p:nvPr/>
        </p:nvSpPr>
        <p:spPr>
          <a:xfrm>
            <a:off x="208711" y="1384375"/>
            <a:ext cx="5155377" cy="3196753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FR" sz="2000" smtClean="0"/>
              <a:t>Unrivaled band gap range	 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r>
              <a:rPr lang="fr-FR" sz="2000" b="1" smtClean="0">
                <a:solidFill>
                  <a:schemeClr val="bg2"/>
                </a:solidFill>
                <a:sym typeface="Wingdings" pitchFamily="2" charset="2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fr-FR" sz="2000" smtClean="0"/>
              <a:t>Large band offsets		 	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fr-FR" sz="2000" smtClean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fr-FR" sz="2000" smtClean="0"/>
              <a:t>Type I to type III alignments	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fr-FR" sz="2000" smtClean="0">
              <a:solidFill>
                <a:srgbClr val="00B05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fr-FR" sz="2000" smtClean="0"/>
              <a:t>Low effective masses 		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fr-FR" sz="2000" smtClean="0"/>
          </a:p>
          <a:p>
            <a:pPr fontAlgn="auto">
              <a:spcAft>
                <a:spcPts val="0"/>
              </a:spcAft>
            </a:pPr>
            <a:r>
              <a:rPr lang="fr-FR" sz="2000" smtClean="0"/>
              <a:t>Two group-V elements		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r>
              <a:rPr lang="fr-FR" sz="2000" b="1" smtClean="0">
                <a:solidFill>
                  <a:schemeClr val="bg2"/>
                </a:solidFill>
                <a:sym typeface="Wingdings" pitchFamily="2" charset="2"/>
              </a:rPr>
              <a:t>	 </a:t>
            </a:r>
            <a:r>
              <a:rPr lang="fr-FR" sz="2000" b="1" smtClean="0">
                <a:sym typeface="Wingdings" pitchFamily="2" charset="2"/>
              </a:rPr>
              <a:t></a:t>
            </a:r>
            <a:r>
              <a:rPr lang="fr-FR" sz="2000" b="1" smtClean="0">
                <a:solidFill>
                  <a:schemeClr val="bg2"/>
                </a:solidFill>
                <a:sym typeface="Wingdings" pitchFamily="2" charset="2"/>
              </a:rPr>
              <a:t> 	</a:t>
            </a:r>
            <a:r>
              <a:rPr lang="fr-FR" sz="2000" b="1" smtClean="0">
                <a:solidFill>
                  <a:srgbClr val="FF0000"/>
                </a:solidFill>
                <a:sym typeface="Wingdings" pitchFamily="2" charset="2"/>
              </a:rPr>
              <a:t></a:t>
            </a:r>
          </a:p>
          <a:p>
            <a:pPr fontAlgn="auto">
              <a:spcAft>
                <a:spcPts val="0"/>
              </a:spcAft>
            </a:pPr>
            <a:r>
              <a:rPr lang="fr-FR" sz="2000" smtClean="0">
                <a:sym typeface="Wingdings" pitchFamily="2" charset="2"/>
              </a:rPr>
              <a:t>No common atom interfaces	</a:t>
            </a:r>
            <a:r>
              <a:rPr lang="fr-FR" sz="2000" b="1" smtClean="0">
                <a:solidFill>
                  <a:srgbClr val="00B050"/>
                </a:solidFill>
                <a:sym typeface="Wingdings" pitchFamily="2" charset="2"/>
              </a:rPr>
              <a:t></a:t>
            </a:r>
            <a:r>
              <a:rPr lang="fr-FR" sz="2000" b="1" smtClean="0">
                <a:solidFill>
                  <a:schemeClr val="bg2"/>
                </a:solidFill>
                <a:sym typeface="Wingdings" pitchFamily="2" charset="2"/>
              </a:rPr>
              <a:t>	 </a:t>
            </a:r>
            <a:r>
              <a:rPr lang="fr-FR" sz="2000" b="1" smtClean="0">
                <a:sym typeface="Wingdings" pitchFamily="2" charset="2"/>
              </a:rPr>
              <a:t></a:t>
            </a:r>
            <a:r>
              <a:rPr lang="fr-FR" sz="2000" b="1" smtClean="0">
                <a:solidFill>
                  <a:schemeClr val="bg2"/>
                </a:solidFill>
                <a:sym typeface="Wingdings" pitchFamily="2" charset="2"/>
              </a:rPr>
              <a:t> 	</a:t>
            </a:r>
            <a:r>
              <a:rPr lang="fr-FR" sz="2000" b="1" smtClean="0">
                <a:solidFill>
                  <a:srgbClr val="FF0000"/>
                </a:solidFill>
                <a:sym typeface="Wingdings" pitchFamily="2" charset="2"/>
              </a:rPr>
              <a:t>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smtClean="0">
                <a:sym typeface="Wingdings" pitchFamily="2" charset="2"/>
              </a:rPr>
              <a:t>Complex (quat-/pent-anary) alloys </a:t>
            </a:r>
            <a:r>
              <a:rPr lang="fr-FR" sz="2400" smtClean="0">
                <a:sym typeface="Wingdings" pitchFamily="2" charset="2"/>
              </a:rPr>
              <a:t>	 	</a:t>
            </a:r>
            <a:r>
              <a:rPr lang="fr-FR" sz="2000" b="1" smtClean="0">
                <a:solidFill>
                  <a:srgbClr val="FF0000"/>
                </a:solidFill>
                <a:sym typeface="Wingdings" pitchFamily="2" charset="2"/>
              </a:rPr>
              <a:t>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000" smtClean="0">
                <a:sym typeface="Wingdings" pitchFamily="2" charset="2"/>
              </a:rPr>
              <a:t>Large mismatch range</a:t>
            </a:r>
            <a:r>
              <a:rPr lang="fr-FR" sz="2000" b="1" smtClean="0">
                <a:sym typeface="Wingdings" pitchFamily="2" charset="2"/>
              </a:rPr>
              <a:t> </a:t>
            </a:r>
            <a:r>
              <a:rPr lang="fr-FR" sz="2000" smtClean="0">
                <a:sym typeface="Wingdings" pitchFamily="2" charset="2"/>
              </a:rPr>
              <a:t>(-8% / +7 %)	</a:t>
            </a:r>
            <a:r>
              <a:rPr lang="fr-FR" sz="2000" smtClean="0">
                <a:solidFill>
                  <a:srgbClr val="FF0000"/>
                </a:solidFill>
                <a:sym typeface="Wingdings" pitchFamily="2" charset="2"/>
              </a:rPr>
              <a:t>	</a:t>
            </a:r>
            <a:r>
              <a:rPr lang="fr-FR" sz="2000" b="1" smtClean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fr-FR" sz="2000" dirty="0">
              <a:sym typeface="Wingdings" pitchFamily="2" charset="2"/>
            </a:endParaRPr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094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787319"/>
            <a:ext cx="49685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 cstate="print"/>
          <a:srcRect l="30264" t="51398" r="19103" b="24977"/>
          <a:stretch>
            <a:fillRect/>
          </a:stretch>
        </p:blipFill>
        <p:spPr bwMode="auto">
          <a:xfrm>
            <a:off x="5021848" y="754671"/>
            <a:ext cx="410445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072" y="2926373"/>
            <a:ext cx="7324080" cy="3355617"/>
          </a:xfrm>
          <a:prstGeom prst="rect">
            <a:avLst/>
          </a:prstGeom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6769290" y="3589356"/>
            <a:ext cx="2257990" cy="2203684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fr-FR" sz="1400" b="1" dirty="0" err="1" smtClean="0">
                <a:solidFill>
                  <a:schemeClr val="bg1"/>
                </a:solidFill>
                <a:latin typeface="+mn-lt"/>
              </a:rPr>
              <a:t>Mid</a:t>
            </a:r>
            <a:r>
              <a:rPr lang="fr-FR" sz="1400" b="1" dirty="0" smtClean="0">
                <a:solidFill>
                  <a:schemeClr val="bg1"/>
                </a:solidFill>
                <a:latin typeface="+mn-lt"/>
              </a:rPr>
              <a:t>-IR </a:t>
            </a:r>
          </a:p>
          <a:p>
            <a:pPr algn="ctr"/>
            <a:endParaRPr lang="fr-FR" sz="1400" b="1" dirty="0" smtClean="0">
              <a:solidFill>
                <a:schemeClr val="bg1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Transparence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windows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of the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atmosphere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  <a:p>
            <a:pPr algn="just">
              <a:buFont typeface="Arial" pitchFamily="34" charset="0"/>
              <a:buChar char="•"/>
            </a:pP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Strong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absorption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lines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of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many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interesting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”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gases</a:t>
            </a:r>
            <a:endParaRPr lang="fr-FR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3200" y="193459"/>
            <a:ext cx="2397771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1" hangingPunct="1">
              <a:lnSpc>
                <a:spcPct val="90000"/>
              </a:lnSpc>
              <a:defRPr/>
            </a:pPr>
            <a:r>
              <a:rPr lang="fr-FR" sz="2400" b="1" dirty="0" smtClean="0"/>
              <a:t>The </a:t>
            </a:r>
            <a:r>
              <a:rPr lang="fr-FR" sz="2400" b="1" dirty="0" err="1" smtClean="0"/>
              <a:t>mid</a:t>
            </a:r>
            <a:r>
              <a:rPr lang="fr-FR" sz="2400" b="1" dirty="0" smtClean="0"/>
              <a:t> infra-</a:t>
            </a:r>
            <a:r>
              <a:rPr lang="fr-FR" sz="2400" b="1" dirty="0" err="1" smtClean="0"/>
              <a:t>red</a:t>
            </a:r>
            <a:endParaRPr lang="fr-FR" sz="2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45E3-B6CE-4CD9-A8FF-01FD6831BCF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3328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/>
              <a:t>InAsSb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and </a:t>
            </a:r>
            <a:r>
              <a:rPr lang="fr-FR" sz="2200" dirty="0" err="1" smtClean="0"/>
              <a:t>InSb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</a:t>
            </a:r>
            <a:r>
              <a:rPr lang="fr-FR" sz="2200" dirty="0" err="1" smtClean="0"/>
              <a:t>mid</a:t>
            </a:r>
            <a:r>
              <a:rPr lang="fr-FR" sz="2200" dirty="0" smtClean="0"/>
              <a:t>-IR </a:t>
            </a:r>
            <a:r>
              <a:rPr lang="fr-FR" sz="2200" dirty="0" err="1" smtClean="0"/>
              <a:t>LEDs</a:t>
            </a:r>
            <a:endParaRPr lang="fr-FR" sz="22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13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751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14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638978" y="226402"/>
            <a:ext cx="425308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2400" b="1" dirty="0" smtClean="0"/>
              <a:t>Type-II </a:t>
            </a:r>
            <a:r>
              <a:rPr lang="fr-FR" sz="2400" b="1" dirty="0" err="1" smtClean="0"/>
              <a:t>InAsSb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/>
              <a:t>mid</a:t>
            </a:r>
            <a:r>
              <a:rPr lang="fr-FR" sz="2400" b="1" dirty="0"/>
              <a:t>-IR </a:t>
            </a:r>
            <a:r>
              <a:rPr lang="fr-FR" sz="2400" b="1" dirty="0" err="1"/>
              <a:t>LEDs</a:t>
            </a:r>
            <a:endParaRPr lang="fr-FR" sz="2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3" y="1355773"/>
            <a:ext cx="33813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769" y="1355773"/>
            <a:ext cx="3270176" cy="375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585649" y="5365536"/>
            <a:ext cx="4306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Carrington </a:t>
            </a:r>
            <a:r>
              <a:rPr lang="en-US" sz="1400" i="1" dirty="0" smtClean="0"/>
              <a:t>et al. </a:t>
            </a:r>
            <a:r>
              <a:rPr lang="en-US" sz="1400" dirty="0" smtClean="0"/>
              <a:t>SST </a:t>
            </a:r>
            <a:r>
              <a:rPr lang="en-US" sz="1400" b="1" dirty="0" smtClean="0"/>
              <a:t>24</a:t>
            </a:r>
            <a:r>
              <a:rPr lang="en-US" sz="1400" dirty="0"/>
              <a:t>, </a:t>
            </a:r>
            <a:r>
              <a:rPr lang="en-US" sz="1400" dirty="0" smtClean="0"/>
              <a:t>075001 (2009)</a:t>
            </a:r>
            <a:r>
              <a:rPr lang="fr-FR" sz="1400" dirty="0" smtClean="0"/>
              <a:t> </a:t>
            </a:r>
            <a:endParaRPr lang="en-US" sz="1400" dirty="0"/>
          </a:p>
        </p:txBody>
      </p:sp>
      <p:sp>
        <p:nvSpPr>
          <p:cNvPr id="9" name="ZoneTexte 8"/>
          <p:cNvSpPr txBox="1"/>
          <p:nvPr/>
        </p:nvSpPr>
        <p:spPr>
          <a:xfrm>
            <a:off x="6834078" y="5923755"/>
            <a:ext cx="2056973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r>
              <a:rPr lang="fr-FR" b="1" dirty="0" smtClean="0">
                <a:solidFill>
                  <a:schemeClr val="bg1"/>
                </a:solidFill>
              </a:rPr>
              <a:t> WP4 discussion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11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15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4948357" y="226402"/>
            <a:ext cx="3943708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2400" b="1" dirty="0"/>
              <a:t>T</a:t>
            </a:r>
            <a:r>
              <a:rPr lang="fr-FR" sz="2400" b="1" dirty="0" smtClean="0"/>
              <a:t>ype-II </a:t>
            </a:r>
            <a:r>
              <a:rPr lang="fr-FR" sz="2400" b="1" dirty="0" err="1" smtClean="0"/>
              <a:t>InSb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/>
              <a:t>mid</a:t>
            </a:r>
            <a:r>
              <a:rPr lang="fr-FR" sz="2400" b="1" dirty="0"/>
              <a:t>-IR </a:t>
            </a:r>
            <a:r>
              <a:rPr lang="fr-FR" sz="2400" b="1" dirty="0" err="1"/>
              <a:t>LEDs</a:t>
            </a:r>
            <a:endParaRPr lang="fr-FR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4585649" y="5328628"/>
            <a:ext cx="4306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/>
              <a:t>Zhuang </a:t>
            </a:r>
            <a:r>
              <a:rPr lang="en-US" sz="1400" i="1" dirty="0" smtClean="0"/>
              <a:t>et al. </a:t>
            </a:r>
            <a:r>
              <a:rPr lang="en-US" sz="1400" dirty="0" smtClean="0"/>
              <a:t>J. Phys D </a:t>
            </a:r>
            <a:r>
              <a:rPr lang="en-US" sz="1400" b="1" dirty="0" smtClean="0"/>
              <a:t>41</a:t>
            </a:r>
            <a:r>
              <a:rPr lang="en-US" sz="1400" dirty="0" smtClean="0"/>
              <a:t>, 232003 (2008)</a:t>
            </a:r>
            <a:r>
              <a:rPr lang="fr-FR" sz="1400" dirty="0" smtClean="0"/>
              <a:t> </a:t>
            </a:r>
            <a:endParaRPr lang="en-US" sz="1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4" y="2456597"/>
            <a:ext cx="4658011" cy="221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357" y="761503"/>
            <a:ext cx="40195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6834078" y="5923755"/>
            <a:ext cx="2056973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r>
              <a:rPr lang="fr-FR" b="1" dirty="0" smtClean="0">
                <a:solidFill>
                  <a:schemeClr val="bg1"/>
                </a:solidFill>
              </a:rPr>
              <a:t> WP4 discussion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/>
              <a:t>GaSb-based</a:t>
            </a:r>
            <a:r>
              <a:rPr lang="fr-FR" sz="2200" dirty="0" smtClean="0"/>
              <a:t> laser diodes: </a:t>
            </a:r>
            <a:r>
              <a:rPr lang="fr-FR" sz="2200" dirty="0" err="1" smtClean="0"/>
              <a:t>edge-emitting</a:t>
            </a:r>
            <a:r>
              <a:rPr lang="fr-FR" sz="2200" dirty="0" smtClean="0"/>
              <a:t> diodes and </a:t>
            </a:r>
            <a:r>
              <a:rPr lang="fr-FR" sz="2200" dirty="0" err="1" smtClean="0"/>
              <a:t>VCSELs</a:t>
            </a:r>
            <a:endParaRPr lang="fr-FR" sz="2200" dirty="0" smtClean="0"/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16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751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82" name="Text Box 14"/>
          <p:cNvSpPr txBox="1">
            <a:spLocks noChangeArrowheads="1"/>
          </p:cNvSpPr>
          <p:nvPr/>
        </p:nvSpPr>
        <p:spPr bwMode="auto">
          <a:xfrm>
            <a:off x="870773" y="704552"/>
            <a:ext cx="7455887" cy="369332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it-IT" altLang="ja-JP" dirty="0" smtClean="0">
                <a:solidFill>
                  <a:schemeClr val="bg1"/>
                </a:solidFill>
                <a:ea typeface="ＭＳ Ｐゴシック" charset="-128"/>
              </a:rPr>
              <a:t>The basic device in the GaSb technology: typical band-structure design</a:t>
            </a:r>
          </a:p>
        </p:txBody>
      </p:sp>
      <p:grpSp>
        <p:nvGrpSpPr>
          <p:cNvPr id="59" name="Groupe 58"/>
          <p:cNvGrpSpPr/>
          <p:nvPr/>
        </p:nvGrpSpPr>
        <p:grpSpPr>
          <a:xfrm>
            <a:off x="262593" y="1933800"/>
            <a:ext cx="3193052" cy="2635270"/>
            <a:chOff x="395536" y="4149080"/>
            <a:chExt cx="2700932" cy="2160239"/>
          </a:xfrm>
        </p:grpSpPr>
        <p:grpSp>
          <p:nvGrpSpPr>
            <p:cNvPr id="54" name="Groupe 53"/>
            <p:cNvGrpSpPr/>
            <p:nvPr/>
          </p:nvGrpSpPr>
          <p:grpSpPr>
            <a:xfrm>
              <a:off x="395536" y="4149080"/>
              <a:ext cx="2700932" cy="2160239"/>
              <a:chOff x="5508625" y="764704"/>
              <a:chExt cx="3492500" cy="2670175"/>
            </a:xfrm>
          </p:grpSpPr>
          <p:pic>
            <p:nvPicPr>
              <p:cNvPr id="55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508625" y="764704"/>
                <a:ext cx="3492500" cy="2670175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56" name="Oval 13"/>
              <p:cNvSpPr>
                <a:spLocks noChangeArrowheads="1"/>
              </p:cNvSpPr>
              <p:nvPr/>
            </p:nvSpPr>
            <p:spPr bwMode="auto">
              <a:xfrm>
                <a:off x="7235824" y="1557338"/>
                <a:ext cx="1296615" cy="1584325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58" name="Connecteur droit 57"/>
            <p:cNvCxnSpPr/>
            <p:nvPr/>
          </p:nvCxnSpPr>
          <p:spPr>
            <a:xfrm rot="5400000" flipH="1" flipV="1">
              <a:off x="1655676" y="5337212"/>
              <a:ext cx="64807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59"/>
          <p:cNvSpPr txBox="1"/>
          <p:nvPr/>
        </p:nvSpPr>
        <p:spPr>
          <a:xfrm>
            <a:off x="1859119" y="5267035"/>
            <a:ext cx="54363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Lattice-matched Al</a:t>
            </a:r>
            <a:r>
              <a:rPr lang="en-US" baseline="-25000" dirty="0" smtClean="0">
                <a:latin typeface="+mn-lt"/>
              </a:rPr>
              <a:t>0.9</a:t>
            </a:r>
            <a:r>
              <a:rPr lang="en-US" dirty="0" smtClean="0">
                <a:latin typeface="+mn-lt"/>
              </a:rPr>
              <a:t>Ga</a:t>
            </a:r>
            <a:r>
              <a:rPr lang="en-US" baseline="-25000" dirty="0" smtClean="0">
                <a:latin typeface="+mn-lt"/>
              </a:rPr>
              <a:t>0.1</a:t>
            </a:r>
            <a:r>
              <a:rPr lang="en-US" dirty="0" smtClean="0">
                <a:latin typeface="+mn-lt"/>
              </a:rPr>
              <a:t>As</a:t>
            </a:r>
            <a:r>
              <a:rPr lang="en-US" baseline="-25000" dirty="0" smtClean="0">
                <a:latin typeface="+mn-lt"/>
              </a:rPr>
              <a:t>0.08</a:t>
            </a:r>
            <a:r>
              <a:rPr lang="en-US" dirty="0" smtClean="0">
                <a:latin typeface="+mn-lt"/>
              </a:rPr>
              <a:t>Sb</a:t>
            </a:r>
            <a:r>
              <a:rPr lang="en-US" baseline="-25000" dirty="0" smtClean="0">
                <a:latin typeface="+mn-lt"/>
              </a:rPr>
              <a:t>0.92</a:t>
            </a:r>
            <a:r>
              <a:rPr lang="en-US" dirty="0" smtClean="0">
                <a:latin typeface="+mn-lt"/>
              </a:rPr>
              <a:t> cladding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Lattice-matched </a:t>
            </a:r>
            <a:r>
              <a:rPr lang="en-US" b="1" dirty="0" err="1" smtClean="0">
                <a:solidFill>
                  <a:srgbClr val="C00000"/>
                </a:solidFill>
              </a:rPr>
              <a:t>AlGaAsSb</a:t>
            </a:r>
            <a:r>
              <a:rPr lang="en-US" dirty="0" smtClean="0"/>
              <a:t> or </a:t>
            </a:r>
            <a:r>
              <a:rPr lang="en-US" b="1" dirty="0" err="1" smtClean="0">
                <a:solidFill>
                  <a:srgbClr val="C00000"/>
                </a:solidFill>
              </a:rPr>
              <a:t>AlGaInAsSb</a:t>
            </a:r>
            <a:r>
              <a:rPr lang="en-US" dirty="0" smtClean="0"/>
              <a:t> waveguide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n-lt"/>
              </a:rPr>
              <a:t>Strained (</a:t>
            </a:r>
            <a:r>
              <a:rPr lang="en-US" dirty="0" smtClean="0">
                <a:latin typeface="+mn-lt"/>
                <a:sym typeface="Symbol"/>
              </a:rPr>
              <a:t> ~1.5 – 2%)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GaIn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(As)Sb</a:t>
            </a:r>
            <a:r>
              <a:rPr lang="en-US" dirty="0" smtClean="0">
                <a:latin typeface="+mn-lt"/>
              </a:rPr>
              <a:t> quantum wells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8446" y="133519"/>
            <a:ext cx="4792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GaSb</a:t>
            </a:r>
            <a:r>
              <a:rPr lang="en-GB" sz="2400" b="1" dirty="0" smtClean="0">
                <a:latin typeface="Calibri" pitchFamily="34" charset="0"/>
              </a:rPr>
              <a:t>-based </a:t>
            </a:r>
            <a:r>
              <a:rPr lang="en-GB" sz="2400" b="1" dirty="0">
                <a:latin typeface="Calibri" pitchFamily="34" charset="0"/>
              </a:rPr>
              <a:t>type-I QWs laser diodes</a:t>
            </a:r>
          </a:p>
        </p:txBody>
      </p:sp>
      <p:sp>
        <p:nvSpPr>
          <p:cNvPr id="4" name="Rectangle 8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3399196" y="1225811"/>
            <a:ext cx="5175506" cy="3896722"/>
            <a:chOff x="2333" y="6702"/>
            <a:chExt cx="7201" cy="4413"/>
          </a:xfrm>
        </p:grpSpPr>
        <p:sp>
          <p:nvSpPr>
            <p:cNvPr id="7" name="Text Box 86"/>
            <p:cNvSpPr txBox="1">
              <a:spLocks noChangeArrowheads="1"/>
            </p:cNvSpPr>
            <p:nvPr/>
          </p:nvSpPr>
          <p:spPr bwMode="auto">
            <a:xfrm>
              <a:off x="5660" y="10701"/>
              <a:ext cx="2189" cy="41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Growth</a:t>
              </a:r>
              <a:r>
                <a:rPr kumimoji="0" lang="fr-FR" altLang="fr-FR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direction</a:t>
              </a:r>
              <a:endPara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 Box 85"/>
            <p:cNvSpPr txBox="1">
              <a:spLocks noChangeArrowheads="1"/>
            </p:cNvSpPr>
            <p:nvPr/>
          </p:nvSpPr>
          <p:spPr bwMode="auto">
            <a:xfrm>
              <a:off x="2333" y="6906"/>
              <a:ext cx="1165" cy="5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1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Energy</a:t>
              </a:r>
              <a:endParaRPr kumimoji="0" lang="fr-FR" altLang="fr-F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84"/>
            <p:cNvSpPr txBox="1">
              <a:spLocks noChangeArrowheads="1"/>
            </p:cNvSpPr>
            <p:nvPr/>
          </p:nvSpPr>
          <p:spPr bwMode="auto">
            <a:xfrm>
              <a:off x="5065" y="9064"/>
              <a:ext cx="2887" cy="3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Ga</a:t>
              </a:r>
              <a:r>
                <a:rPr kumimoji="0" lang="fr-FR" altLang="fr-FR" sz="1400" b="1" i="0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1-</a:t>
              </a:r>
              <a:r>
                <a:rPr kumimoji="0" lang="fr-FR" altLang="fr-FR" sz="1400" b="1" i="1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x</a:t>
              </a: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In</a:t>
              </a:r>
              <a:r>
                <a:rPr kumimoji="0" lang="fr-FR" altLang="fr-FR" sz="1400" b="1" i="1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x</a:t>
              </a: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As</a:t>
              </a:r>
              <a:r>
                <a:rPr kumimoji="0" lang="fr-FR" altLang="fr-FR" sz="1400" b="1" i="1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y</a:t>
              </a: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Sb</a:t>
              </a:r>
              <a:r>
                <a:rPr kumimoji="0" lang="fr-FR" altLang="fr-FR" sz="1400" b="1" i="0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1-</a:t>
              </a:r>
              <a:r>
                <a:rPr kumimoji="0" lang="fr-FR" altLang="fr-FR" sz="1400" b="1" i="1" u="none" strike="noStrike" cap="none" normalizeH="0" baseline="-3000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y</a:t>
              </a: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fr-FR" altLang="fr-FR" sz="1400" b="1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QWs</a:t>
              </a:r>
              <a:endPara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83"/>
            <p:cNvSpPr txBox="1">
              <a:spLocks noChangeArrowheads="1"/>
            </p:cNvSpPr>
            <p:nvPr/>
          </p:nvSpPr>
          <p:spPr bwMode="auto">
            <a:xfrm>
              <a:off x="4629" y="6702"/>
              <a:ext cx="3222" cy="5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1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AlGaAsSb</a:t>
              </a:r>
              <a:r>
                <a:rPr kumimoji="0" lang="fr-FR" altLang="fr-FR" sz="1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or </a:t>
              </a:r>
              <a:r>
                <a:rPr kumimoji="0" lang="fr-FR" altLang="fr-FR" sz="1400" b="1" i="0" u="none" strike="noStrike" cap="none" normalizeH="0" baseline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AlGaInAsSb</a:t>
              </a:r>
              <a:endPara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400" b="1" dirty="0" err="1" smtClean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waveguide</a:t>
              </a:r>
              <a:endParaRPr kumimoji="0" lang="fr-FR" altLang="fr-FR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82"/>
            <p:cNvSpPr txBox="1">
              <a:spLocks noChangeArrowheads="1"/>
            </p:cNvSpPr>
            <p:nvPr/>
          </p:nvSpPr>
          <p:spPr bwMode="auto">
            <a:xfrm>
              <a:off x="5705" y="9716"/>
              <a:ext cx="1035" cy="3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~0.8 µm</a:t>
              </a:r>
              <a:endPara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80"/>
            <p:cNvSpPr txBox="1">
              <a:spLocks noChangeArrowheads="1"/>
            </p:cNvSpPr>
            <p:nvPr/>
          </p:nvSpPr>
          <p:spPr bwMode="auto">
            <a:xfrm>
              <a:off x="3378" y="7216"/>
              <a:ext cx="2552" cy="5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</a:t>
              </a:r>
              <a:r>
                <a:rPr kumimoji="0" lang="en-US" altLang="fr-FR" sz="1000" b="0" i="1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0.9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Ga</a:t>
              </a:r>
              <a:r>
                <a:rPr kumimoji="0" lang="en-US" altLang="fr-FR" sz="10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0.1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As</a:t>
              </a:r>
              <a:r>
                <a:rPr kumimoji="0" lang="en-US" altLang="fr-FR" sz="1000" b="0" i="1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0.07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Sb</a:t>
              </a:r>
              <a:r>
                <a:rPr kumimoji="0" lang="en-US" altLang="fr-FR" sz="10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0.93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:Te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000" dirty="0" smtClean="0">
                  <a:latin typeface="Calibri" pitchFamily="34" charset="0"/>
                  <a:cs typeface="Times New Roman" pitchFamily="18" charset="0"/>
                </a:rPr>
                <a:t>Lower cladding</a:t>
              </a:r>
              <a:endPara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 Box 79"/>
            <p:cNvSpPr txBox="1">
              <a:spLocks noChangeArrowheads="1"/>
            </p:cNvSpPr>
            <p:nvPr/>
          </p:nvSpPr>
          <p:spPr bwMode="auto">
            <a:xfrm>
              <a:off x="6765" y="7216"/>
              <a:ext cx="2417" cy="5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Al</a:t>
              </a:r>
              <a:r>
                <a:rPr kumimoji="0" lang="en-US" altLang="fr-FR" sz="1000" b="0" i="1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0.9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Ga</a:t>
              </a:r>
              <a:r>
                <a:rPr kumimoji="0" lang="en-US" altLang="fr-FR" sz="10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0.1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As</a:t>
              </a:r>
              <a:r>
                <a:rPr kumimoji="0" lang="en-US" altLang="fr-FR" sz="1000" b="0" i="1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0.07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Sb</a:t>
              </a:r>
              <a:r>
                <a:rPr kumimoji="0" lang="en-US" altLang="fr-FR" sz="1000" b="0" i="0" u="none" strike="noStrike" cap="none" normalizeH="0" baseline="-30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0.93</a:t>
              </a:r>
              <a:r>
                <a:rPr kumimoji="0" lang="en-US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:Be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fr-FR" sz="1000" dirty="0" smtClean="0">
                  <a:latin typeface="Calibri" pitchFamily="34" charset="0"/>
                  <a:cs typeface="Times New Roman" pitchFamily="18" charset="0"/>
                </a:rPr>
                <a:t>Upper cladding</a:t>
              </a:r>
              <a:endPara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3260" y="7712"/>
              <a:ext cx="5790" cy="2290"/>
              <a:chOff x="2070" y="3508"/>
              <a:chExt cx="5716" cy="3344"/>
            </a:xfrm>
          </p:grpSpPr>
          <p:grpSp>
            <p:nvGrpSpPr>
              <p:cNvPr id="35" name="Group 75"/>
              <p:cNvGrpSpPr>
                <a:grpSpLocks/>
              </p:cNvGrpSpPr>
              <p:nvPr/>
            </p:nvGrpSpPr>
            <p:grpSpPr bwMode="auto">
              <a:xfrm>
                <a:off x="2790" y="3508"/>
                <a:ext cx="1474" cy="3331"/>
                <a:chOff x="2790" y="3508"/>
                <a:chExt cx="1605" cy="3331"/>
              </a:xfrm>
            </p:grpSpPr>
            <p:sp>
              <p:nvSpPr>
                <p:cNvPr id="212014" name="AutoShape 77"/>
                <p:cNvSpPr>
                  <a:spLocks noChangeShapeType="1"/>
                </p:cNvSpPr>
                <p:nvPr/>
              </p:nvSpPr>
              <p:spPr bwMode="auto">
                <a:xfrm>
                  <a:off x="2790" y="6838"/>
                  <a:ext cx="1604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2015" name="AutoShape 76"/>
                <p:cNvSpPr>
                  <a:spLocks noChangeShapeType="1"/>
                </p:cNvSpPr>
                <p:nvPr/>
              </p:nvSpPr>
              <p:spPr bwMode="auto">
                <a:xfrm>
                  <a:off x="2791" y="3508"/>
                  <a:ext cx="1604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6" name="AutoShape 74"/>
              <p:cNvSpPr>
                <a:spLocks noChangeShapeType="1"/>
              </p:cNvSpPr>
              <p:nvPr/>
            </p:nvSpPr>
            <p:spPr bwMode="auto">
              <a:xfrm flipH="1">
                <a:off x="4263" y="3509"/>
                <a:ext cx="1" cy="124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AutoShape 73"/>
              <p:cNvSpPr>
                <a:spLocks noChangeShapeType="1"/>
              </p:cNvSpPr>
              <p:nvPr/>
            </p:nvSpPr>
            <p:spPr bwMode="auto">
              <a:xfrm flipV="1">
                <a:off x="4263" y="6270"/>
                <a:ext cx="1" cy="56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grpSp>
            <p:nvGrpSpPr>
              <p:cNvPr id="38" name="Group 70"/>
              <p:cNvGrpSpPr>
                <a:grpSpLocks/>
              </p:cNvGrpSpPr>
              <p:nvPr/>
            </p:nvGrpSpPr>
            <p:grpSpPr bwMode="auto">
              <a:xfrm>
                <a:off x="2070" y="3509"/>
                <a:ext cx="721" cy="1487"/>
                <a:chOff x="2070" y="3509"/>
                <a:chExt cx="721" cy="1487"/>
              </a:xfrm>
            </p:grpSpPr>
            <p:sp>
              <p:nvSpPr>
                <p:cNvPr id="212012" name="AutoShape 72"/>
                <p:cNvSpPr>
                  <a:spLocks noChangeShapeType="1"/>
                </p:cNvSpPr>
                <p:nvPr/>
              </p:nvSpPr>
              <p:spPr bwMode="auto">
                <a:xfrm>
                  <a:off x="2070" y="4995"/>
                  <a:ext cx="397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2013" name="AutoShape 71"/>
                <p:cNvSpPr>
                  <a:spLocks noChangeShapeType="1"/>
                </p:cNvSpPr>
                <p:nvPr/>
              </p:nvSpPr>
              <p:spPr bwMode="auto">
                <a:xfrm flipH="1">
                  <a:off x="2467" y="3509"/>
                  <a:ext cx="324" cy="148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39" name="Group 67"/>
              <p:cNvGrpSpPr>
                <a:grpSpLocks/>
              </p:cNvGrpSpPr>
              <p:nvPr/>
            </p:nvGrpSpPr>
            <p:grpSpPr bwMode="auto">
              <a:xfrm>
                <a:off x="2070" y="6045"/>
                <a:ext cx="720" cy="792"/>
                <a:chOff x="2070" y="6045"/>
                <a:chExt cx="720" cy="792"/>
              </a:xfrm>
            </p:grpSpPr>
            <p:sp>
              <p:nvSpPr>
                <p:cNvPr id="212010" name="AutoShape 69"/>
                <p:cNvSpPr>
                  <a:spLocks noChangeShapeType="1"/>
                </p:cNvSpPr>
                <p:nvPr/>
              </p:nvSpPr>
              <p:spPr bwMode="auto">
                <a:xfrm>
                  <a:off x="2070" y="6045"/>
                  <a:ext cx="397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2011" name="AutoShape 68"/>
                <p:cNvSpPr>
                  <a:spLocks noChangeShapeType="1"/>
                </p:cNvSpPr>
                <p:nvPr/>
              </p:nvSpPr>
              <p:spPr bwMode="auto">
                <a:xfrm>
                  <a:off x="2467" y="6045"/>
                  <a:ext cx="323" cy="79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48" name="Group 55"/>
              <p:cNvGrpSpPr>
                <a:grpSpLocks/>
              </p:cNvGrpSpPr>
              <p:nvPr/>
            </p:nvGrpSpPr>
            <p:grpSpPr bwMode="auto">
              <a:xfrm>
                <a:off x="5580" y="3508"/>
                <a:ext cx="2206" cy="3344"/>
                <a:chOff x="6030" y="3508"/>
                <a:chExt cx="2206" cy="3344"/>
              </a:xfrm>
            </p:grpSpPr>
            <p:grpSp>
              <p:nvGrpSpPr>
                <p:cNvPr id="211999" name="Group 64"/>
                <p:cNvGrpSpPr>
                  <a:grpSpLocks/>
                </p:cNvGrpSpPr>
                <p:nvPr/>
              </p:nvGrpSpPr>
              <p:grpSpPr bwMode="auto">
                <a:xfrm>
                  <a:off x="6030" y="3508"/>
                  <a:ext cx="1474" cy="3331"/>
                  <a:chOff x="2790" y="3508"/>
                  <a:chExt cx="1605" cy="3331"/>
                </a:xfrm>
              </p:grpSpPr>
              <p:sp>
                <p:nvSpPr>
                  <p:cNvPr id="212008" name="AutoShape 66"/>
                  <p:cNvSpPr>
                    <a:spLocks noChangeShapeType="1"/>
                  </p:cNvSpPr>
                  <p:nvPr/>
                </p:nvSpPr>
                <p:spPr bwMode="auto">
                  <a:xfrm>
                    <a:off x="2790" y="6838"/>
                    <a:ext cx="1604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2009" name="AutoShape 65"/>
                  <p:cNvSpPr>
                    <a:spLocks noChangeShapeType="1"/>
                  </p:cNvSpPr>
                  <p:nvPr/>
                </p:nvSpPr>
                <p:spPr bwMode="auto">
                  <a:xfrm>
                    <a:off x="2791" y="3508"/>
                    <a:ext cx="1604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2000" name="AutoShape 63"/>
                <p:cNvSpPr>
                  <a:spLocks noChangeShapeType="1"/>
                </p:cNvSpPr>
                <p:nvPr/>
              </p:nvSpPr>
              <p:spPr bwMode="auto">
                <a:xfrm flipH="1">
                  <a:off x="6033" y="3509"/>
                  <a:ext cx="1" cy="124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2001" name="AutoShape 62"/>
                <p:cNvSpPr>
                  <a:spLocks noChangeShapeType="1"/>
                </p:cNvSpPr>
                <p:nvPr/>
              </p:nvSpPr>
              <p:spPr bwMode="auto">
                <a:xfrm flipV="1">
                  <a:off x="6033" y="6270"/>
                  <a:ext cx="1" cy="56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212002" name="Group 59"/>
                <p:cNvGrpSpPr>
                  <a:grpSpLocks/>
                </p:cNvGrpSpPr>
                <p:nvPr/>
              </p:nvGrpSpPr>
              <p:grpSpPr bwMode="auto">
                <a:xfrm flipH="1">
                  <a:off x="7515" y="3509"/>
                  <a:ext cx="721" cy="1487"/>
                  <a:chOff x="2070" y="3509"/>
                  <a:chExt cx="721" cy="1487"/>
                </a:xfrm>
              </p:grpSpPr>
              <p:sp>
                <p:nvSpPr>
                  <p:cNvPr id="212006" name="AutoShape 61"/>
                  <p:cNvSpPr>
                    <a:spLocks noChangeShapeType="1"/>
                  </p:cNvSpPr>
                  <p:nvPr/>
                </p:nvSpPr>
                <p:spPr bwMode="auto">
                  <a:xfrm>
                    <a:off x="2070" y="4995"/>
                    <a:ext cx="397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2007" name="AutoShap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7" y="3509"/>
                    <a:ext cx="324" cy="1486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2003" name="Group 56"/>
                <p:cNvGrpSpPr>
                  <a:grpSpLocks/>
                </p:cNvGrpSpPr>
                <p:nvPr/>
              </p:nvGrpSpPr>
              <p:grpSpPr bwMode="auto">
                <a:xfrm flipH="1">
                  <a:off x="7515" y="6060"/>
                  <a:ext cx="720" cy="792"/>
                  <a:chOff x="2070" y="6045"/>
                  <a:chExt cx="720" cy="792"/>
                </a:xfrm>
              </p:grpSpPr>
              <p:sp>
                <p:nvSpPr>
                  <p:cNvPr id="212004" name="AutoShape 58"/>
                  <p:cNvSpPr>
                    <a:spLocks noChangeShapeType="1"/>
                  </p:cNvSpPr>
                  <p:nvPr/>
                </p:nvSpPr>
                <p:spPr bwMode="auto">
                  <a:xfrm>
                    <a:off x="2070" y="6045"/>
                    <a:ext cx="397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2005" name="AutoShape 57"/>
                  <p:cNvSpPr>
                    <a:spLocks noChangeShapeType="1"/>
                  </p:cNvSpPr>
                  <p:nvPr/>
                </p:nvSpPr>
                <p:spPr bwMode="auto">
                  <a:xfrm>
                    <a:off x="2467" y="6045"/>
                    <a:ext cx="323" cy="792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57" name="Group 38"/>
              <p:cNvGrpSpPr>
                <a:grpSpLocks/>
              </p:cNvGrpSpPr>
              <p:nvPr/>
            </p:nvGrpSpPr>
            <p:grpSpPr bwMode="auto">
              <a:xfrm>
                <a:off x="4263" y="4755"/>
                <a:ext cx="1309" cy="624"/>
                <a:chOff x="4263" y="4995"/>
                <a:chExt cx="1309" cy="624"/>
              </a:xfrm>
            </p:grpSpPr>
            <p:sp>
              <p:nvSpPr>
                <p:cNvPr id="211983" name="AutoShape 54"/>
                <p:cNvSpPr>
                  <a:spLocks noChangeShapeType="1"/>
                </p:cNvSpPr>
                <p:nvPr/>
              </p:nvSpPr>
              <p:spPr bwMode="auto">
                <a:xfrm>
                  <a:off x="4263" y="4995"/>
                  <a:ext cx="327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211984" name="Group 50"/>
                <p:cNvGrpSpPr>
                  <a:grpSpLocks/>
                </p:cNvGrpSpPr>
                <p:nvPr/>
              </p:nvGrpSpPr>
              <p:grpSpPr bwMode="auto">
                <a:xfrm>
                  <a:off x="4590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96" name="AutoShape 53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7" name="AutoShape 52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8" name="AutoShape 51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1985" name="Group 46"/>
                <p:cNvGrpSpPr>
                  <a:grpSpLocks/>
                </p:cNvGrpSpPr>
                <p:nvPr/>
              </p:nvGrpSpPr>
              <p:grpSpPr bwMode="auto">
                <a:xfrm>
                  <a:off x="4875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93" name="AutoShape 49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4" name="AutoShape 48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5" name="AutoShape 47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1986" name="Group 42"/>
                <p:cNvGrpSpPr>
                  <a:grpSpLocks/>
                </p:cNvGrpSpPr>
                <p:nvPr/>
              </p:nvGrpSpPr>
              <p:grpSpPr bwMode="auto">
                <a:xfrm>
                  <a:off x="5160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90" name="AutoShape 45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1" name="AutoShape 44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92" name="AutoShape 43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1987" name="AutoShape 41"/>
                <p:cNvSpPr>
                  <a:spLocks noChangeShapeType="1"/>
                </p:cNvSpPr>
                <p:nvPr/>
              </p:nvSpPr>
              <p:spPr bwMode="auto">
                <a:xfrm>
                  <a:off x="4681" y="4995"/>
                  <a:ext cx="19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988" name="AutoShape 40"/>
                <p:cNvSpPr>
                  <a:spLocks noChangeShapeType="1"/>
                </p:cNvSpPr>
                <p:nvPr/>
              </p:nvSpPr>
              <p:spPr bwMode="auto">
                <a:xfrm>
                  <a:off x="4958" y="4996"/>
                  <a:ext cx="194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989" name="AutoShape 39"/>
                <p:cNvSpPr>
                  <a:spLocks noChangeShapeType="1"/>
                </p:cNvSpPr>
                <p:nvPr/>
              </p:nvSpPr>
              <p:spPr bwMode="auto">
                <a:xfrm>
                  <a:off x="5245" y="4996"/>
                  <a:ext cx="327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61" name="Group 21"/>
              <p:cNvGrpSpPr>
                <a:grpSpLocks/>
              </p:cNvGrpSpPr>
              <p:nvPr/>
            </p:nvGrpSpPr>
            <p:grpSpPr bwMode="auto">
              <a:xfrm flipV="1">
                <a:off x="4263" y="6000"/>
                <a:ext cx="1309" cy="279"/>
                <a:chOff x="4263" y="4995"/>
                <a:chExt cx="1309" cy="624"/>
              </a:xfrm>
            </p:grpSpPr>
            <p:sp>
              <p:nvSpPr>
                <p:cNvPr id="62" name="AutoShape 37"/>
                <p:cNvSpPr>
                  <a:spLocks noChangeShapeType="1"/>
                </p:cNvSpPr>
                <p:nvPr/>
              </p:nvSpPr>
              <p:spPr bwMode="auto">
                <a:xfrm>
                  <a:off x="4263" y="4995"/>
                  <a:ext cx="327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grpSp>
              <p:nvGrpSpPr>
                <p:cNvPr id="63" name="Group 33"/>
                <p:cNvGrpSpPr>
                  <a:grpSpLocks/>
                </p:cNvGrpSpPr>
                <p:nvPr/>
              </p:nvGrpSpPr>
              <p:grpSpPr bwMode="auto">
                <a:xfrm>
                  <a:off x="4590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79" name="AutoShape 36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80" name="AutoShape 35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81" name="AutoShape 34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1968" name="Group 29"/>
                <p:cNvGrpSpPr>
                  <a:grpSpLocks/>
                </p:cNvGrpSpPr>
                <p:nvPr/>
              </p:nvGrpSpPr>
              <p:grpSpPr bwMode="auto">
                <a:xfrm>
                  <a:off x="4875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76" name="AutoShape 32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77" name="AutoShape 31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78" name="AutoShape 30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211969" name="Group 25"/>
                <p:cNvGrpSpPr>
                  <a:grpSpLocks/>
                </p:cNvGrpSpPr>
                <p:nvPr/>
              </p:nvGrpSpPr>
              <p:grpSpPr bwMode="auto">
                <a:xfrm>
                  <a:off x="5160" y="4995"/>
                  <a:ext cx="91" cy="624"/>
                  <a:chOff x="4590" y="4995"/>
                  <a:chExt cx="91" cy="624"/>
                </a:xfrm>
              </p:grpSpPr>
              <p:sp>
                <p:nvSpPr>
                  <p:cNvPr id="211973" name="AutoShape 28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74" name="AutoShape 27"/>
                  <p:cNvSpPr>
                    <a:spLocks noChangeShapeType="1"/>
                  </p:cNvSpPr>
                  <p:nvPr/>
                </p:nvSpPr>
                <p:spPr bwMode="auto">
                  <a:xfrm>
                    <a:off x="4680" y="4995"/>
                    <a:ext cx="1" cy="624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211975" name="AutoShape 26"/>
                  <p:cNvSpPr>
                    <a:spLocks noChangeShapeType="1"/>
                  </p:cNvSpPr>
                  <p:nvPr/>
                </p:nvSpPr>
                <p:spPr bwMode="auto">
                  <a:xfrm>
                    <a:off x="4590" y="5610"/>
                    <a:ext cx="90" cy="1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211970" name="AutoShape 24"/>
                <p:cNvSpPr>
                  <a:spLocks noChangeShapeType="1"/>
                </p:cNvSpPr>
                <p:nvPr/>
              </p:nvSpPr>
              <p:spPr bwMode="auto">
                <a:xfrm>
                  <a:off x="4681" y="4995"/>
                  <a:ext cx="194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971" name="AutoShape 23"/>
                <p:cNvSpPr>
                  <a:spLocks noChangeShapeType="1"/>
                </p:cNvSpPr>
                <p:nvPr/>
              </p:nvSpPr>
              <p:spPr bwMode="auto">
                <a:xfrm>
                  <a:off x="4958" y="4996"/>
                  <a:ext cx="194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211972" name="AutoShape 22"/>
                <p:cNvSpPr>
                  <a:spLocks noChangeShapeType="1"/>
                </p:cNvSpPr>
                <p:nvPr/>
              </p:nvSpPr>
              <p:spPr bwMode="auto">
                <a:xfrm>
                  <a:off x="5245" y="4996"/>
                  <a:ext cx="327" cy="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2794" y="8840"/>
              <a:ext cx="1367" cy="5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GaSb</a:t>
              </a:r>
              <a:r>
                <a:rPr kumimoji="0" lang="fr-FR" altLang="fr-FR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 :Te </a:t>
              </a:r>
              <a:r>
                <a:rPr kumimoji="0" lang="fr-FR" altLang="fr-FR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Substrate</a:t>
              </a:r>
              <a:endParaRPr kumimoji="0" lang="fr-FR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8137" y="8783"/>
              <a:ext cx="1397" cy="5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fr-FR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GaSb:Be p-type contact layer</a:t>
              </a:r>
              <a:endParaRPr kumimoji="0" lang="en-US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AutoShape 11"/>
            <p:cNvSpPr>
              <a:spLocks noChangeShapeType="1"/>
            </p:cNvSpPr>
            <p:nvPr/>
          </p:nvSpPr>
          <p:spPr bwMode="auto">
            <a:xfrm>
              <a:off x="5509" y="9706"/>
              <a:ext cx="1262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AutoShape 10"/>
            <p:cNvSpPr>
              <a:spLocks noChangeShapeType="1"/>
            </p:cNvSpPr>
            <p:nvPr/>
          </p:nvSpPr>
          <p:spPr bwMode="auto">
            <a:xfrm>
              <a:off x="3959" y="10054"/>
              <a:ext cx="1551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AutoShape 9"/>
            <p:cNvSpPr>
              <a:spLocks noChangeShapeType="1"/>
            </p:cNvSpPr>
            <p:nvPr/>
          </p:nvSpPr>
          <p:spPr bwMode="auto">
            <a:xfrm>
              <a:off x="6800" y="10054"/>
              <a:ext cx="1552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auto">
            <a:xfrm>
              <a:off x="4187" y="10085"/>
              <a:ext cx="1109" cy="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~1.5 µm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7105" y="10064"/>
              <a:ext cx="1109" cy="3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~1.5 µm</a:t>
              </a:r>
              <a:endParaRPr kumimoji="0" lang="fr-FR" alt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AutoShape 3"/>
            <p:cNvSpPr>
              <a:spLocks noChangeShapeType="1"/>
            </p:cNvSpPr>
            <p:nvPr/>
          </p:nvSpPr>
          <p:spPr bwMode="auto">
            <a:xfrm>
              <a:off x="4217" y="10743"/>
              <a:ext cx="4250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AutoShape 2"/>
            <p:cNvSpPr>
              <a:spLocks noChangeShapeType="1"/>
            </p:cNvSpPr>
            <p:nvPr/>
          </p:nvSpPr>
          <p:spPr bwMode="auto">
            <a:xfrm flipV="1">
              <a:off x="2838" y="7297"/>
              <a:ext cx="1" cy="279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12016" name="Flèche vers le bas 212015"/>
          <p:cNvSpPr/>
          <p:nvPr/>
        </p:nvSpPr>
        <p:spPr>
          <a:xfrm>
            <a:off x="6062818" y="1842901"/>
            <a:ext cx="201663" cy="655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2018" name="Espace réservé du numéro de diapositive 2120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17</a:t>
            </a:fld>
            <a:endParaRPr lang="fr-FR"/>
          </a:p>
        </p:txBody>
      </p:sp>
      <p:sp>
        <p:nvSpPr>
          <p:cNvPr id="8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442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/>
          <a:srcRect b="5969"/>
          <a:stretch>
            <a:fillRect/>
          </a:stretch>
        </p:blipFill>
        <p:spPr bwMode="auto">
          <a:xfrm>
            <a:off x="903110" y="859809"/>
            <a:ext cx="6981258" cy="40867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7" name="ZoneTexte 76"/>
          <p:cNvSpPr txBox="1"/>
          <p:nvPr/>
        </p:nvSpPr>
        <p:spPr>
          <a:xfrm>
            <a:off x="1134397" y="5036983"/>
            <a:ext cx="7171771" cy="707886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chemeClr val="bg1"/>
                </a:solidFill>
                <a:latin typeface="+mn-lt"/>
              </a:rPr>
              <a:t>2 µm &lt; </a:t>
            </a:r>
            <a:r>
              <a:rPr lang="el-GR" sz="2000" dirty="0" smtClean="0">
                <a:solidFill>
                  <a:schemeClr val="bg1"/>
                </a:solidFill>
                <a:latin typeface="+mn-lt"/>
              </a:rPr>
              <a:t>λ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&lt; 3 µm: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GaInAsSb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/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AlGaAsSb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quaternary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materials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)</a:t>
            </a:r>
          </a:p>
          <a:p>
            <a:pPr algn="ctr"/>
            <a:r>
              <a:rPr lang="fr-FR" sz="2000" dirty="0" smtClean="0">
                <a:solidFill>
                  <a:schemeClr val="bg1"/>
                </a:solidFill>
                <a:latin typeface="+mn-lt"/>
              </a:rPr>
              <a:t>3 µm &lt; </a:t>
            </a:r>
            <a:r>
              <a:rPr lang="el-GR" sz="2000" dirty="0" smtClean="0">
                <a:solidFill>
                  <a:schemeClr val="bg1"/>
                </a:solidFill>
                <a:latin typeface="+mn-lt"/>
              </a:rPr>
              <a:t>λ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GaInAsSb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/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AlGaInAsSb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quaternary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pentanary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+mn-lt"/>
              </a:rPr>
              <a:t>materials</a:t>
            </a:r>
            <a:r>
              <a:rPr lang="fr-FR" sz="2000" dirty="0" smtClean="0">
                <a:solidFill>
                  <a:schemeClr val="bg1"/>
                </a:solidFill>
                <a:latin typeface="+mn-lt"/>
              </a:rPr>
              <a:t>)</a:t>
            </a:r>
            <a:endParaRPr lang="fr-F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E174-E365-4094-9607-49EBC65C2C7F}" type="slidenum">
              <a:rPr lang="it-IT" smtClean="0"/>
              <a:pPr/>
              <a:t>18</a:t>
            </a:fld>
            <a:endParaRPr lang="it-IT" dirty="0"/>
          </a:p>
        </p:txBody>
      </p:sp>
      <p:grpSp>
        <p:nvGrpSpPr>
          <p:cNvPr id="6" name="Groupe 5"/>
          <p:cNvGrpSpPr/>
          <p:nvPr/>
        </p:nvGrpSpPr>
        <p:grpSpPr>
          <a:xfrm>
            <a:off x="1134397" y="1270184"/>
            <a:ext cx="7171772" cy="4797240"/>
            <a:chOff x="1134397" y="1556792"/>
            <a:chExt cx="7171772" cy="4797240"/>
          </a:xfrm>
        </p:grpSpPr>
        <p:sp>
          <p:nvSpPr>
            <p:cNvPr id="3" name="Rectangle 2"/>
            <p:cNvSpPr/>
            <p:nvPr/>
          </p:nvSpPr>
          <p:spPr>
            <a:xfrm>
              <a:off x="5895833" y="1556792"/>
              <a:ext cx="1916527" cy="305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134397" y="5705960"/>
              <a:ext cx="717177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Rectangle 9"/>
          <p:cNvSpPr/>
          <p:nvPr/>
        </p:nvSpPr>
        <p:spPr>
          <a:xfrm>
            <a:off x="865435" y="133519"/>
            <a:ext cx="8191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GaSb</a:t>
            </a:r>
            <a:r>
              <a:rPr lang="en-GB" sz="2400" b="1" dirty="0" smtClean="0">
                <a:latin typeface="Calibri" pitchFamily="34" charset="0"/>
              </a:rPr>
              <a:t>-based </a:t>
            </a:r>
            <a:r>
              <a:rPr lang="en-GB" sz="2400" b="1" dirty="0">
                <a:latin typeface="Calibri" pitchFamily="34" charset="0"/>
              </a:rPr>
              <a:t>type-I QWs laser </a:t>
            </a:r>
            <a:r>
              <a:rPr lang="en-GB" sz="2400" b="1" dirty="0" smtClean="0">
                <a:latin typeface="Calibri" pitchFamily="34" charset="0"/>
              </a:rPr>
              <a:t>diodes: band-offset management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69112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360758"/>
              </p:ext>
            </p:extLst>
          </p:nvPr>
        </p:nvGraphicFramePr>
        <p:xfrm>
          <a:off x="-477659" y="941714"/>
          <a:ext cx="5848346" cy="406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Graph" r:id="rId4" imgW="4132800" imgH="2880360" progId="Origin50.Graph">
                  <p:embed/>
                </p:oleObj>
              </mc:Choice>
              <mc:Fallback>
                <p:oleObj name="Graph" r:id="rId4" imgW="4132800" imgH="28803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77659" y="941714"/>
                        <a:ext cx="5848346" cy="40679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524644" y="219779"/>
            <a:ext cx="440518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dirty="0" err="1" smtClean="0">
                <a:latin typeface="Calibri" pitchFamily="34" charset="0"/>
              </a:rPr>
              <a:t>GaSb</a:t>
            </a:r>
            <a:r>
              <a:rPr lang="en-GB" sz="2200" b="1" dirty="0" smtClean="0">
                <a:latin typeface="Calibri" pitchFamily="34" charset="0"/>
              </a:rPr>
              <a:t>-based </a:t>
            </a:r>
            <a:r>
              <a:rPr lang="en-GB" sz="2200" b="1" dirty="0">
                <a:latin typeface="Calibri" pitchFamily="34" charset="0"/>
              </a:rPr>
              <a:t>type-I QWs laser diodes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45744" y="5078818"/>
            <a:ext cx="6958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Fabry-</a:t>
            </a:r>
            <a:r>
              <a:rPr lang="fr-FR" dirty="0" err="1" smtClean="0"/>
              <a:t>Perot</a:t>
            </a:r>
            <a:r>
              <a:rPr lang="fr-FR" dirty="0" smtClean="0"/>
              <a:t> laser diodes </a:t>
            </a:r>
            <a:r>
              <a:rPr lang="fr-FR" dirty="0" err="1" smtClean="0"/>
              <a:t>cover</a:t>
            </a:r>
            <a:r>
              <a:rPr lang="fr-FR" dirty="0" smtClean="0"/>
              <a:t> the </a:t>
            </a:r>
            <a:r>
              <a:rPr lang="fr-FR" dirty="0" err="1" smtClean="0"/>
              <a:t>whole</a:t>
            </a:r>
            <a:r>
              <a:rPr lang="fr-FR" dirty="0" smtClean="0"/>
              <a:t> 1.5 – 3.3 µm </a:t>
            </a:r>
            <a:r>
              <a:rPr lang="fr-FR" dirty="0" err="1" smtClean="0"/>
              <a:t>wavelength</a:t>
            </a:r>
            <a:r>
              <a:rPr lang="fr-FR" dirty="0" smtClean="0"/>
              <a:t> range</a:t>
            </a:r>
          </a:p>
          <a:p>
            <a:r>
              <a:rPr lang="fr-FR" dirty="0" smtClean="0"/>
              <a:t>P</a:t>
            </a:r>
            <a:r>
              <a:rPr lang="fr-FR" baseline="-25000" dirty="0" smtClean="0"/>
              <a:t>out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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 </a:t>
            </a:r>
            <a:r>
              <a:rPr lang="fr-FR" dirty="0" smtClean="0">
                <a:sym typeface="Symbol"/>
              </a:rPr>
              <a:t>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19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494265" y="5950823"/>
            <a:ext cx="6826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See</a:t>
            </a:r>
            <a:r>
              <a:rPr lang="fr-FR" sz="1400" dirty="0" smtClean="0"/>
              <a:t>, </a:t>
            </a:r>
            <a:r>
              <a:rPr lang="fr-FR" sz="1400" i="1" dirty="0" err="1" smtClean="0"/>
              <a:t>e.g</a:t>
            </a:r>
            <a:r>
              <a:rPr lang="fr-FR" sz="1400" dirty="0" smtClean="0"/>
              <a:t>., Tournié &amp; </a:t>
            </a:r>
            <a:r>
              <a:rPr lang="fr-FR" sz="1400" dirty="0" err="1" smtClean="0"/>
              <a:t>Baranov</a:t>
            </a:r>
            <a:r>
              <a:rPr lang="fr-FR" sz="1400" dirty="0" smtClean="0"/>
              <a:t>, </a:t>
            </a:r>
            <a:r>
              <a:rPr lang="en-US" sz="1400" dirty="0"/>
              <a:t>Semiconductors and Semimetals, vol. </a:t>
            </a:r>
            <a:r>
              <a:rPr lang="en-US" sz="1400" b="1" dirty="0"/>
              <a:t>86</a:t>
            </a:r>
            <a:r>
              <a:rPr lang="en-US" sz="1400" dirty="0"/>
              <a:t>, pp. 183 – 226 (2012).</a:t>
            </a:r>
            <a:endParaRPr lang="fr-FR" sz="1400" dirty="0"/>
          </a:p>
        </p:txBody>
      </p:sp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00" y="1480643"/>
            <a:ext cx="42005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061942" y="4585793"/>
            <a:ext cx="3983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Gad </a:t>
            </a:r>
            <a:r>
              <a:rPr lang="fr-FR" sz="1400" i="1" dirty="0" smtClean="0"/>
              <a:t>et al</a:t>
            </a:r>
            <a:r>
              <a:rPr lang="fr-FR" sz="1400" dirty="0" smtClean="0"/>
              <a:t>., </a:t>
            </a:r>
            <a:r>
              <a:rPr lang="fr-FR" sz="1400" dirty="0" err="1" smtClean="0"/>
              <a:t>Semicond</a:t>
            </a:r>
            <a:r>
              <a:rPr lang="fr-FR" sz="1400" dirty="0"/>
              <a:t>. </a:t>
            </a:r>
            <a:r>
              <a:rPr lang="fr-FR" sz="1400" dirty="0" err="1"/>
              <a:t>Sci</a:t>
            </a:r>
            <a:r>
              <a:rPr lang="fr-FR" sz="1400" dirty="0"/>
              <a:t>. </a:t>
            </a:r>
            <a:r>
              <a:rPr lang="fr-FR" sz="1400" dirty="0" err="1"/>
              <a:t>Technol</a:t>
            </a:r>
            <a:r>
              <a:rPr lang="fr-FR" sz="1400" dirty="0"/>
              <a:t>. </a:t>
            </a:r>
            <a:r>
              <a:rPr lang="fr-FR" sz="1400" b="1" dirty="0"/>
              <a:t>28 </a:t>
            </a:r>
            <a:r>
              <a:rPr lang="fr-FR" sz="1400" dirty="0"/>
              <a:t>(2013) </a:t>
            </a:r>
            <a:r>
              <a:rPr lang="fr-FR" sz="1400" dirty="0" smtClean="0"/>
              <a:t>015015</a:t>
            </a:r>
            <a:endParaRPr lang="fr-FR" sz="1400" dirty="0"/>
          </a:p>
        </p:txBody>
      </p: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385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/>
              <a:t>A</a:t>
            </a:r>
            <a:r>
              <a:rPr lang="fr-FR" sz="2200" dirty="0" smtClean="0"/>
              <a:t>ntimonide-</a:t>
            </a:r>
            <a:r>
              <a:rPr lang="fr-FR" sz="2200" b="1" dirty="0" err="1" smtClean="0"/>
              <a:t>b</a:t>
            </a:r>
            <a:r>
              <a:rPr lang="fr-FR" sz="2200" dirty="0" err="1" smtClean="0"/>
              <a:t>ased</a:t>
            </a:r>
            <a:r>
              <a:rPr lang="fr-FR" sz="2200" dirty="0" smtClean="0"/>
              <a:t> </a:t>
            </a:r>
            <a:r>
              <a:rPr lang="fr-FR" sz="2200" b="1" dirty="0" smtClean="0"/>
              <a:t>c</a:t>
            </a:r>
            <a:r>
              <a:rPr lang="fr-FR" sz="2200" dirty="0" smtClean="0"/>
              <a:t>ompound </a:t>
            </a:r>
            <a:r>
              <a:rPr lang="fr-FR" sz="2200" b="1" dirty="0" err="1" smtClean="0"/>
              <a:t>s</a:t>
            </a:r>
            <a:r>
              <a:rPr lang="fr-FR" sz="2200" dirty="0" err="1" smtClean="0"/>
              <a:t>emiconductors</a:t>
            </a:r>
            <a:r>
              <a:rPr lang="fr-FR" sz="2200" dirty="0" smtClean="0"/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/>
              <a:t>InAsSb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and </a:t>
            </a:r>
            <a:r>
              <a:rPr lang="fr-FR" sz="2200" dirty="0" err="1" smtClean="0"/>
              <a:t>InSb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</a:t>
            </a:r>
            <a:r>
              <a:rPr lang="fr-FR" sz="2200" dirty="0" err="1" smtClean="0"/>
              <a:t>mid</a:t>
            </a:r>
            <a:r>
              <a:rPr lang="fr-FR" sz="2200" dirty="0" smtClean="0"/>
              <a:t>-IR </a:t>
            </a:r>
            <a:r>
              <a:rPr lang="fr-FR" sz="2200" dirty="0" err="1" smtClean="0"/>
              <a:t>LEDs</a:t>
            </a:r>
            <a:endParaRPr lang="fr-FR" sz="22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/>
              <a:t>GaSb-based</a:t>
            </a:r>
            <a:r>
              <a:rPr lang="fr-FR" sz="2200" dirty="0" smtClean="0"/>
              <a:t> laser diodes: </a:t>
            </a:r>
            <a:r>
              <a:rPr lang="fr-FR" sz="2200" dirty="0" err="1" smtClean="0"/>
              <a:t>edge-emitting</a:t>
            </a:r>
            <a:r>
              <a:rPr lang="fr-FR" sz="2200" dirty="0" smtClean="0"/>
              <a:t> diodes and </a:t>
            </a:r>
            <a:r>
              <a:rPr lang="fr-FR" sz="2200" dirty="0" err="1" smtClean="0"/>
              <a:t>VCSELs</a:t>
            </a:r>
            <a:endParaRPr lang="fr-FR" sz="2200" dirty="0" smtClean="0"/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/>
              <a:t>InAs</a:t>
            </a:r>
            <a:r>
              <a:rPr lang="fr-FR" sz="2200" dirty="0" smtClean="0"/>
              <a:t>/</a:t>
            </a:r>
            <a:r>
              <a:rPr lang="fr-FR" sz="2200" dirty="0" err="1" smtClean="0"/>
              <a:t>AlSb</a:t>
            </a:r>
            <a:r>
              <a:rPr lang="fr-FR" sz="2200" dirty="0" smtClean="0"/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/>
              <a:t>GaSb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type-II </a:t>
            </a:r>
            <a:r>
              <a:rPr lang="fr-FR" sz="2200" dirty="0" err="1" smtClean="0"/>
              <a:t>superlattice</a:t>
            </a:r>
            <a:r>
              <a:rPr lang="fr-FR" sz="2200" dirty="0" smtClean="0"/>
              <a:t> </a:t>
            </a:r>
            <a:r>
              <a:rPr lang="fr-FR" sz="2200" dirty="0" err="1" smtClean="0"/>
              <a:t>photodetectors</a:t>
            </a:r>
            <a:endParaRPr lang="fr-FR" sz="2200" dirty="0" smtClean="0"/>
          </a:p>
          <a:p>
            <a:pPr>
              <a:lnSpc>
                <a:spcPct val="90000"/>
              </a:lnSpc>
              <a:defRPr/>
            </a:pPr>
            <a:r>
              <a:rPr lang="fr-FR" sz="2200" dirty="0" smtClean="0"/>
              <a:t>ABCS compounds for </a:t>
            </a:r>
            <a:r>
              <a:rPr lang="fr-FR" sz="2200" dirty="0" err="1" smtClean="0"/>
              <a:t>plasmonics</a:t>
            </a:r>
            <a:r>
              <a:rPr lang="fr-FR" sz="2200" dirty="0" smtClean="0"/>
              <a:t> and </a:t>
            </a:r>
            <a:r>
              <a:rPr lang="fr-FR" sz="2200" dirty="0" err="1" smtClean="0"/>
              <a:t>solar</a:t>
            </a:r>
            <a:r>
              <a:rPr lang="fr-FR" sz="2200" dirty="0" smtClean="0"/>
              <a:t> </a:t>
            </a:r>
            <a:r>
              <a:rPr lang="fr-FR" sz="2200" dirty="0" err="1" smtClean="0"/>
              <a:t>cells</a:t>
            </a:r>
            <a:r>
              <a:rPr lang="fr-FR" sz="2200" dirty="0" smtClean="0"/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/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0280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20</a:t>
            </a:fld>
            <a:endParaRPr lang="fr-FR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761411"/>
            <a:ext cx="6473218" cy="4892414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4585649" y="5966037"/>
            <a:ext cx="4306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 smtClean="0"/>
              <a:t>Gaimard</a:t>
            </a:r>
            <a:r>
              <a:rPr lang="en-US" sz="1400" dirty="0" smtClean="0"/>
              <a:t> </a:t>
            </a:r>
            <a:r>
              <a:rPr lang="en-US" sz="1400" i="1" dirty="0" smtClean="0"/>
              <a:t>et al. </a:t>
            </a:r>
            <a:r>
              <a:rPr lang="en-US" sz="1400" dirty="0" smtClean="0"/>
              <a:t>, Appl</a:t>
            </a:r>
            <a:r>
              <a:rPr lang="en-US" sz="1400" dirty="0"/>
              <a:t>. Phys. </a:t>
            </a:r>
            <a:r>
              <a:rPr lang="en-US" sz="1400" dirty="0" err="1"/>
              <a:t>Lett</a:t>
            </a:r>
            <a:r>
              <a:rPr lang="en-US" sz="1400" dirty="0"/>
              <a:t>. </a:t>
            </a:r>
            <a:r>
              <a:rPr lang="en-US" sz="1400" b="1" dirty="0"/>
              <a:t>104</a:t>
            </a:r>
            <a:r>
              <a:rPr lang="en-US" sz="1400" dirty="0"/>
              <a:t>, </a:t>
            </a:r>
            <a:r>
              <a:rPr lang="en-US" sz="1400" dirty="0" smtClean="0"/>
              <a:t>161111 (</a:t>
            </a:r>
            <a:r>
              <a:rPr lang="en-US" sz="1400" dirty="0"/>
              <a:t>2014)</a:t>
            </a:r>
            <a:r>
              <a:rPr lang="fr-FR" sz="1400" dirty="0"/>
              <a:t> </a:t>
            </a:r>
            <a:endParaRPr lang="en-US" sz="1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5495067" y="509982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DFB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722501" y="139394"/>
            <a:ext cx="5087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4" charset="0"/>
              </a:rPr>
              <a:t>Buried Grating </a:t>
            </a:r>
            <a:r>
              <a:rPr lang="en-GB" sz="2400" b="1" dirty="0" err="1" smtClean="0">
                <a:latin typeface="Calibri" pitchFamily="34" charset="0"/>
              </a:rPr>
              <a:t>GaSb</a:t>
            </a:r>
            <a:r>
              <a:rPr lang="en-GB" sz="2400" b="1" dirty="0" smtClean="0">
                <a:latin typeface="Calibri" pitchFamily="34" charset="0"/>
              </a:rPr>
              <a:t>-based DFB lasers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8114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21</a:t>
            </a:fld>
            <a:endParaRPr lang="fr-FR"/>
          </a:p>
        </p:txBody>
      </p:sp>
      <p:pic>
        <p:nvPicPr>
          <p:cNvPr id="7" name="Picture 6" descr="C:\Users\Quentin\Desktop\Doc\Papier\Papier Moi\npiveaux papiers 2,7 et 3µm\3µm\PdeI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90" y="180338"/>
            <a:ext cx="4558621" cy="31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2007397" y="5710675"/>
            <a:ext cx="294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10 x 900 µm</a:t>
            </a:r>
          </a:p>
          <a:p>
            <a:r>
              <a:rPr lang="en-US" sz="1400" i="1" dirty="0" smtClean="0">
                <a:solidFill>
                  <a:srgbClr val="008000"/>
                </a:solidFill>
              </a:rPr>
              <a:t>1st order DFB, </a:t>
            </a:r>
            <a:r>
              <a:rPr lang="en-US" sz="1400" i="1" dirty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1400" i="1" dirty="0" smtClean="0">
                <a:solidFill>
                  <a:srgbClr val="008000"/>
                </a:solidFill>
              </a:rPr>
              <a:t> = 485 nm, duty 50 %</a:t>
            </a:r>
            <a:endParaRPr lang="en-US" sz="1400" i="1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73617" y="824627"/>
            <a:ext cx="49255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15°</a:t>
            </a:r>
            <a:r>
              <a:rPr lang="en-US" dirty="0"/>
              <a:t>C</a:t>
            </a:r>
            <a:r>
              <a:rPr lang="en-US" dirty="0" smtClean="0"/>
              <a:t>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Threshold</a:t>
            </a:r>
            <a:r>
              <a:rPr lang="fr-FR" dirty="0" smtClean="0"/>
              <a:t> </a:t>
            </a:r>
            <a:r>
              <a:rPr lang="en-US" dirty="0" smtClean="0"/>
              <a:t>current:	 220 mA 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/>
              <a:t>Optical power per </a:t>
            </a:r>
            <a:r>
              <a:rPr lang="fr-FR" dirty="0" err="1" smtClean="0"/>
              <a:t>facet</a:t>
            </a:r>
            <a:r>
              <a:rPr lang="fr-FR" dirty="0" smtClean="0"/>
              <a:t>:	</a:t>
            </a:r>
            <a:r>
              <a:rPr lang="fr-FR" dirty="0" smtClean="0">
                <a:solidFill>
                  <a:srgbClr val="000000"/>
                </a:solidFill>
                <a:latin typeface="Cambria Math"/>
                <a:ea typeface="Cambria Math"/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2 </a:t>
            </a:r>
            <a:r>
              <a:rPr lang="fr-FR" dirty="0" smtClean="0"/>
              <a:t>mW </a:t>
            </a:r>
            <a:r>
              <a:rPr lang="en-US" dirty="0" smtClean="0"/>
              <a:t>	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Same values on FP lasers from the same wafer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SMSR = 30 dB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T</a:t>
            </a:r>
            <a:r>
              <a:rPr lang="en-US" dirty="0" err="1" smtClean="0"/>
              <a:t>otal</a:t>
            </a:r>
            <a:r>
              <a:rPr lang="en-US" dirty="0" smtClean="0"/>
              <a:t> </a:t>
            </a:r>
            <a:r>
              <a:rPr lang="en-US" dirty="0"/>
              <a:t>continuous tuning </a:t>
            </a:r>
            <a:r>
              <a:rPr lang="en-US" dirty="0" smtClean="0"/>
              <a:t>for </a:t>
            </a:r>
            <a:r>
              <a:rPr lang="en-US" dirty="0"/>
              <a:t>a fixed T : </a:t>
            </a:r>
            <a:r>
              <a:rPr lang="en-US" b="1" dirty="0" smtClean="0">
                <a:solidFill>
                  <a:srgbClr val="FF0000"/>
                </a:solidFill>
              </a:rPr>
              <a:t>2.5 </a:t>
            </a:r>
            <a:r>
              <a:rPr lang="en-US" b="1" dirty="0">
                <a:solidFill>
                  <a:srgbClr val="FF0000"/>
                </a:solidFill>
              </a:rPr>
              <a:t>nm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r="12890"/>
          <a:stretch/>
        </p:blipFill>
        <p:spPr>
          <a:xfrm>
            <a:off x="-186810" y="3347470"/>
            <a:ext cx="2939579" cy="2349633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 flipV="1">
            <a:off x="1891631" y="4789228"/>
            <a:ext cx="461807" cy="772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125454" y="5066351"/>
            <a:ext cx="242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432" y="3332521"/>
            <a:ext cx="3371630" cy="2349634"/>
          </a:xfrm>
          <a:prstGeom prst="rect">
            <a:avLst/>
          </a:prstGeom>
        </p:spPr>
      </p:pic>
      <p:cxnSp>
        <p:nvCxnSpPr>
          <p:cNvPr id="26" name="Connecteur droit avec flèche 25"/>
          <p:cNvCxnSpPr/>
          <p:nvPr/>
        </p:nvCxnSpPr>
        <p:spPr>
          <a:xfrm flipV="1">
            <a:off x="4343176" y="4845127"/>
            <a:ext cx="461807" cy="7726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4576999" y="51222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962" y="2454208"/>
            <a:ext cx="4890044" cy="33991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97227" y="180338"/>
            <a:ext cx="3299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4" charset="0"/>
              </a:rPr>
              <a:t>Buried Grating: </a:t>
            </a:r>
            <a:r>
              <a:rPr lang="en-GB" sz="2400" b="1" dirty="0" smtClean="0">
                <a:latin typeface="Calibri" pitchFamily="34" charset="0"/>
                <a:sym typeface="Symbol"/>
              </a:rPr>
              <a:t> ~ 3 µm</a:t>
            </a:r>
            <a:endParaRPr lang="en-GB" sz="2400" b="1" dirty="0"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5794" y="5901228"/>
            <a:ext cx="368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Gaimard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.,  Opt. Express</a:t>
            </a:r>
            <a:r>
              <a:rPr lang="en-US" sz="1400" dirty="0"/>
              <a:t> </a:t>
            </a:r>
            <a:r>
              <a:rPr lang="en-US" sz="1400" b="1" dirty="0" smtClean="0"/>
              <a:t>23</a:t>
            </a:r>
            <a:r>
              <a:rPr lang="en-US" sz="1400" dirty="0" smtClean="0"/>
              <a:t>, 19118 (2015).</a:t>
            </a:r>
            <a:endParaRPr lang="en-US" sz="1400" dirty="0"/>
          </a:p>
        </p:txBody>
      </p:sp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52491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IEEE Summer Topical Meeting 2015</a:t>
            </a:r>
            <a:endParaRPr lang="fr-FR" dirty="0"/>
          </a:p>
        </p:txBody>
      </p:sp>
      <p:graphicFrame>
        <p:nvGraphicFramePr>
          <p:cNvPr id="125954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174527"/>
              </p:ext>
            </p:extLst>
          </p:nvPr>
        </p:nvGraphicFramePr>
        <p:xfrm>
          <a:off x="-108520" y="3276732"/>
          <a:ext cx="4320000" cy="301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Graph" r:id="rId3" imgW="4154760" imgH="2898720" progId="Origin50.Graph">
                  <p:embed/>
                </p:oleObj>
              </mc:Choice>
              <mc:Fallback>
                <p:oleObj name="Graph" r:id="rId3" imgW="4154760" imgH="2898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8520" y="3276732"/>
                        <a:ext cx="4320000" cy="301559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5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7577871"/>
              </p:ext>
            </p:extLst>
          </p:nvPr>
        </p:nvGraphicFramePr>
        <p:xfrm>
          <a:off x="-180528" y="537802"/>
          <a:ext cx="4320000" cy="3015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Graph" r:id="rId5" imgW="4154760" imgH="2898720" progId="Origin50.Graph">
                  <p:embed/>
                </p:oleObj>
              </mc:Choice>
              <mc:Fallback>
                <p:oleObj name="Graph" r:id="rId5" imgW="4154760" imgH="2898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528" y="537802"/>
                        <a:ext cx="4320000" cy="301559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5956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826113"/>
              </p:ext>
            </p:extLst>
          </p:nvPr>
        </p:nvGraphicFramePr>
        <p:xfrm>
          <a:off x="5220552" y="702604"/>
          <a:ext cx="4320000" cy="301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Graph" r:id="rId7" imgW="4154760" imgH="2898720" progId="Origin50.Graph">
                  <p:embed/>
                </p:oleObj>
              </mc:Choice>
              <mc:Fallback>
                <p:oleObj name="Graph" r:id="rId7" imgW="4154760" imgH="2898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552" y="702604"/>
                        <a:ext cx="4320000" cy="30148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2456472" y="70746"/>
            <a:ext cx="6660232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atin typeface="+mj-lt"/>
                <a:ea typeface="+mj-ea"/>
                <a:cs typeface="+mj-cs"/>
              </a:rPr>
              <a:t>6 µm </a:t>
            </a:r>
            <a:r>
              <a:rPr lang="en-US" sz="2400" b="1" noProof="0" dirty="0" err="1" smtClean="0">
                <a:latin typeface="+mj-lt"/>
                <a:ea typeface="+mj-ea"/>
                <a:cs typeface="+mj-cs"/>
              </a:rPr>
              <a:t>apertured</a:t>
            </a:r>
            <a:r>
              <a:rPr lang="en-US" sz="2400" b="1" noProof="0" dirty="0" smtClean="0">
                <a:latin typeface="+mj-lt"/>
                <a:ea typeface="+mj-ea"/>
                <a:cs typeface="+mj-cs"/>
              </a:rPr>
              <a:t> monolithic </a:t>
            </a:r>
            <a:r>
              <a:rPr lang="en-US" sz="2400" b="1" noProof="0" dirty="0" err="1" smtClean="0">
                <a:latin typeface="+mj-lt"/>
                <a:ea typeface="+mj-ea"/>
                <a:cs typeface="+mj-cs"/>
              </a:rPr>
              <a:t>GaSb</a:t>
            </a:r>
            <a:r>
              <a:rPr lang="en-US" sz="2400" b="1" noProof="0" dirty="0" smtClean="0">
                <a:latin typeface="+mj-lt"/>
                <a:ea typeface="+mj-ea"/>
                <a:cs typeface="+mj-cs"/>
              </a:rPr>
              <a:t> VCSEL @ 2.3 µm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5496478" y="4143494"/>
            <a:ext cx="3528392" cy="22235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FontTx/>
              <a:buBlip>
                <a:blip r:embed="rId9"/>
              </a:buBlip>
            </a:pPr>
            <a:endParaRPr lang="fr-FR" sz="1600" dirty="0" smtClean="0">
              <a:solidFill>
                <a:schemeClr val="bg1"/>
              </a:solidFill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FontTx/>
              <a:buBlip>
                <a:blip r:embed="rId9"/>
              </a:buBlip>
            </a:pPr>
            <a:r>
              <a:rPr lang="fr-FR" sz="1600" dirty="0" smtClean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CW </a:t>
            </a:r>
            <a:r>
              <a:rPr lang="fr-FR" sz="1600" dirty="0" err="1" smtClean="0">
                <a:solidFill>
                  <a:schemeClr val="tx1"/>
                </a:solidFill>
              </a:rPr>
              <a:t>operation</a:t>
            </a:r>
            <a:r>
              <a:rPr lang="fr-FR" sz="1600" dirty="0" smtClean="0">
                <a:solidFill>
                  <a:schemeClr val="tx1"/>
                </a:solidFill>
              </a:rPr>
              <a:t> up to 70°C 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Blip>
                <a:blip r:embed="rId9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</a:t>
            </a:r>
            <a:r>
              <a:rPr lang="fr-FR" sz="1600" dirty="0" err="1" smtClean="0">
                <a:solidFill>
                  <a:schemeClr val="tx1"/>
                </a:solidFill>
              </a:rPr>
              <a:t>Threshold</a:t>
            </a:r>
            <a:r>
              <a:rPr lang="fr-FR" sz="1600" dirty="0" smtClean="0">
                <a:solidFill>
                  <a:schemeClr val="tx1"/>
                </a:solidFill>
              </a:rPr>
              <a:t> ~ 1.9mA </a:t>
            </a:r>
            <a:r>
              <a:rPr lang="fr-FR" sz="1600" dirty="0" err="1" smtClean="0">
                <a:solidFill>
                  <a:schemeClr val="tx1"/>
                </a:solidFill>
              </a:rPr>
              <a:t>at</a:t>
            </a:r>
            <a:r>
              <a:rPr lang="fr-FR" sz="1600" dirty="0" smtClean="0">
                <a:solidFill>
                  <a:schemeClr val="tx1"/>
                </a:solidFill>
              </a:rPr>
              <a:t> 30°C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FontTx/>
              <a:buBlip>
                <a:blip r:embed="rId9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Single mode </a:t>
            </a:r>
            <a:r>
              <a:rPr lang="fr-FR" sz="1600" dirty="0" err="1" smtClean="0">
                <a:solidFill>
                  <a:schemeClr val="tx1"/>
                </a:solidFill>
              </a:rPr>
              <a:t>with</a:t>
            </a:r>
            <a:r>
              <a:rPr lang="fr-FR" sz="1600" dirty="0" smtClean="0">
                <a:solidFill>
                  <a:schemeClr val="tx1"/>
                </a:solidFill>
              </a:rPr>
              <a:t> SMSR &gt; 20dB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Blip>
                <a:blip r:embed="rId9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Large </a:t>
            </a:r>
            <a:r>
              <a:rPr lang="fr-FR" sz="1600" dirty="0" err="1" smtClean="0">
                <a:solidFill>
                  <a:schemeClr val="tx1"/>
                </a:solidFill>
              </a:rPr>
              <a:t>tunability</a:t>
            </a:r>
            <a:r>
              <a:rPr lang="fr-FR" sz="1600" dirty="0" smtClean="0">
                <a:solidFill>
                  <a:schemeClr val="tx1"/>
                </a:solidFill>
              </a:rPr>
              <a:t> ~14 nm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Blip>
                <a:blip r:embed="rId9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Max </a:t>
            </a:r>
            <a:r>
              <a:rPr lang="fr-FR" sz="1600" dirty="0">
                <a:solidFill>
                  <a:schemeClr val="tx1"/>
                </a:solidFill>
              </a:rPr>
              <a:t>output power </a:t>
            </a:r>
            <a:r>
              <a:rPr lang="fr-FR" sz="1600" dirty="0" smtClean="0">
                <a:solidFill>
                  <a:schemeClr val="tx1"/>
                </a:solidFill>
              </a:rPr>
              <a:t>100 µW </a:t>
            </a:r>
            <a:r>
              <a:rPr lang="fr-FR" sz="1600" dirty="0" err="1">
                <a:solidFill>
                  <a:schemeClr val="tx1"/>
                </a:solidFill>
              </a:rPr>
              <a:t>at</a:t>
            </a:r>
            <a:r>
              <a:rPr lang="fr-FR" sz="1600" dirty="0">
                <a:solidFill>
                  <a:schemeClr val="tx1"/>
                </a:solidFill>
              </a:rPr>
              <a:t> 10°C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FontTx/>
              <a:buBlip>
                <a:blip r:embed="rId9"/>
              </a:buBlip>
            </a:pPr>
            <a:endParaRPr lang="fr-FR" sz="16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e 54"/>
          <p:cNvGrpSpPr>
            <a:grpSpLocks/>
          </p:cNvGrpSpPr>
          <p:nvPr/>
        </p:nvGrpSpPr>
        <p:grpSpPr bwMode="auto">
          <a:xfrm>
            <a:off x="3831668" y="3161220"/>
            <a:ext cx="1595079" cy="1102014"/>
            <a:chOff x="611560" y="2013499"/>
            <a:chExt cx="3442625" cy="1792551"/>
          </a:xfrm>
        </p:grpSpPr>
        <p:sp>
          <p:nvSpPr>
            <p:cNvPr id="10" name="Rectangle 9"/>
            <p:cNvSpPr/>
            <p:nvPr/>
          </p:nvSpPr>
          <p:spPr>
            <a:xfrm>
              <a:off x="3028587" y="2013499"/>
              <a:ext cx="1025598" cy="1728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560" y="2013499"/>
              <a:ext cx="1025597" cy="1508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2" name="Groupe 50"/>
            <p:cNvGrpSpPr>
              <a:grpSpLocks/>
            </p:cNvGrpSpPr>
            <p:nvPr/>
          </p:nvGrpSpPr>
          <p:grpSpPr bwMode="auto">
            <a:xfrm>
              <a:off x="611560" y="2013499"/>
              <a:ext cx="3442625" cy="1792551"/>
              <a:chOff x="1438028" y="2012652"/>
              <a:chExt cx="2446871" cy="179255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438028" y="2722760"/>
                <a:ext cx="2446871" cy="9269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27288" y="2102200"/>
                <a:ext cx="557611" cy="66297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438028" y="2102200"/>
                <a:ext cx="557610" cy="66297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155947" y="2066067"/>
                <a:ext cx="171341" cy="73838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7" name="Connecteur droit avec flèche 16"/>
              <p:cNvCxnSpPr/>
              <p:nvPr/>
            </p:nvCxnSpPr>
            <p:spPr>
              <a:xfrm>
                <a:off x="2353350" y="2012652"/>
                <a:ext cx="6177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3"/>
              <p:cNvSpPr/>
              <p:nvPr/>
            </p:nvSpPr>
            <p:spPr>
              <a:xfrm>
                <a:off x="1909967" y="2579795"/>
                <a:ext cx="1496980" cy="142965"/>
              </a:xfrm>
              <a:custGeom>
                <a:avLst/>
                <a:gdLst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0625" h="422458">
                    <a:moveTo>
                      <a:pt x="0" y="0"/>
                    </a:moveTo>
                    <a:lnTo>
                      <a:pt x="1980625" y="0"/>
                    </a:lnTo>
                    <a:lnTo>
                      <a:pt x="1980625" y="422458"/>
                    </a:lnTo>
                    <a:lnTo>
                      <a:pt x="0" y="422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9" name="Trapèze 51"/>
              <p:cNvSpPr/>
              <p:nvPr/>
            </p:nvSpPr>
            <p:spPr>
              <a:xfrm rot="16200000" flipH="1">
                <a:off x="3158586" y="2503289"/>
                <a:ext cx="86406" cy="437370"/>
              </a:xfrm>
              <a:custGeom>
                <a:avLst/>
                <a:gdLst>
                  <a:gd name="connsiteX0" fmla="*/ 0 w 55018"/>
                  <a:gd name="connsiteY0" fmla="*/ 565296 h 565296"/>
                  <a:gd name="connsiteX1" fmla="*/ 13755 w 55018"/>
                  <a:gd name="connsiteY1" fmla="*/ 0 h 565296"/>
                  <a:gd name="connsiteX2" fmla="*/ 41264 w 55018"/>
                  <a:gd name="connsiteY2" fmla="*/ 0 h 565296"/>
                  <a:gd name="connsiteX3" fmla="*/ 55018 w 55018"/>
                  <a:gd name="connsiteY3" fmla="*/ 565296 h 565296"/>
                  <a:gd name="connsiteX4" fmla="*/ 0 w 55018"/>
                  <a:gd name="connsiteY4" fmla="*/ 565296 h 565296"/>
                  <a:gd name="connsiteX0" fmla="*/ 0 w 55018"/>
                  <a:gd name="connsiteY0" fmla="*/ 567678 h 567678"/>
                  <a:gd name="connsiteX1" fmla="*/ 6611 w 55018"/>
                  <a:gd name="connsiteY1" fmla="*/ 0 h 567678"/>
                  <a:gd name="connsiteX2" fmla="*/ 41264 w 55018"/>
                  <a:gd name="connsiteY2" fmla="*/ 2382 h 567678"/>
                  <a:gd name="connsiteX3" fmla="*/ 55018 w 55018"/>
                  <a:gd name="connsiteY3" fmla="*/ 567678 h 567678"/>
                  <a:gd name="connsiteX4" fmla="*/ 0 w 55018"/>
                  <a:gd name="connsiteY4" fmla="*/ 567678 h 567678"/>
                  <a:gd name="connsiteX0" fmla="*/ 0 w 55551"/>
                  <a:gd name="connsiteY0" fmla="*/ 567678 h 567678"/>
                  <a:gd name="connsiteX1" fmla="*/ 6611 w 55551"/>
                  <a:gd name="connsiteY1" fmla="*/ 0 h 567678"/>
                  <a:gd name="connsiteX2" fmla="*/ 55551 w 55551"/>
                  <a:gd name="connsiteY2" fmla="*/ 1 h 567678"/>
                  <a:gd name="connsiteX3" fmla="*/ 55018 w 55551"/>
                  <a:gd name="connsiteY3" fmla="*/ 567678 h 567678"/>
                  <a:gd name="connsiteX4" fmla="*/ 0 w 55551"/>
                  <a:gd name="connsiteY4" fmla="*/ 567678 h 567678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67680 h 567680"/>
                  <a:gd name="connsiteX1" fmla="*/ 1851 w 55551"/>
                  <a:gd name="connsiteY1" fmla="*/ 0 h 567680"/>
                  <a:gd name="connsiteX2" fmla="*/ 55551 w 55551"/>
                  <a:gd name="connsiteY2" fmla="*/ 3 h 567680"/>
                  <a:gd name="connsiteX3" fmla="*/ 55018 w 55551"/>
                  <a:gd name="connsiteY3" fmla="*/ 567680 h 567680"/>
                  <a:gd name="connsiteX4" fmla="*/ 0 w 55551"/>
                  <a:gd name="connsiteY4" fmla="*/ 567680 h 567680"/>
                  <a:gd name="connsiteX0" fmla="*/ 0 w 96030"/>
                  <a:gd name="connsiteY0" fmla="*/ 560537 h 567680"/>
                  <a:gd name="connsiteX1" fmla="*/ 42330 w 96030"/>
                  <a:gd name="connsiteY1" fmla="*/ 0 h 567680"/>
                  <a:gd name="connsiteX2" fmla="*/ 96030 w 96030"/>
                  <a:gd name="connsiteY2" fmla="*/ 3 h 567680"/>
                  <a:gd name="connsiteX3" fmla="*/ 95497 w 96030"/>
                  <a:gd name="connsiteY3" fmla="*/ 567680 h 567680"/>
                  <a:gd name="connsiteX4" fmla="*/ 0 w 96030"/>
                  <a:gd name="connsiteY4" fmla="*/ 560537 h 567680"/>
                  <a:gd name="connsiteX0" fmla="*/ 0 w 74599"/>
                  <a:gd name="connsiteY0" fmla="*/ 567680 h 567680"/>
                  <a:gd name="connsiteX1" fmla="*/ 20899 w 74599"/>
                  <a:gd name="connsiteY1" fmla="*/ 0 h 567680"/>
                  <a:gd name="connsiteX2" fmla="*/ 74599 w 74599"/>
                  <a:gd name="connsiteY2" fmla="*/ 3 h 567680"/>
                  <a:gd name="connsiteX3" fmla="*/ 74066 w 74599"/>
                  <a:gd name="connsiteY3" fmla="*/ 567680 h 567680"/>
                  <a:gd name="connsiteX4" fmla="*/ 0 w 74599"/>
                  <a:gd name="connsiteY4" fmla="*/ 567680 h 567680"/>
                  <a:gd name="connsiteX0" fmla="*/ 0 w 97882"/>
                  <a:gd name="connsiteY0" fmla="*/ 567680 h 567680"/>
                  <a:gd name="connsiteX1" fmla="*/ 20899 w 97882"/>
                  <a:gd name="connsiteY1" fmla="*/ 0 h 567680"/>
                  <a:gd name="connsiteX2" fmla="*/ 74599 w 97882"/>
                  <a:gd name="connsiteY2" fmla="*/ 3 h 567680"/>
                  <a:gd name="connsiteX3" fmla="*/ 97881 w 97882"/>
                  <a:gd name="connsiteY3" fmla="*/ 567680 h 567680"/>
                  <a:gd name="connsiteX4" fmla="*/ 0 w 97882"/>
                  <a:gd name="connsiteY4" fmla="*/ 567680 h 567680"/>
                  <a:gd name="connsiteX0" fmla="*/ 0 w 130156"/>
                  <a:gd name="connsiteY0" fmla="*/ 567680 h 567680"/>
                  <a:gd name="connsiteX1" fmla="*/ 53173 w 130156"/>
                  <a:gd name="connsiteY1" fmla="*/ 0 h 567680"/>
                  <a:gd name="connsiteX2" fmla="*/ 106873 w 130156"/>
                  <a:gd name="connsiteY2" fmla="*/ 3 h 567680"/>
                  <a:gd name="connsiteX3" fmla="*/ 130155 w 130156"/>
                  <a:gd name="connsiteY3" fmla="*/ 567680 h 567680"/>
                  <a:gd name="connsiteX4" fmla="*/ 0 w 130156"/>
                  <a:gd name="connsiteY4" fmla="*/ 567680 h 567680"/>
                  <a:gd name="connsiteX0" fmla="*/ 0 w 114018"/>
                  <a:gd name="connsiteY0" fmla="*/ 567680 h 567680"/>
                  <a:gd name="connsiteX1" fmla="*/ 37035 w 114018"/>
                  <a:gd name="connsiteY1" fmla="*/ 0 h 567680"/>
                  <a:gd name="connsiteX2" fmla="*/ 90735 w 114018"/>
                  <a:gd name="connsiteY2" fmla="*/ 3 h 567680"/>
                  <a:gd name="connsiteX3" fmla="*/ 114017 w 114018"/>
                  <a:gd name="connsiteY3" fmla="*/ 567680 h 567680"/>
                  <a:gd name="connsiteX4" fmla="*/ 0 w 114018"/>
                  <a:gd name="connsiteY4" fmla="*/ 567680 h 567680"/>
                  <a:gd name="connsiteX0" fmla="*/ 21 w 114039"/>
                  <a:gd name="connsiteY0" fmla="*/ 567680 h 567680"/>
                  <a:gd name="connsiteX1" fmla="*/ 37056 w 114039"/>
                  <a:gd name="connsiteY1" fmla="*/ 0 h 567680"/>
                  <a:gd name="connsiteX2" fmla="*/ 90756 w 114039"/>
                  <a:gd name="connsiteY2" fmla="*/ 3 h 567680"/>
                  <a:gd name="connsiteX3" fmla="*/ 114038 w 114039"/>
                  <a:gd name="connsiteY3" fmla="*/ 567680 h 567680"/>
                  <a:gd name="connsiteX4" fmla="*/ 21 w 114039"/>
                  <a:gd name="connsiteY4" fmla="*/ 567680 h 56768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0 w 114036"/>
                  <a:gd name="connsiteY0" fmla="*/ 569060 h 569060"/>
                  <a:gd name="connsiteX1" fmla="*/ 40280 w 114036"/>
                  <a:gd name="connsiteY1" fmla="*/ 0 h 569060"/>
                  <a:gd name="connsiteX2" fmla="*/ 90753 w 114036"/>
                  <a:gd name="connsiteY2" fmla="*/ 3 h 569060"/>
                  <a:gd name="connsiteX3" fmla="*/ 114035 w 114036"/>
                  <a:gd name="connsiteY3" fmla="*/ 567680 h 569060"/>
                  <a:gd name="connsiteX4" fmla="*/ 20 w 114036"/>
                  <a:gd name="connsiteY4" fmla="*/ 569060 h 569060"/>
                  <a:gd name="connsiteX0" fmla="*/ 20 w 114036"/>
                  <a:gd name="connsiteY0" fmla="*/ 569060 h 569060"/>
                  <a:gd name="connsiteX1" fmla="*/ 40280 w 114036"/>
                  <a:gd name="connsiteY1" fmla="*/ 0 h 569060"/>
                  <a:gd name="connsiteX2" fmla="*/ 97320 w 114036"/>
                  <a:gd name="connsiteY2" fmla="*/ 3 h 569060"/>
                  <a:gd name="connsiteX3" fmla="*/ 114035 w 114036"/>
                  <a:gd name="connsiteY3" fmla="*/ 567680 h 569060"/>
                  <a:gd name="connsiteX4" fmla="*/ 20 w 114036"/>
                  <a:gd name="connsiteY4" fmla="*/ 569060 h 569060"/>
                  <a:gd name="connsiteX0" fmla="*/ 24 w 114040"/>
                  <a:gd name="connsiteY0" fmla="*/ 569060 h 569060"/>
                  <a:gd name="connsiteX1" fmla="*/ 32622 w 114040"/>
                  <a:gd name="connsiteY1" fmla="*/ 0 h 569060"/>
                  <a:gd name="connsiteX2" fmla="*/ 97324 w 114040"/>
                  <a:gd name="connsiteY2" fmla="*/ 3 h 569060"/>
                  <a:gd name="connsiteX3" fmla="*/ 114039 w 114040"/>
                  <a:gd name="connsiteY3" fmla="*/ 567680 h 569060"/>
                  <a:gd name="connsiteX4" fmla="*/ 24 w 114040"/>
                  <a:gd name="connsiteY4" fmla="*/ 569060 h 569060"/>
                  <a:gd name="connsiteX0" fmla="*/ 21 w 114037"/>
                  <a:gd name="connsiteY0" fmla="*/ 569059 h 569059"/>
                  <a:gd name="connsiteX1" fmla="*/ 38093 w 114037"/>
                  <a:gd name="connsiteY1" fmla="*/ 0 h 569059"/>
                  <a:gd name="connsiteX2" fmla="*/ 97321 w 114037"/>
                  <a:gd name="connsiteY2" fmla="*/ 2 h 569059"/>
                  <a:gd name="connsiteX3" fmla="*/ 114036 w 114037"/>
                  <a:gd name="connsiteY3" fmla="*/ 567679 h 569059"/>
                  <a:gd name="connsiteX4" fmla="*/ 21 w 114037"/>
                  <a:gd name="connsiteY4" fmla="*/ 569059 h 569059"/>
                  <a:gd name="connsiteX0" fmla="*/ 22 w 114038"/>
                  <a:gd name="connsiteY0" fmla="*/ 569059 h 569059"/>
                  <a:gd name="connsiteX1" fmla="*/ 35905 w 114038"/>
                  <a:gd name="connsiteY1" fmla="*/ 0 h 569059"/>
                  <a:gd name="connsiteX2" fmla="*/ 97322 w 114038"/>
                  <a:gd name="connsiteY2" fmla="*/ 2 h 569059"/>
                  <a:gd name="connsiteX3" fmla="*/ 114037 w 114038"/>
                  <a:gd name="connsiteY3" fmla="*/ 567679 h 569059"/>
                  <a:gd name="connsiteX4" fmla="*/ 22 w 114038"/>
                  <a:gd name="connsiteY4" fmla="*/ 569059 h 56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38" h="569059">
                    <a:moveTo>
                      <a:pt x="22" y="569059"/>
                    </a:moveTo>
                    <a:cubicBezTo>
                      <a:pt x="-1001" y="568654"/>
                      <a:pt x="33701" y="189226"/>
                      <a:pt x="35905" y="0"/>
                    </a:cubicBezTo>
                    <a:lnTo>
                      <a:pt x="97322" y="2"/>
                    </a:lnTo>
                    <a:cubicBezTo>
                      <a:pt x="97144" y="189228"/>
                      <a:pt x="114215" y="378453"/>
                      <a:pt x="114037" y="567679"/>
                    </a:cubicBezTo>
                    <a:lnTo>
                      <a:pt x="22" y="569059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Trapèze 51"/>
              <p:cNvSpPr/>
              <p:nvPr/>
            </p:nvSpPr>
            <p:spPr>
              <a:xfrm rot="5400000">
                <a:off x="2084699" y="2504040"/>
                <a:ext cx="86406" cy="435868"/>
              </a:xfrm>
              <a:custGeom>
                <a:avLst/>
                <a:gdLst>
                  <a:gd name="connsiteX0" fmla="*/ 0 w 55018"/>
                  <a:gd name="connsiteY0" fmla="*/ 565296 h 565296"/>
                  <a:gd name="connsiteX1" fmla="*/ 13755 w 55018"/>
                  <a:gd name="connsiteY1" fmla="*/ 0 h 565296"/>
                  <a:gd name="connsiteX2" fmla="*/ 41264 w 55018"/>
                  <a:gd name="connsiteY2" fmla="*/ 0 h 565296"/>
                  <a:gd name="connsiteX3" fmla="*/ 55018 w 55018"/>
                  <a:gd name="connsiteY3" fmla="*/ 565296 h 565296"/>
                  <a:gd name="connsiteX4" fmla="*/ 0 w 55018"/>
                  <a:gd name="connsiteY4" fmla="*/ 565296 h 565296"/>
                  <a:gd name="connsiteX0" fmla="*/ 0 w 55018"/>
                  <a:gd name="connsiteY0" fmla="*/ 567678 h 567678"/>
                  <a:gd name="connsiteX1" fmla="*/ 6611 w 55018"/>
                  <a:gd name="connsiteY1" fmla="*/ 0 h 567678"/>
                  <a:gd name="connsiteX2" fmla="*/ 41264 w 55018"/>
                  <a:gd name="connsiteY2" fmla="*/ 2382 h 567678"/>
                  <a:gd name="connsiteX3" fmla="*/ 55018 w 55018"/>
                  <a:gd name="connsiteY3" fmla="*/ 567678 h 567678"/>
                  <a:gd name="connsiteX4" fmla="*/ 0 w 55018"/>
                  <a:gd name="connsiteY4" fmla="*/ 567678 h 567678"/>
                  <a:gd name="connsiteX0" fmla="*/ 0 w 55551"/>
                  <a:gd name="connsiteY0" fmla="*/ 567678 h 567678"/>
                  <a:gd name="connsiteX1" fmla="*/ 6611 w 55551"/>
                  <a:gd name="connsiteY1" fmla="*/ 0 h 567678"/>
                  <a:gd name="connsiteX2" fmla="*/ 55551 w 55551"/>
                  <a:gd name="connsiteY2" fmla="*/ 1 h 567678"/>
                  <a:gd name="connsiteX3" fmla="*/ 55018 w 55551"/>
                  <a:gd name="connsiteY3" fmla="*/ 567678 h 567678"/>
                  <a:gd name="connsiteX4" fmla="*/ 0 w 55551"/>
                  <a:gd name="connsiteY4" fmla="*/ 567678 h 567678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67680 h 567680"/>
                  <a:gd name="connsiteX1" fmla="*/ 1851 w 55551"/>
                  <a:gd name="connsiteY1" fmla="*/ 0 h 567680"/>
                  <a:gd name="connsiteX2" fmla="*/ 55551 w 55551"/>
                  <a:gd name="connsiteY2" fmla="*/ 3 h 567680"/>
                  <a:gd name="connsiteX3" fmla="*/ 55018 w 55551"/>
                  <a:gd name="connsiteY3" fmla="*/ 567680 h 567680"/>
                  <a:gd name="connsiteX4" fmla="*/ 0 w 55551"/>
                  <a:gd name="connsiteY4" fmla="*/ 567680 h 567680"/>
                  <a:gd name="connsiteX0" fmla="*/ 0 w 96030"/>
                  <a:gd name="connsiteY0" fmla="*/ 560537 h 567680"/>
                  <a:gd name="connsiteX1" fmla="*/ 42330 w 96030"/>
                  <a:gd name="connsiteY1" fmla="*/ 0 h 567680"/>
                  <a:gd name="connsiteX2" fmla="*/ 96030 w 96030"/>
                  <a:gd name="connsiteY2" fmla="*/ 3 h 567680"/>
                  <a:gd name="connsiteX3" fmla="*/ 95497 w 96030"/>
                  <a:gd name="connsiteY3" fmla="*/ 567680 h 567680"/>
                  <a:gd name="connsiteX4" fmla="*/ 0 w 96030"/>
                  <a:gd name="connsiteY4" fmla="*/ 560537 h 567680"/>
                  <a:gd name="connsiteX0" fmla="*/ 0 w 74599"/>
                  <a:gd name="connsiteY0" fmla="*/ 567680 h 567680"/>
                  <a:gd name="connsiteX1" fmla="*/ 20899 w 74599"/>
                  <a:gd name="connsiteY1" fmla="*/ 0 h 567680"/>
                  <a:gd name="connsiteX2" fmla="*/ 74599 w 74599"/>
                  <a:gd name="connsiteY2" fmla="*/ 3 h 567680"/>
                  <a:gd name="connsiteX3" fmla="*/ 74066 w 74599"/>
                  <a:gd name="connsiteY3" fmla="*/ 567680 h 567680"/>
                  <a:gd name="connsiteX4" fmla="*/ 0 w 74599"/>
                  <a:gd name="connsiteY4" fmla="*/ 567680 h 567680"/>
                  <a:gd name="connsiteX0" fmla="*/ 0 w 97882"/>
                  <a:gd name="connsiteY0" fmla="*/ 567680 h 567680"/>
                  <a:gd name="connsiteX1" fmla="*/ 20899 w 97882"/>
                  <a:gd name="connsiteY1" fmla="*/ 0 h 567680"/>
                  <a:gd name="connsiteX2" fmla="*/ 74599 w 97882"/>
                  <a:gd name="connsiteY2" fmla="*/ 3 h 567680"/>
                  <a:gd name="connsiteX3" fmla="*/ 97881 w 97882"/>
                  <a:gd name="connsiteY3" fmla="*/ 567680 h 567680"/>
                  <a:gd name="connsiteX4" fmla="*/ 0 w 97882"/>
                  <a:gd name="connsiteY4" fmla="*/ 567680 h 567680"/>
                  <a:gd name="connsiteX0" fmla="*/ 0 w 130156"/>
                  <a:gd name="connsiteY0" fmla="*/ 567680 h 567680"/>
                  <a:gd name="connsiteX1" fmla="*/ 53173 w 130156"/>
                  <a:gd name="connsiteY1" fmla="*/ 0 h 567680"/>
                  <a:gd name="connsiteX2" fmla="*/ 106873 w 130156"/>
                  <a:gd name="connsiteY2" fmla="*/ 3 h 567680"/>
                  <a:gd name="connsiteX3" fmla="*/ 130155 w 130156"/>
                  <a:gd name="connsiteY3" fmla="*/ 567680 h 567680"/>
                  <a:gd name="connsiteX4" fmla="*/ 0 w 130156"/>
                  <a:gd name="connsiteY4" fmla="*/ 567680 h 567680"/>
                  <a:gd name="connsiteX0" fmla="*/ 0 w 114018"/>
                  <a:gd name="connsiteY0" fmla="*/ 567680 h 567680"/>
                  <a:gd name="connsiteX1" fmla="*/ 37035 w 114018"/>
                  <a:gd name="connsiteY1" fmla="*/ 0 h 567680"/>
                  <a:gd name="connsiteX2" fmla="*/ 90735 w 114018"/>
                  <a:gd name="connsiteY2" fmla="*/ 3 h 567680"/>
                  <a:gd name="connsiteX3" fmla="*/ 114017 w 114018"/>
                  <a:gd name="connsiteY3" fmla="*/ 567680 h 567680"/>
                  <a:gd name="connsiteX4" fmla="*/ 0 w 114018"/>
                  <a:gd name="connsiteY4" fmla="*/ 567680 h 567680"/>
                  <a:gd name="connsiteX0" fmla="*/ 21 w 114039"/>
                  <a:gd name="connsiteY0" fmla="*/ 567680 h 567680"/>
                  <a:gd name="connsiteX1" fmla="*/ 37056 w 114039"/>
                  <a:gd name="connsiteY1" fmla="*/ 0 h 567680"/>
                  <a:gd name="connsiteX2" fmla="*/ 90756 w 114039"/>
                  <a:gd name="connsiteY2" fmla="*/ 3 h 567680"/>
                  <a:gd name="connsiteX3" fmla="*/ 114038 w 114039"/>
                  <a:gd name="connsiteY3" fmla="*/ 567680 h 567680"/>
                  <a:gd name="connsiteX4" fmla="*/ 21 w 114039"/>
                  <a:gd name="connsiteY4" fmla="*/ 567680 h 56768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19 w 114035"/>
                  <a:gd name="connsiteY0" fmla="*/ 569060 h 569060"/>
                  <a:gd name="connsiteX1" fmla="*/ 43962 w 114035"/>
                  <a:gd name="connsiteY1" fmla="*/ 0 h 569060"/>
                  <a:gd name="connsiteX2" fmla="*/ 90752 w 114035"/>
                  <a:gd name="connsiteY2" fmla="*/ 3 h 569060"/>
                  <a:gd name="connsiteX3" fmla="*/ 114034 w 114035"/>
                  <a:gd name="connsiteY3" fmla="*/ 567680 h 569060"/>
                  <a:gd name="connsiteX4" fmla="*/ 19 w 114035"/>
                  <a:gd name="connsiteY4" fmla="*/ 569060 h 569060"/>
                  <a:gd name="connsiteX0" fmla="*/ 19 w 114035"/>
                  <a:gd name="connsiteY0" fmla="*/ 570961 h 570961"/>
                  <a:gd name="connsiteX1" fmla="*/ 41658 w 114035"/>
                  <a:gd name="connsiteY1" fmla="*/ 0 h 570961"/>
                  <a:gd name="connsiteX2" fmla="*/ 90752 w 114035"/>
                  <a:gd name="connsiteY2" fmla="*/ 1904 h 570961"/>
                  <a:gd name="connsiteX3" fmla="*/ 114034 w 114035"/>
                  <a:gd name="connsiteY3" fmla="*/ 569581 h 570961"/>
                  <a:gd name="connsiteX4" fmla="*/ 19 w 114035"/>
                  <a:gd name="connsiteY4" fmla="*/ 570961 h 570961"/>
                  <a:gd name="connsiteX0" fmla="*/ 19 w 114035"/>
                  <a:gd name="connsiteY0" fmla="*/ 569057 h 569057"/>
                  <a:gd name="connsiteX1" fmla="*/ 41658 w 114035"/>
                  <a:gd name="connsiteY1" fmla="*/ 2090 h 569057"/>
                  <a:gd name="connsiteX2" fmla="*/ 90752 w 114035"/>
                  <a:gd name="connsiteY2" fmla="*/ 0 h 569057"/>
                  <a:gd name="connsiteX3" fmla="*/ 114034 w 114035"/>
                  <a:gd name="connsiteY3" fmla="*/ 567677 h 569057"/>
                  <a:gd name="connsiteX4" fmla="*/ 19 w 114035"/>
                  <a:gd name="connsiteY4" fmla="*/ 569057 h 569057"/>
                  <a:gd name="connsiteX0" fmla="*/ 19 w 114035"/>
                  <a:gd name="connsiteY0" fmla="*/ 569057 h 569057"/>
                  <a:gd name="connsiteX1" fmla="*/ 40044 w 114035"/>
                  <a:gd name="connsiteY1" fmla="*/ 759 h 569057"/>
                  <a:gd name="connsiteX2" fmla="*/ 90752 w 114035"/>
                  <a:gd name="connsiteY2" fmla="*/ 0 h 569057"/>
                  <a:gd name="connsiteX3" fmla="*/ 114034 w 114035"/>
                  <a:gd name="connsiteY3" fmla="*/ 567677 h 569057"/>
                  <a:gd name="connsiteX4" fmla="*/ 19 w 114035"/>
                  <a:gd name="connsiteY4" fmla="*/ 569057 h 569057"/>
                  <a:gd name="connsiteX0" fmla="*/ 20 w 114036"/>
                  <a:gd name="connsiteY0" fmla="*/ 569629 h 569629"/>
                  <a:gd name="connsiteX1" fmla="*/ 38431 w 114036"/>
                  <a:gd name="connsiteY1" fmla="*/ 0 h 569629"/>
                  <a:gd name="connsiteX2" fmla="*/ 90753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0 w 114036"/>
                  <a:gd name="connsiteY0" fmla="*/ 569629 h 569629"/>
                  <a:gd name="connsiteX1" fmla="*/ 40045 w 114036"/>
                  <a:gd name="connsiteY1" fmla="*/ 0 h 569629"/>
                  <a:gd name="connsiteX2" fmla="*/ 90753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0 w 114036"/>
                  <a:gd name="connsiteY0" fmla="*/ 569629 h 569629"/>
                  <a:gd name="connsiteX1" fmla="*/ 40045 w 114036"/>
                  <a:gd name="connsiteY1" fmla="*/ 0 h 569629"/>
                  <a:gd name="connsiteX2" fmla="*/ 97322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1 w 114037"/>
                  <a:gd name="connsiteY0" fmla="*/ 569057 h 569057"/>
                  <a:gd name="connsiteX1" fmla="*/ 36764 w 114037"/>
                  <a:gd name="connsiteY1" fmla="*/ 759 h 569057"/>
                  <a:gd name="connsiteX2" fmla="*/ 97323 w 114037"/>
                  <a:gd name="connsiteY2" fmla="*/ 0 h 569057"/>
                  <a:gd name="connsiteX3" fmla="*/ 114036 w 114037"/>
                  <a:gd name="connsiteY3" fmla="*/ 567677 h 569057"/>
                  <a:gd name="connsiteX4" fmla="*/ 21 w 114037"/>
                  <a:gd name="connsiteY4" fmla="*/ 569057 h 56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37" h="569057">
                    <a:moveTo>
                      <a:pt x="21" y="569057"/>
                    </a:moveTo>
                    <a:cubicBezTo>
                      <a:pt x="-1002" y="568652"/>
                      <a:pt x="34560" y="189985"/>
                      <a:pt x="36764" y="759"/>
                    </a:cubicBezTo>
                    <a:lnTo>
                      <a:pt x="97323" y="0"/>
                    </a:lnTo>
                    <a:cubicBezTo>
                      <a:pt x="97145" y="189226"/>
                      <a:pt x="114214" y="378451"/>
                      <a:pt x="114036" y="567677"/>
                    </a:cubicBezTo>
                    <a:lnTo>
                      <a:pt x="21" y="569057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339823" y="2710192"/>
                <a:ext cx="646287" cy="4713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38028" y="2950560"/>
                <a:ext cx="2446871" cy="6598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909967" y="2180752"/>
                <a:ext cx="1496980" cy="6755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909967" y="2248307"/>
                <a:ext cx="1496980" cy="3770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909967" y="2286012"/>
                <a:ext cx="1496980" cy="7226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909967" y="2353566"/>
                <a:ext cx="1496980" cy="471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909967" y="2400697"/>
                <a:ext cx="1496980" cy="6598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909967" y="2466681"/>
                <a:ext cx="1496980" cy="455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909967" y="2512241"/>
                <a:ext cx="1496980" cy="6755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909967" y="2139905"/>
                <a:ext cx="1502992" cy="455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438028" y="2815451"/>
                <a:ext cx="2446871" cy="6127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438028" y="2876721"/>
                <a:ext cx="2446871" cy="7383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33" name="Connecteur droit 32"/>
              <p:cNvCxnSpPr>
                <a:endCxn id="20" idx="1"/>
              </p:cNvCxnSpPr>
              <p:nvPr/>
            </p:nvCxnSpPr>
            <p:spPr>
              <a:xfrm>
                <a:off x="2336817" y="2012652"/>
                <a:ext cx="9018" cy="6943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>
                <a:endCxn id="19" idx="1"/>
              </p:cNvCxnSpPr>
              <p:nvPr/>
            </p:nvCxnSpPr>
            <p:spPr>
              <a:xfrm>
                <a:off x="2981600" y="2012652"/>
                <a:ext cx="1503" cy="694398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1438028" y="3354316"/>
                <a:ext cx="2446871" cy="372335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438028" y="3725081"/>
                <a:ext cx="2446871" cy="8012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438028" y="3244344"/>
                <a:ext cx="2446871" cy="4556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438028" y="3289903"/>
                <a:ext cx="2446871" cy="6755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438028" y="3016543"/>
                <a:ext cx="2446871" cy="4398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438028" y="3060532"/>
                <a:ext cx="2446871" cy="6912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438028" y="3129658"/>
                <a:ext cx="2446871" cy="4713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438028" y="3176789"/>
                <a:ext cx="2446871" cy="6755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995638" y="2066067"/>
                <a:ext cx="171341" cy="73838"/>
              </a:xfrm>
              <a:prstGeom prst="rect">
                <a:avLst/>
              </a:prstGeom>
              <a:solidFill>
                <a:srgbClr val="FFC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4" name="ZoneTexte 3"/>
          <p:cNvSpPr txBox="1"/>
          <p:nvPr/>
        </p:nvSpPr>
        <p:spPr>
          <a:xfrm>
            <a:off x="3007506" y="6488756"/>
            <a:ext cx="350025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Sanchez </a:t>
            </a:r>
            <a:r>
              <a:rPr lang="en-US" sz="1400" i="1" dirty="0" smtClean="0">
                <a:latin typeface="+mn-lt"/>
              </a:rPr>
              <a:t>et al</a:t>
            </a:r>
            <a:r>
              <a:rPr lang="en-US" sz="1400" dirty="0" smtClean="0">
                <a:latin typeface="+mn-lt"/>
              </a:rPr>
              <a:t>., Opt. </a:t>
            </a:r>
            <a:r>
              <a:rPr lang="en-US" sz="1400" dirty="0">
                <a:latin typeface="+mn-lt"/>
              </a:rPr>
              <a:t>Express </a:t>
            </a:r>
            <a:r>
              <a:rPr lang="en-US" sz="1400" b="1" dirty="0" smtClean="0">
                <a:latin typeface="+mn-lt"/>
              </a:rPr>
              <a:t>20</a:t>
            </a:r>
            <a:r>
              <a:rPr lang="en-US" sz="1400" dirty="0" smtClean="0">
                <a:latin typeface="+mn-lt"/>
              </a:rPr>
              <a:t>, 15540 </a:t>
            </a:r>
            <a:r>
              <a:rPr lang="en-US" sz="1400" dirty="0">
                <a:latin typeface="+mn-lt"/>
              </a:rPr>
              <a:t>(2012</a:t>
            </a:r>
            <a:r>
              <a:rPr lang="en-US" sz="1400" dirty="0" smtClean="0">
                <a:latin typeface="+mn-lt"/>
              </a:rPr>
              <a:t>).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4211960" y="278092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 µm</a:t>
            </a:r>
            <a:endParaRPr lang="fr-FR" dirty="0"/>
          </a:p>
        </p:txBody>
      </p:sp>
      <p:sp>
        <p:nvSpPr>
          <p:cNvPr id="44" name="Espace réservé du numéro de diapositive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80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/>
              <a:t>InAs</a:t>
            </a:r>
            <a:r>
              <a:rPr lang="fr-FR" sz="2200" dirty="0" smtClean="0"/>
              <a:t>/</a:t>
            </a:r>
            <a:r>
              <a:rPr lang="fr-FR" sz="2200" dirty="0" err="1" smtClean="0"/>
              <a:t>AlSb</a:t>
            </a:r>
            <a:r>
              <a:rPr lang="fr-FR" sz="2200" dirty="0" smtClean="0"/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23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751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Rectangle 4"/>
          <p:cNvSpPr>
            <a:spLocks noChangeArrowheads="1"/>
          </p:cNvSpPr>
          <p:nvPr/>
        </p:nvSpPr>
        <p:spPr bwMode="auto">
          <a:xfrm>
            <a:off x="6705600" y="3322638"/>
            <a:ext cx="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fr-FR" sz="1800"/>
          </a:p>
        </p:txBody>
      </p:sp>
      <p:sp>
        <p:nvSpPr>
          <p:cNvPr id="40977" name="Rectangle 10"/>
          <p:cNvSpPr>
            <a:spLocks noChangeArrowheads="1"/>
          </p:cNvSpPr>
          <p:nvPr/>
        </p:nvSpPr>
        <p:spPr bwMode="auto">
          <a:xfrm>
            <a:off x="594425" y="5142797"/>
            <a:ext cx="4464050" cy="1027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Blip>
                <a:blip r:embed="rId4"/>
              </a:buBlip>
            </a:pPr>
            <a:r>
              <a:rPr lang="fr-FR" sz="1800" b="1" dirty="0">
                <a:cs typeface="Arial" pitchFamily="34" charset="0"/>
              </a:rPr>
              <a:t>Key </a:t>
            </a:r>
            <a:r>
              <a:rPr lang="fr-FR" sz="1800" b="1" dirty="0" err="1">
                <a:cs typeface="Arial" pitchFamily="34" charset="0"/>
              </a:rPr>
              <a:t>parameters</a:t>
            </a:r>
            <a:r>
              <a:rPr lang="fr-FR" sz="1800" b="1" dirty="0">
                <a:cs typeface="Arial" pitchFamily="34" charset="0"/>
              </a:rPr>
              <a:t> :   </a:t>
            </a:r>
            <a:r>
              <a:rPr lang="fr-FR" sz="1800" b="1" dirty="0" smtClean="0">
                <a:cs typeface="Arial" pitchFamily="34" charset="0"/>
              </a:rPr>
              <a:t>	</a:t>
            </a:r>
            <a:r>
              <a:rPr lang="fr-FR" sz="1800" dirty="0" err="1" smtClean="0">
                <a:cs typeface="Arial" pitchFamily="34" charset="0"/>
              </a:rPr>
              <a:t>ΔE</a:t>
            </a:r>
            <a:r>
              <a:rPr lang="fr-FR" sz="1800" baseline="-25000" dirty="0" err="1" smtClean="0">
                <a:cs typeface="Arial" pitchFamily="34" charset="0"/>
              </a:rPr>
              <a:t>c</a:t>
            </a:r>
            <a:r>
              <a:rPr lang="fr-FR" sz="1800" baseline="-25000" dirty="0" smtClean="0">
                <a:cs typeface="Arial" pitchFamily="34" charset="0"/>
              </a:rPr>
              <a:t> </a:t>
            </a:r>
            <a:r>
              <a:rPr lang="fr-FR" sz="1800" dirty="0">
                <a:cs typeface="Arial" pitchFamily="34" charset="0"/>
              </a:rPr>
              <a:t>=</a:t>
            </a:r>
            <a:r>
              <a:rPr lang="fr-FR" sz="1800" dirty="0" smtClean="0">
                <a:cs typeface="Arial" pitchFamily="34" charset="0"/>
              </a:rPr>
              <a:t>2.3 eV</a:t>
            </a:r>
            <a:endParaRPr lang="fr-FR" sz="1800" dirty="0">
              <a:cs typeface="Arial" pitchFamily="34" charset="0"/>
            </a:endParaRPr>
          </a:p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None/>
            </a:pPr>
            <a:r>
              <a:rPr lang="fr-FR" dirty="0">
                <a:cs typeface="Arial" pitchFamily="34" charset="0"/>
              </a:rPr>
              <a:t>	</a:t>
            </a:r>
            <a:r>
              <a:rPr lang="fr-FR" sz="1800" dirty="0" smtClean="0">
                <a:cs typeface="Arial" pitchFamily="34" charset="0"/>
              </a:rPr>
              <a:t>m</a:t>
            </a:r>
            <a:r>
              <a:rPr lang="fr-FR" sz="1800" dirty="0">
                <a:cs typeface="Arial" pitchFamily="34" charset="0"/>
              </a:rPr>
              <a:t>*=0.023</a:t>
            </a:r>
          </a:p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None/>
            </a:pPr>
            <a:r>
              <a:rPr lang="fr-FR" sz="1800" dirty="0">
                <a:cs typeface="Arial" pitchFamily="34" charset="0"/>
              </a:rPr>
              <a:t>	ΔL=0.8 eV</a:t>
            </a:r>
            <a:endParaRPr lang="el-GR" sz="1800" dirty="0">
              <a:cs typeface="Times New Roman" pitchFamily="18" charset="0"/>
            </a:endParaRPr>
          </a:p>
        </p:txBody>
      </p:sp>
      <p:sp>
        <p:nvSpPr>
          <p:cNvPr id="40978" name="Rectangle 11"/>
          <p:cNvSpPr>
            <a:spLocks noChangeArrowheads="1"/>
          </p:cNvSpPr>
          <p:nvPr/>
        </p:nvSpPr>
        <p:spPr bwMode="auto">
          <a:xfrm>
            <a:off x="5436981" y="5177423"/>
            <a:ext cx="2736850" cy="1034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Blip>
                <a:blip r:embed="rId4"/>
              </a:buBlip>
            </a:pPr>
            <a:r>
              <a:rPr lang="fr-FR" sz="1800" b="1" dirty="0">
                <a:cs typeface="Arial" pitchFamily="34" charset="0"/>
              </a:rPr>
              <a:t>High gain</a:t>
            </a:r>
          </a:p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Blip>
                <a:blip r:embed="rId4"/>
              </a:buBlip>
            </a:pPr>
            <a:r>
              <a:rPr lang="fr-FR" sz="1800" b="1" dirty="0">
                <a:cs typeface="Arial" pitchFamily="34" charset="0"/>
              </a:rPr>
              <a:t>Short </a:t>
            </a:r>
            <a:r>
              <a:rPr lang="fr-FR" b="1" dirty="0" err="1" smtClean="0">
                <a:cs typeface="Arial" pitchFamily="34" charset="0"/>
              </a:rPr>
              <a:t>wavelength</a:t>
            </a:r>
            <a:endParaRPr lang="fr-FR" b="1" dirty="0" smtClean="0">
              <a:cs typeface="Arial" pitchFamily="34" charset="0"/>
            </a:endParaRPr>
          </a:p>
          <a:p>
            <a:pPr indent="271463" defTabSz="2328863">
              <a:spcBef>
                <a:spcPct val="20000"/>
              </a:spcBef>
              <a:buClr>
                <a:srgbClr val="CC6600"/>
              </a:buClr>
              <a:buFont typeface="Wingdings" pitchFamily="2" charset="2"/>
              <a:buBlip>
                <a:blip r:embed="rId4"/>
              </a:buBlip>
            </a:pPr>
            <a:r>
              <a:rPr lang="fr-FR" b="1" dirty="0" smtClean="0">
                <a:cs typeface="Arial" pitchFamily="34" charset="0"/>
              </a:rPr>
              <a:t>Long </a:t>
            </a:r>
            <a:r>
              <a:rPr lang="fr-FR" b="1" dirty="0" err="1" smtClean="0">
                <a:cs typeface="Arial" pitchFamily="34" charset="0"/>
              </a:rPr>
              <a:t>wavelength</a:t>
            </a:r>
            <a:endParaRPr lang="el-GR" b="1" dirty="0">
              <a:cs typeface="Arial" pitchFamily="34" charset="0"/>
            </a:endParaRPr>
          </a:p>
        </p:txBody>
      </p:sp>
      <p:sp>
        <p:nvSpPr>
          <p:cNvPr id="228364" name="AutoShape 12"/>
          <p:cNvSpPr>
            <a:spLocks noChangeArrowheads="1"/>
          </p:cNvSpPr>
          <p:nvPr/>
        </p:nvSpPr>
        <p:spPr bwMode="auto">
          <a:xfrm>
            <a:off x="4555237" y="5525880"/>
            <a:ext cx="503238" cy="2873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endParaRPr lang="fr-FR"/>
          </a:p>
        </p:txBody>
      </p:sp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2948629" y="756847"/>
            <a:ext cx="5903913" cy="4392613"/>
            <a:chOff x="22" y="832"/>
            <a:chExt cx="3986" cy="2982"/>
          </a:xfrm>
        </p:grpSpPr>
        <p:graphicFrame>
          <p:nvGraphicFramePr>
            <p:cNvPr id="40963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45468873"/>
                </p:ext>
              </p:extLst>
            </p:nvPr>
          </p:nvGraphicFramePr>
          <p:xfrm>
            <a:off x="22" y="832"/>
            <a:ext cx="3986" cy="2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Graph" r:id="rId5" imgW="4602240" imgH="3407040" progId="Origin50.Graph">
                    <p:embed/>
                  </p:oleObj>
                </mc:Choice>
                <mc:Fallback>
                  <p:oleObj name="Graph" r:id="rId5" imgW="4602240" imgH="340704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083"/>
                        <a:stretch>
                          <a:fillRect/>
                        </a:stretch>
                      </p:blipFill>
                      <p:spPr bwMode="auto">
                        <a:xfrm>
                          <a:off x="22" y="832"/>
                          <a:ext cx="3986" cy="29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74" name="Text Box 7"/>
            <p:cNvSpPr txBox="1">
              <a:spLocks noChangeAspect="1" noChangeArrowheads="1"/>
            </p:cNvSpPr>
            <p:nvPr/>
          </p:nvSpPr>
          <p:spPr bwMode="auto">
            <a:xfrm>
              <a:off x="702" y="1118"/>
              <a:ext cx="773" cy="2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m*=0.023</a:t>
              </a:r>
            </a:p>
          </p:txBody>
        </p:sp>
        <p:sp>
          <p:nvSpPr>
            <p:cNvPr id="40975" name="Text Box 8"/>
            <p:cNvSpPr txBox="1">
              <a:spLocks noChangeAspect="1" noChangeArrowheads="1"/>
            </p:cNvSpPr>
            <p:nvPr/>
          </p:nvSpPr>
          <p:spPr bwMode="auto">
            <a:xfrm>
              <a:off x="790" y="1886"/>
              <a:ext cx="774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m*=0.045</a:t>
              </a:r>
            </a:p>
          </p:txBody>
        </p:sp>
        <p:sp>
          <p:nvSpPr>
            <p:cNvPr id="40976" name="Text Box 9"/>
            <p:cNvSpPr txBox="1">
              <a:spLocks noChangeAspect="1" noChangeArrowheads="1"/>
            </p:cNvSpPr>
            <p:nvPr/>
          </p:nvSpPr>
          <p:spPr bwMode="auto">
            <a:xfrm>
              <a:off x="929" y="2704"/>
              <a:ext cx="773" cy="2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ct val="50000"/>
                </a:spcBef>
              </a:pPr>
              <a:r>
                <a:rPr lang="en-US" sz="120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m*=0.067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460715" y="199492"/>
            <a:ext cx="66046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InAs</a:t>
            </a:r>
            <a:r>
              <a:rPr lang="en-GB" sz="2400" b="1" dirty="0" smtClean="0">
                <a:latin typeface="Calibri" pitchFamily="34" charset="0"/>
              </a:rPr>
              <a:t>/</a:t>
            </a:r>
            <a:r>
              <a:rPr lang="en-GB" sz="2400" b="1" dirty="0" err="1" smtClean="0">
                <a:latin typeface="Calibri" pitchFamily="34" charset="0"/>
              </a:rPr>
              <a:t>AlSb</a:t>
            </a:r>
            <a:r>
              <a:rPr lang="en-GB" sz="2400" b="1" dirty="0" smtClean="0">
                <a:latin typeface="Calibri" pitchFamily="34" charset="0"/>
              </a:rPr>
              <a:t>: very good intrinsic properties for QCLs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1017916" y="2798177"/>
                <a:ext cx="1465466" cy="616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𝑔</m:t>
                      </m:r>
                      <m:r>
                        <a:rPr lang="fr-FR" b="0" i="1" smtClean="0">
                          <a:latin typeface="Cambria Math"/>
                        </a:rPr>
                        <m:t> 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𝑚</m:t>
                              </m:r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/>
                                  <a:ea typeface="Cambria Math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16" y="2798177"/>
                <a:ext cx="1465466" cy="61625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7"/>
          <p:cNvSpPr txBox="1"/>
          <p:nvPr/>
        </p:nvSpPr>
        <p:spPr>
          <a:xfrm>
            <a:off x="1114096" y="2223017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Gain in QCL</a:t>
            </a:r>
            <a:endParaRPr lang="fr-FR" dirty="0"/>
          </a:p>
        </p:txBody>
      </p:sp>
      <p:sp>
        <p:nvSpPr>
          <p:cNvPr id="1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836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4192281" y="100420"/>
            <a:ext cx="488171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FR" sz="2400" b="1" dirty="0" smtClean="0">
                <a:latin typeface="+mn-lt"/>
              </a:rPr>
              <a:t>Short </a:t>
            </a:r>
            <a:r>
              <a:rPr lang="fr-FR" sz="2400" b="1" dirty="0" err="1" smtClean="0">
                <a:latin typeface="+mn-lt"/>
              </a:rPr>
              <a:t>wavelength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InAs</a:t>
            </a:r>
            <a:r>
              <a:rPr lang="fr-FR" sz="2400" b="1" dirty="0" smtClean="0">
                <a:latin typeface="+mn-lt"/>
              </a:rPr>
              <a:t>/</a:t>
            </a:r>
            <a:r>
              <a:rPr lang="fr-FR" sz="2400" b="1" dirty="0" err="1" smtClean="0">
                <a:latin typeface="+mn-lt"/>
              </a:rPr>
              <a:t>AlSb</a:t>
            </a:r>
            <a:r>
              <a:rPr lang="fr-FR" sz="2400" b="1" dirty="0" smtClean="0">
                <a:latin typeface="+mn-lt"/>
              </a:rPr>
              <a:t>  </a:t>
            </a:r>
            <a:r>
              <a:rPr lang="fr-FR" sz="2400" b="1" dirty="0" err="1" smtClean="0">
                <a:latin typeface="+mn-lt"/>
              </a:rPr>
              <a:t>QCLs</a:t>
            </a:r>
            <a:endParaRPr lang="fr-FR" sz="2400" b="1" i="1" dirty="0">
              <a:latin typeface="+mn-lt"/>
            </a:endParaRPr>
          </a:p>
        </p:txBody>
      </p:sp>
      <p:pic>
        <p:nvPicPr>
          <p:cNvPr id="3891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456" y="0"/>
            <a:ext cx="3589922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830725"/>
              </p:ext>
            </p:extLst>
          </p:nvPr>
        </p:nvGraphicFramePr>
        <p:xfrm>
          <a:off x="4726098" y="597806"/>
          <a:ext cx="4235759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Graph" r:id="rId4" imgW="4291200" imgH="3208320" progId="Origin50.Graph">
                  <p:embed/>
                </p:oleObj>
              </mc:Choice>
              <mc:Fallback>
                <p:oleObj name="Graph" r:id="rId4" imgW="4291200" imgH="3208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6098" y="597806"/>
                        <a:ext cx="4235759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e 5"/>
          <p:cNvGrpSpPr>
            <a:grpSpLocks noChangeAspect="1"/>
          </p:cNvGrpSpPr>
          <p:nvPr/>
        </p:nvGrpSpPr>
        <p:grpSpPr>
          <a:xfrm>
            <a:off x="5367085" y="3748184"/>
            <a:ext cx="3240360" cy="2604995"/>
            <a:chOff x="5292080" y="3573016"/>
            <a:chExt cx="3672408" cy="2952328"/>
          </a:xfrm>
        </p:grpSpPr>
        <p:pic>
          <p:nvPicPr>
            <p:cNvPr id="7" name="Picture 3" descr="C:\Documents and Settings\Teissier\Mes documents\Mes images\Photos MEB\D542.2\ruban+reseau_009.tif"/>
            <p:cNvPicPr>
              <a:picLocks noChangeAspect="1" noChangeArrowheads="1"/>
            </p:cNvPicPr>
            <p:nvPr/>
          </p:nvPicPr>
          <p:blipFill>
            <a:blip r:embed="rId6" cstate="print"/>
            <a:srcRect l="59971" t="35129" r="118" b="30049"/>
            <a:stretch>
              <a:fillRect/>
            </a:stretch>
          </p:blipFill>
          <p:spPr bwMode="auto">
            <a:xfrm>
              <a:off x="5292080" y="3573016"/>
              <a:ext cx="3672408" cy="2952328"/>
            </a:xfrm>
            <a:prstGeom prst="rect">
              <a:avLst/>
            </a:prstGeom>
            <a:noFill/>
          </p:spPr>
        </p:pic>
        <p:cxnSp>
          <p:nvCxnSpPr>
            <p:cNvPr id="8" name="Connecteur droit 7"/>
            <p:cNvCxnSpPr/>
            <p:nvPr/>
          </p:nvCxnSpPr>
          <p:spPr>
            <a:xfrm>
              <a:off x="5580112" y="6093296"/>
              <a:ext cx="1152128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5781734" y="5694852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>
                      <a:lumMod val="95000"/>
                    </a:schemeClr>
                  </a:solidFill>
                </a:rPr>
                <a:t>3 µm</a:t>
              </a:r>
              <a:endParaRPr lang="fr-FR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433851"/>
              </p:ext>
            </p:extLst>
          </p:nvPr>
        </p:nvGraphicFramePr>
        <p:xfrm>
          <a:off x="289069" y="3382883"/>
          <a:ext cx="3652696" cy="2970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Graph" r:id="rId7" imgW="3738067" imgH="3039466" progId="Origin50.Graph">
                  <p:embed/>
                </p:oleObj>
              </mc:Choice>
              <mc:Fallback>
                <p:oleObj name="Graph" r:id="rId7" imgW="3738067" imgH="303946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069" y="3382883"/>
                        <a:ext cx="3652696" cy="2970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25</a:t>
            </a:fld>
            <a:endParaRPr lang="fr-FR"/>
          </a:p>
        </p:txBody>
      </p:sp>
      <p:sp>
        <p:nvSpPr>
          <p:cNvPr id="1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082" y="6489264"/>
            <a:ext cx="4413799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2328863">
              <a:spcBef>
                <a:spcPct val="20000"/>
              </a:spcBef>
              <a:buClr>
                <a:srgbClr val="CC6600"/>
              </a:buClr>
            </a:pPr>
            <a:r>
              <a:rPr lang="fr-FR" sz="1400" dirty="0" smtClean="0">
                <a:latin typeface="+mn-lt"/>
                <a:cs typeface="Arial" pitchFamily="34" charset="0"/>
              </a:rPr>
              <a:t>More </a:t>
            </a:r>
            <a:r>
              <a:rPr lang="fr-FR" sz="1400" dirty="0" err="1" smtClean="0">
                <a:latin typeface="+mn-lt"/>
                <a:cs typeface="Arial" pitchFamily="34" charset="0"/>
              </a:rPr>
              <a:t>details</a:t>
            </a:r>
            <a:r>
              <a:rPr lang="fr-FR" sz="1400" dirty="0" smtClean="0">
                <a:latin typeface="+mn-lt"/>
                <a:cs typeface="Arial" pitchFamily="34" charset="0"/>
              </a:rPr>
              <a:t> on </a:t>
            </a:r>
            <a:r>
              <a:rPr lang="fr-FR" sz="1400" dirty="0" err="1" smtClean="0">
                <a:latin typeface="+mn-lt"/>
                <a:cs typeface="Arial" pitchFamily="34" charset="0"/>
              </a:rPr>
              <a:t>InAs</a:t>
            </a:r>
            <a:r>
              <a:rPr lang="fr-FR" sz="1400" dirty="0" smtClean="0">
                <a:latin typeface="+mn-lt"/>
                <a:cs typeface="Arial" pitchFamily="34" charset="0"/>
              </a:rPr>
              <a:t>/</a:t>
            </a:r>
            <a:r>
              <a:rPr lang="fr-FR" sz="1400" dirty="0" err="1" smtClean="0">
                <a:latin typeface="+mn-lt"/>
                <a:cs typeface="Arial" pitchFamily="34" charset="0"/>
              </a:rPr>
              <a:t>AlSb</a:t>
            </a:r>
            <a:r>
              <a:rPr 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sz="1400" dirty="0" err="1" smtClean="0">
                <a:latin typeface="+mn-lt"/>
                <a:cs typeface="Arial" pitchFamily="34" charset="0"/>
              </a:rPr>
              <a:t>QCLs</a:t>
            </a:r>
            <a:r>
              <a:rPr lang="fr-FR" sz="1400" dirty="0" smtClean="0">
                <a:latin typeface="+mn-lt"/>
                <a:cs typeface="Arial" pitchFamily="34" charset="0"/>
              </a:rPr>
              <a:t> in: Teissier, </a:t>
            </a:r>
            <a:r>
              <a:rPr lang="fr-FR" sz="1400" dirty="0" err="1" smtClean="0">
                <a:latin typeface="+mn-lt"/>
                <a:cs typeface="Arial" pitchFamily="34" charset="0"/>
              </a:rPr>
              <a:t>Baranov</a:t>
            </a:r>
            <a:r>
              <a:rPr lang="fr-FR" sz="1400" dirty="0" smtClean="0">
                <a:latin typeface="+mn-lt"/>
                <a:cs typeface="Arial" pitchFamily="34" charset="0"/>
              </a:rPr>
              <a:t>, </a:t>
            </a:r>
            <a:r>
              <a:rPr lang="fr-FR" sz="1400" i="1" dirty="0" smtClean="0">
                <a:latin typeface="+mn-lt"/>
                <a:cs typeface="Arial" pitchFamily="34" charset="0"/>
              </a:rPr>
              <a:t>et al.</a:t>
            </a:r>
            <a:endParaRPr lang="el-GR" sz="1400" i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4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pied de page 2"/>
          <p:cNvSpPr txBox="1">
            <a:spLocks/>
          </p:cNvSpPr>
          <p:nvPr/>
        </p:nvSpPr>
        <p:spPr>
          <a:xfrm>
            <a:off x="3276600" y="6614369"/>
            <a:ext cx="28956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IEEE Summer Topical Meeting 2015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26</a:t>
            </a:fld>
            <a:endParaRPr lang="fr-FR"/>
          </a:p>
        </p:txBody>
      </p:sp>
      <p:pic>
        <p:nvPicPr>
          <p:cNvPr id="9" name="Picture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5" y="214498"/>
            <a:ext cx="5755085" cy="291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54985" y="2946029"/>
            <a:ext cx="4871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thickness 21 µm. Growth time ~ 24h…</a:t>
            </a:r>
          </a:p>
        </p:txBody>
      </p:sp>
      <p:grpSp>
        <p:nvGrpSpPr>
          <p:cNvPr id="11" name="Grouper 1"/>
          <p:cNvGrpSpPr>
            <a:grpSpLocks/>
          </p:cNvGrpSpPr>
          <p:nvPr/>
        </p:nvGrpSpPr>
        <p:grpSpPr bwMode="auto">
          <a:xfrm rot="-322905">
            <a:off x="6741829" y="4648518"/>
            <a:ext cx="1368425" cy="307975"/>
            <a:chOff x="9180512" y="3645024"/>
            <a:chExt cx="1368152" cy="307777"/>
          </a:xfrm>
        </p:grpSpPr>
        <p:cxnSp>
          <p:nvCxnSpPr>
            <p:cNvPr id="14" name="Connecteur droit 13"/>
            <p:cNvCxnSpPr>
              <a:cxnSpLocks noChangeShapeType="1"/>
            </p:cNvCxnSpPr>
            <p:nvPr/>
          </p:nvCxnSpPr>
          <p:spPr bwMode="auto">
            <a:xfrm>
              <a:off x="9174856" y="3639029"/>
              <a:ext cx="136815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5" name="ZoneTexte 28"/>
            <p:cNvSpPr txBox="1">
              <a:spLocks noChangeArrowheads="1"/>
            </p:cNvSpPr>
            <p:nvPr/>
          </p:nvSpPr>
          <p:spPr bwMode="auto">
            <a:xfrm>
              <a:off x="9540552" y="3645024"/>
              <a:ext cx="6872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400" baseline="0">
                  <a:solidFill>
                    <a:schemeClr val="bg1"/>
                  </a:solidFill>
                </a:rPr>
                <a:t>50 μm</a:t>
              </a:r>
            </a:p>
          </p:txBody>
        </p:sp>
      </p:grp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228300" y="-3092"/>
            <a:ext cx="784570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fr-FR" sz="2400" b="1" dirty="0" smtClean="0">
                <a:latin typeface="+mn-lt"/>
              </a:rPr>
              <a:t>Long </a:t>
            </a:r>
            <a:r>
              <a:rPr lang="fr-FR" sz="2400" b="1" dirty="0" err="1" smtClean="0">
                <a:latin typeface="+mn-lt"/>
              </a:rPr>
              <a:t>wavelength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InAs</a:t>
            </a:r>
            <a:r>
              <a:rPr lang="fr-FR" sz="2400" b="1" dirty="0" smtClean="0">
                <a:latin typeface="+mn-lt"/>
              </a:rPr>
              <a:t>/</a:t>
            </a:r>
            <a:r>
              <a:rPr lang="fr-FR" sz="2400" b="1" dirty="0" err="1" smtClean="0">
                <a:latin typeface="+mn-lt"/>
              </a:rPr>
              <a:t>AlSb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QCLs</a:t>
            </a:r>
            <a:r>
              <a:rPr lang="fr-FR" sz="2400" b="1" dirty="0" smtClean="0">
                <a:latin typeface="+mn-lt"/>
              </a:rPr>
              <a:t> (</a:t>
            </a:r>
            <a:r>
              <a:rPr lang="fr-FR" sz="2400" b="1" dirty="0" err="1" smtClean="0">
                <a:latin typeface="+mn-lt"/>
              </a:rPr>
              <a:t>dielectric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waveguide</a:t>
            </a:r>
            <a:r>
              <a:rPr lang="fr-FR" sz="2400" b="1" dirty="0" smtClean="0">
                <a:latin typeface="+mn-lt"/>
              </a:rPr>
              <a:t>)</a:t>
            </a:r>
            <a:endParaRPr lang="fr-FR" sz="2400" b="1" i="1" dirty="0">
              <a:latin typeface="+mn-lt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5242547"/>
              </p:ext>
            </p:extLst>
          </p:nvPr>
        </p:nvGraphicFramePr>
        <p:xfrm>
          <a:off x="107470" y="3469729"/>
          <a:ext cx="4341753" cy="303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Graph" r:id="rId5" imgW="4155034" imgH="2902915" progId="Origin50.Graph">
                  <p:embed/>
                </p:oleObj>
              </mc:Choice>
              <mc:Fallback>
                <p:oleObj name="Graph" r:id="rId5" imgW="4155034" imgH="290291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70" y="3469729"/>
                        <a:ext cx="4341753" cy="3032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83797"/>
              </p:ext>
            </p:extLst>
          </p:nvPr>
        </p:nvGraphicFramePr>
        <p:xfrm>
          <a:off x="4497468" y="3245765"/>
          <a:ext cx="4453477" cy="3109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Graph" r:id="rId7" imgW="4155034" imgH="2902915" progId="Origin50.Graph">
                  <p:embed/>
                </p:oleObj>
              </mc:Choice>
              <mc:Fallback>
                <p:oleObj name="Graph" r:id="rId7" imgW="4155034" imgH="290291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468" y="3245765"/>
                        <a:ext cx="4453477" cy="3109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5927938" y="2425409"/>
            <a:ext cx="3023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Bahriz</a:t>
            </a:r>
            <a:r>
              <a:rPr lang="fr-FR" sz="1400" dirty="0" smtClean="0"/>
              <a:t> </a:t>
            </a:r>
            <a:r>
              <a:rPr lang="fr-FR" sz="1400" i="1" dirty="0" smtClean="0"/>
              <a:t>et al</a:t>
            </a:r>
            <a:r>
              <a:rPr lang="fr-FR" sz="1400" dirty="0" smtClean="0"/>
              <a:t>., </a:t>
            </a:r>
            <a:r>
              <a:rPr lang="fr-FR" sz="1400" dirty="0" err="1" smtClean="0"/>
              <a:t>Opt</a:t>
            </a:r>
            <a:r>
              <a:rPr lang="fr-FR" sz="1400" dirty="0" smtClean="0"/>
              <a:t>. </a:t>
            </a:r>
            <a:r>
              <a:rPr lang="fr-FR" sz="1400" dirty="0" err="1" smtClean="0"/>
              <a:t>Expr</a:t>
            </a:r>
            <a:r>
              <a:rPr lang="fr-FR" sz="1400" dirty="0" smtClean="0"/>
              <a:t>. </a:t>
            </a:r>
            <a:r>
              <a:rPr lang="fr-FR" sz="1400" b="1" dirty="0" smtClean="0"/>
              <a:t>23</a:t>
            </a:r>
            <a:r>
              <a:rPr lang="fr-FR" sz="1400" dirty="0" smtClean="0"/>
              <a:t>, 1523 (2015)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81026" y="6411116"/>
            <a:ext cx="82094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J</a:t>
            </a:r>
            <a:r>
              <a:rPr lang="fr-FR" baseline="-25000" dirty="0" err="1" smtClean="0"/>
              <a:t>th</a:t>
            </a:r>
            <a:r>
              <a:rPr lang="fr-FR" dirty="0"/>
              <a:t> </a:t>
            </a:r>
            <a:r>
              <a:rPr lang="fr-FR" dirty="0" smtClean="0"/>
              <a:t>= 4.3 kA/cm² at 300 K / P (80 K) ≈ 120 mW  / P(300 K) ≈10 mW / </a:t>
            </a:r>
            <a:r>
              <a:rPr lang="fr-FR" dirty="0" err="1" smtClean="0"/>
              <a:t>T</a:t>
            </a:r>
            <a:r>
              <a:rPr lang="fr-FR" baseline="-25000" dirty="0" err="1" smtClean="0"/>
              <a:t>max</a:t>
            </a:r>
            <a:r>
              <a:rPr lang="fr-FR" dirty="0" smtClean="0"/>
              <a:t> = 353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2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/>
          <p:cNvGrpSpPr/>
          <p:nvPr/>
        </p:nvGrpSpPr>
        <p:grpSpPr>
          <a:xfrm>
            <a:off x="107504" y="857896"/>
            <a:ext cx="2973946" cy="4724092"/>
            <a:chOff x="2708498" y="801440"/>
            <a:chExt cx="2973946" cy="4724092"/>
          </a:xfrm>
        </p:grpSpPr>
        <p:pic>
          <p:nvPicPr>
            <p:cNvPr id="12186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8498" y="1233488"/>
              <a:ext cx="2317750" cy="402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63" name="Text Box 10"/>
            <p:cNvSpPr txBox="1">
              <a:spLocks noChangeArrowheads="1"/>
            </p:cNvSpPr>
            <p:nvPr/>
          </p:nvSpPr>
          <p:spPr bwMode="auto">
            <a:xfrm>
              <a:off x="2915816" y="801440"/>
              <a:ext cx="19848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 smtClean="0"/>
                <a:t>0.3 ML AlSb barrier</a:t>
              </a:r>
              <a:endParaRPr lang="en-US" dirty="0"/>
            </a:p>
          </p:txBody>
        </p:sp>
        <p:sp>
          <p:nvSpPr>
            <p:cNvPr id="121864" name="Line 11"/>
            <p:cNvSpPr>
              <a:spLocks noChangeShapeType="1"/>
            </p:cNvSpPr>
            <p:nvPr/>
          </p:nvSpPr>
          <p:spPr bwMode="auto">
            <a:xfrm>
              <a:off x="4173860" y="1161480"/>
              <a:ext cx="287238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rot="5400000">
              <a:off x="4911948" y="4325938"/>
              <a:ext cx="319087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rot="5400000">
              <a:off x="4966716" y="4606132"/>
              <a:ext cx="20796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2959323" y="5100638"/>
              <a:ext cx="539750" cy="15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869" name="ZoneTexte 13"/>
            <p:cNvSpPr txBox="1">
              <a:spLocks noChangeArrowheads="1"/>
            </p:cNvSpPr>
            <p:nvPr/>
          </p:nvSpPr>
          <p:spPr bwMode="auto">
            <a:xfrm>
              <a:off x="2825973" y="5156200"/>
              <a:ext cx="7777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mtClean="0"/>
                <a:t>12 nm</a:t>
              </a:r>
              <a:endParaRPr lang="en-US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193208" y="4077072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3-2</a:t>
              </a:r>
              <a:endParaRPr lang="en-US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193208" y="4427820"/>
              <a:ext cx="489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2-1</a:t>
              </a:r>
              <a:endParaRPr lang="en-US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2433266" y="1196752"/>
            <a:ext cx="3312368" cy="2952328"/>
            <a:chOff x="2476567" y="1893056"/>
            <a:chExt cx="3672408" cy="2997497"/>
          </a:xfrm>
        </p:grpSpPr>
        <p:graphicFrame>
          <p:nvGraphicFramePr>
            <p:cNvPr id="121862" name="Object 3"/>
            <p:cNvGraphicFramePr>
              <a:graphicFrameLocks noChangeAspect="1"/>
            </p:cNvGraphicFramePr>
            <p:nvPr/>
          </p:nvGraphicFramePr>
          <p:xfrm>
            <a:off x="2476567" y="1893056"/>
            <a:ext cx="3672408" cy="29974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7" name="Graph" r:id="rId4" imgW="3772800" imgH="3081600" progId="Origin50.Graph">
                    <p:embed/>
                  </p:oleObj>
                </mc:Choice>
                <mc:Fallback>
                  <p:oleObj name="Graph" r:id="rId4" imgW="3772800" imgH="30816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76567" y="1893056"/>
                          <a:ext cx="3672408" cy="29974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4543197" y="2084624"/>
              <a:ext cx="415851" cy="30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3-2</a:t>
              </a:r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823117" y="2372656"/>
              <a:ext cx="415851" cy="3074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2-1</a:t>
              </a:r>
              <a:endParaRPr lang="en-US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732482" y="5559043"/>
            <a:ext cx="47525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=&gt; Very thin barrier acts</a:t>
            </a:r>
          </a:p>
          <a:p>
            <a:pPr algn="ctr"/>
            <a:r>
              <a:rPr lang="en-US" sz="2200" dirty="0" smtClean="0"/>
              <a:t>in good agreement with calculation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7" t="9259" r="9141"/>
          <a:stretch/>
        </p:blipFill>
        <p:spPr>
          <a:xfrm>
            <a:off x="5877523" y="2759495"/>
            <a:ext cx="2604260" cy="304576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0" t="39628" r="15509" b="32741"/>
          <a:stretch/>
        </p:blipFill>
        <p:spPr>
          <a:xfrm>
            <a:off x="6442365" y="925596"/>
            <a:ext cx="2427400" cy="2237607"/>
          </a:xfrm>
          <a:prstGeom prst="rect">
            <a:avLst/>
          </a:prstGeom>
          <a:ln w="158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58264" y="5805264"/>
            <a:ext cx="3203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TEM image </a:t>
            </a:r>
            <a:r>
              <a:rPr lang="fr-FR" sz="1400" dirty="0" err="1" smtClean="0"/>
              <a:t>from</a:t>
            </a:r>
            <a:r>
              <a:rPr lang="fr-FR" sz="1400" dirty="0" smtClean="0"/>
              <a:t> D</a:t>
            </a:r>
            <a:r>
              <a:rPr lang="fr-FR" sz="1400" dirty="0"/>
              <a:t>. </a:t>
            </a:r>
            <a:r>
              <a:rPr lang="fr-FR" sz="1400" dirty="0" err="1"/>
              <a:t>Alloyau</a:t>
            </a:r>
            <a:r>
              <a:rPr lang="fr-FR" sz="1400" dirty="0"/>
              <a:t>, C. </a:t>
            </a:r>
            <a:r>
              <a:rPr lang="fr-FR" sz="1400" dirty="0" err="1"/>
              <a:t>Ricolleau</a:t>
            </a:r>
            <a:r>
              <a:rPr lang="fr-FR" sz="1400" dirty="0"/>
              <a:t>, G. </a:t>
            </a:r>
            <a:r>
              <a:rPr lang="fr-FR" sz="1400" dirty="0" smtClean="0"/>
              <a:t>Wang (</a:t>
            </a:r>
            <a:r>
              <a:rPr lang="fr-FR" sz="1400" dirty="0"/>
              <a:t>MPQ, </a:t>
            </a:r>
            <a:r>
              <a:rPr lang="fr-FR" sz="1400" dirty="0" err="1"/>
              <a:t>Univ</a:t>
            </a:r>
            <a:r>
              <a:rPr lang="fr-FR" sz="1400" dirty="0"/>
              <a:t> Paris Diderot)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2419771" y="103956"/>
            <a:ext cx="66046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InAs</a:t>
            </a:r>
            <a:r>
              <a:rPr lang="en-GB" sz="2400" b="1" dirty="0" smtClean="0">
                <a:latin typeface="Calibri" pitchFamily="34" charset="0"/>
              </a:rPr>
              <a:t>/</a:t>
            </a:r>
            <a:r>
              <a:rPr lang="en-GB" sz="2400" b="1" dirty="0" err="1" smtClean="0">
                <a:latin typeface="Calibri" pitchFamily="34" charset="0"/>
              </a:rPr>
              <a:t>AlSb</a:t>
            </a:r>
            <a:r>
              <a:rPr lang="en-GB" sz="2400" b="1" dirty="0" smtClean="0">
                <a:latin typeface="Calibri" pitchFamily="34" charset="0"/>
              </a:rPr>
              <a:t> QCLs: growth control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27</a:t>
            </a:fld>
            <a:endParaRPr lang="fr-FR"/>
          </a:p>
        </p:txBody>
      </p:sp>
      <p:sp>
        <p:nvSpPr>
          <p:cNvPr id="2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252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/>
              <a:t>GaSb</a:t>
            </a:r>
            <a:r>
              <a:rPr lang="fr-FR" sz="2200" dirty="0" smtClean="0"/>
              <a:t>/</a:t>
            </a:r>
            <a:r>
              <a:rPr lang="fr-FR" sz="2200" dirty="0" err="1" smtClean="0"/>
              <a:t>InAs</a:t>
            </a:r>
            <a:r>
              <a:rPr lang="fr-FR" sz="2200" dirty="0" smtClean="0"/>
              <a:t> type-II </a:t>
            </a:r>
            <a:r>
              <a:rPr lang="fr-FR" sz="2200" dirty="0" err="1" smtClean="0"/>
              <a:t>superlattice</a:t>
            </a:r>
            <a:r>
              <a:rPr lang="fr-FR" sz="2200" dirty="0" smtClean="0"/>
              <a:t> </a:t>
            </a:r>
            <a:r>
              <a:rPr lang="fr-FR" sz="2200" dirty="0" err="1" smtClean="0"/>
              <a:t>photodetectors</a:t>
            </a:r>
            <a:endParaRPr lang="fr-FR" sz="2200" dirty="0" smtClean="0"/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28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27519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3"/>
          <p:cNvGrpSpPr/>
          <p:nvPr/>
        </p:nvGrpSpPr>
        <p:grpSpPr>
          <a:xfrm>
            <a:off x="267532" y="4054858"/>
            <a:ext cx="3541928" cy="1890713"/>
            <a:chOff x="733132" y="4292983"/>
            <a:chExt cx="3541928" cy="189071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101647" y="4292983"/>
              <a:ext cx="3173413" cy="1890713"/>
              <a:chOff x="3201" y="1726"/>
              <a:chExt cx="1999" cy="1191"/>
            </a:xfrm>
          </p:grpSpPr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3207" y="2723"/>
                <a:ext cx="183" cy="53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3567" y="2162"/>
                <a:ext cx="126" cy="56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7"/>
              <p:cNvSpPr>
                <a:spLocks noChangeArrowheads="1"/>
              </p:cNvSpPr>
              <p:nvPr/>
            </p:nvSpPr>
            <p:spPr bwMode="auto">
              <a:xfrm>
                <a:off x="3958" y="2160"/>
                <a:ext cx="252" cy="56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4381" y="2718"/>
                <a:ext cx="183" cy="53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auto">
              <a:xfrm>
                <a:off x="3981" y="1987"/>
                <a:ext cx="924" cy="7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201" y="2770"/>
                <a:ext cx="1359" cy="147"/>
              </a:xfrm>
              <a:prstGeom prst="rect">
                <a:avLst/>
              </a:pr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fr-FR" sz="1000">
                    <a:latin typeface="Times New Roman" pitchFamily="18" charset="0"/>
                  </a:rPr>
                  <a:t>        Buffer GaSb (p)</a:t>
                </a:r>
              </a:p>
            </p:txBody>
          </p:sp>
          <p:sp>
            <p:nvSpPr>
              <p:cNvPr id="30" name="Rectangle 11" descr="blanc)"/>
              <p:cNvSpPr>
                <a:spLocks noChangeArrowheads="1"/>
              </p:cNvSpPr>
              <p:nvPr/>
            </p:nvSpPr>
            <p:spPr bwMode="auto">
              <a:xfrm>
                <a:off x="3471" y="2326"/>
                <a:ext cx="822" cy="294"/>
              </a:xfrm>
              <a:prstGeom prst="rect">
                <a:avLst/>
              </a:prstGeom>
              <a:pattFill prst="dkHorz">
                <a:fgClr>
                  <a:srgbClr val="CC3300"/>
                </a:fgClr>
                <a:bgClr>
                  <a:srgbClr val="FFFFFF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12"/>
              <p:cNvSpPr>
                <a:spLocks noChangeArrowheads="1"/>
              </p:cNvSpPr>
              <p:nvPr/>
            </p:nvSpPr>
            <p:spPr bwMode="auto">
              <a:xfrm>
                <a:off x="3468" y="2215"/>
                <a:ext cx="822" cy="111"/>
              </a:xfrm>
              <a:prstGeom prst="rect">
                <a:avLst/>
              </a:prstGeom>
              <a:solidFill>
                <a:srgbClr val="FFCC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fr-FR" sz="1000">
                    <a:latin typeface="Times New Roman" pitchFamily="18" charset="0"/>
                  </a:rPr>
                  <a:t>InAs (n)</a:t>
                </a:r>
              </a:p>
            </p:txBody>
          </p:sp>
          <p:sp>
            <p:nvSpPr>
              <p:cNvPr id="32" name="Rectangle 13"/>
              <p:cNvSpPr>
                <a:spLocks noChangeArrowheads="1"/>
              </p:cNvSpPr>
              <p:nvPr/>
            </p:nvSpPr>
            <p:spPr bwMode="auto">
              <a:xfrm>
                <a:off x="3471" y="2620"/>
                <a:ext cx="819" cy="153"/>
              </a:xfrm>
              <a:prstGeom prst="rect">
                <a:avLst/>
              </a:prstGeom>
              <a:solidFill>
                <a:srgbClr val="FFCC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r>
                  <a:rPr lang="fr-FR" sz="1000">
                    <a:latin typeface="Times New Roman" pitchFamily="18" charset="0"/>
                  </a:rPr>
                  <a:t>GaSb (p)</a:t>
                </a: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3981" y="2173"/>
                <a:ext cx="0" cy="546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3981" y="2629"/>
                <a:ext cx="924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7"/>
                  </a:cxn>
                  <a:cxn ang="0">
                    <a:pos x="924" y="117"/>
                  </a:cxn>
                </a:cxnLst>
                <a:rect l="0" t="0" r="r" b="b"/>
                <a:pathLst>
                  <a:path w="924" h="117">
                    <a:moveTo>
                      <a:pt x="0" y="0"/>
                    </a:moveTo>
                    <a:lnTo>
                      <a:pt x="0" y="117"/>
                    </a:lnTo>
                    <a:lnTo>
                      <a:pt x="924" y="117"/>
                    </a:lnTo>
                  </a:path>
                </a:pathLst>
              </a:custGeom>
              <a:noFill/>
              <a:ln w="38100" cmpd="sng">
                <a:solidFill>
                  <a:srgbClr val="0099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3981" y="1984"/>
                <a:ext cx="921" cy="168"/>
              </a:xfrm>
              <a:custGeom>
                <a:avLst/>
                <a:gdLst/>
                <a:ahLst/>
                <a:cxnLst>
                  <a:cxn ang="0">
                    <a:pos x="921" y="0"/>
                  </a:cxn>
                  <a:cxn ang="0">
                    <a:pos x="0" y="0"/>
                  </a:cxn>
                  <a:cxn ang="0">
                    <a:pos x="0" y="168"/>
                  </a:cxn>
                </a:cxnLst>
                <a:rect l="0" t="0" r="r" b="b"/>
                <a:pathLst>
                  <a:path w="921" h="168">
                    <a:moveTo>
                      <a:pt x="921" y="0"/>
                    </a:moveTo>
                    <a:lnTo>
                      <a:pt x="0" y="0"/>
                    </a:lnTo>
                    <a:lnTo>
                      <a:pt x="0" y="168"/>
                    </a:lnTo>
                  </a:path>
                </a:pathLst>
              </a:custGeom>
              <a:noFill/>
              <a:ln w="38100" cmpd="sng">
                <a:solidFill>
                  <a:srgbClr val="009900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4892" y="1987"/>
                <a:ext cx="308" cy="756"/>
                <a:chOff x="4982" y="1875"/>
                <a:chExt cx="305" cy="1242"/>
              </a:xfrm>
            </p:grpSpPr>
            <p:sp>
              <p:nvSpPr>
                <p:cNvPr id="42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4989" y="1875"/>
                  <a:ext cx="1" cy="1242"/>
                </a:xfrm>
                <a:prstGeom prst="line">
                  <a:avLst/>
                </a:prstGeom>
                <a:noFill/>
                <a:ln w="38100">
                  <a:solidFill>
                    <a:srgbClr val="0099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982" y="1924"/>
                  <a:ext cx="305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sz="2400">
                      <a:solidFill>
                        <a:srgbClr val="009900"/>
                      </a:solidFill>
                      <a:latin typeface="Times New Roman" pitchFamily="18" charset="0"/>
                    </a:rPr>
                    <a:t>I</a:t>
                  </a:r>
                  <a:r>
                    <a:rPr lang="fr-FR" sz="2400" baseline="-25000">
                      <a:solidFill>
                        <a:srgbClr val="009900"/>
                      </a:solidFill>
                      <a:latin typeface="Times New Roman" pitchFamily="18" charset="0"/>
                    </a:rPr>
                    <a:t>ph</a:t>
                  </a:r>
                </a:p>
              </p:txBody>
            </p:sp>
          </p:grpSp>
          <p:sp>
            <p:nvSpPr>
              <p:cNvPr id="37" name="Oval 20"/>
              <p:cNvSpPr>
                <a:spLocks noChangeArrowheads="1"/>
              </p:cNvSpPr>
              <p:nvPr/>
            </p:nvSpPr>
            <p:spPr bwMode="auto">
              <a:xfrm>
                <a:off x="4779" y="2281"/>
                <a:ext cx="246" cy="24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r>
                  <a:rPr lang="fr-FR" sz="2000">
                    <a:latin typeface="Times New Roman" pitchFamily="18" charset="0"/>
                  </a:rPr>
                  <a:t>A</a:t>
                </a:r>
              </a:p>
            </p:txBody>
          </p:sp>
          <p:grpSp>
            <p:nvGrpSpPr>
              <p:cNvPr id="5" name="Group 21"/>
              <p:cNvGrpSpPr>
                <a:grpSpLocks/>
              </p:cNvGrpSpPr>
              <p:nvPr/>
            </p:nvGrpSpPr>
            <p:grpSpPr bwMode="auto">
              <a:xfrm>
                <a:off x="3461" y="1726"/>
                <a:ext cx="374" cy="453"/>
                <a:chOff x="3506" y="1614"/>
                <a:chExt cx="374" cy="453"/>
              </a:xfrm>
            </p:grpSpPr>
            <p:sp>
              <p:nvSpPr>
                <p:cNvPr id="39" name="Freeform 22"/>
                <p:cNvSpPr>
                  <a:spLocks/>
                </p:cNvSpPr>
                <p:nvPr/>
              </p:nvSpPr>
              <p:spPr bwMode="auto">
                <a:xfrm>
                  <a:off x="3642" y="1841"/>
                  <a:ext cx="189" cy="226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57" y="10"/>
                    </a:cxn>
                    <a:cxn ang="0">
                      <a:pos x="57" y="73"/>
                    </a:cxn>
                    <a:cxn ang="0">
                      <a:pos x="105" y="82"/>
                    </a:cxn>
                    <a:cxn ang="0">
                      <a:pos x="105" y="139"/>
                    </a:cxn>
                    <a:cxn ang="0">
                      <a:pos x="150" y="145"/>
                    </a:cxn>
                    <a:cxn ang="0">
                      <a:pos x="159" y="190"/>
                    </a:cxn>
                    <a:cxn ang="0">
                      <a:pos x="189" y="226"/>
                    </a:cxn>
                  </a:cxnLst>
                  <a:rect l="0" t="0" r="r" b="b"/>
                  <a:pathLst>
                    <a:path w="189" h="226">
                      <a:moveTo>
                        <a:pt x="0" y="10"/>
                      </a:moveTo>
                      <a:cubicBezTo>
                        <a:pt x="24" y="5"/>
                        <a:pt x="48" y="0"/>
                        <a:pt x="57" y="10"/>
                      </a:cubicBezTo>
                      <a:cubicBezTo>
                        <a:pt x="66" y="20"/>
                        <a:pt x="49" y="61"/>
                        <a:pt x="57" y="73"/>
                      </a:cubicBezTo>
                      <a:cubicBezTo>
                        <a:pt x="65" y="85"/>
                        <a:pt x="97" y="71"/>
                        <a:pt x="105" y="82"/>
                      </a:cubicBezTo>
                      <a:cubicBezTo>
                        <a:pt x="113" y="93"/>
                        <a:pt x="98" y="129"/>
                        <a:pt x="105" y="139"/>
                      </a:cubicBezTo>
                      <a:cubicBezTo>
                        <a:pt x="112" y="149"/>
                        <a:pt x="141" y="137"/>
                        <a:pt x="150" y="145"/>
                      </a:cubicBezTo>
                      <a:cubicBezTo>
                        <a:pt x="159" y="153"/>
                        <a:pt x="153" y="177"/>
                        <a:pt x="159" y="190"/>
                      </a:cubicBezTo>
                      <a:cubicBezTo>
                        <a:pt x="165" y="203"/>
                        <a:pt x="177" y="214"/>
                        <a:pt x="189" y="226"/>
                      </a:cubicBezTo>
                    </a:path>
                  </a:pathLst>
                </a:custGeom>
                <a:noFill/>
                <a:ln w="28575" cmpd="sng">
                  <a:solidFill>
                    <a:srgbClr val="CC0000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Freeform 23"/>
                <p:cNvSpPr>
                  <a:spLocks/>
                </p:cNvSpPr>
                <p:nvPr/>
              </p:nvSpPr>
              <p:spPr bwMode="auto">
                <a:xfrm>
                  <a:off x="3691" y="1815"/>
                  <a:ext cx="189" cy="226"/>
                </a:xfrm>
                <a:custGeom>
                  <a:avLst/>
                  <a:gdLst/>
                  <a:ahLst/>
                  <a:cxnLst>
                    <a:cxn ang="0">
                      <a:pos x="0" y="10"/>
                    </a:cxn>
                    <a:cxn ang="0">
                      <a:pos x="57" y="10"/>
                    </a:cxn>
                    <a:cxn ang="0">
                      <a:pos x="57" y="73"/>
                    </a:cxn>
                    <a:cxn ang="0">
                      <a:pos x="105" y="82"/>
                    </a:cxn>
                    <a:cxn ang="0">
                      <a:pos x="105" y="139"/>
                    </a:cxn>
                    <a:cxn ang="0">
                      <a:pos x="150" y="145"/>
                    </a:cxn>
                    <a:cxn ang="0">
                      <a:pos x="159" y="190"/>
                    </a:cxn>
                    <a:cxn ang="0">
                      <a:pos x="189" y="226"/>
                    </a:cxn>
                  </a:cxnLst>
                  <a:rect l="0" t="0" r="r" b="b"/>
                  <a:pathLst>
                    <a:path w="189" h="226">
                      <a:moveTo>
                        <a:pt x="0" y="10"/>
                      </a:moveTo>
                      <a:cubicBezTo>
                        <a:pt x="24" y="5"/>
                        <a:pt x="48" y="0"/>
                        <a:pt x="57" y="10"/>
                      </a:cubicBezTo>
                      <a:cubicBezTo>
                        <a:pt x="66" y="20"/>
                        <a:pt x="49" y="61"/>
                        <a:pt x="57" y="73"/>
                      </a:cubicBezTo>
                      <a:cubicBezTo>
                        <a:pt x="65" y="85"/>
                        <a:pt x="97" y="71"/>
                        <a:pt x="105" y="82"/>
                      </a:cubicBezTo>
                      <a:cubicBezTo>
                        <a:pt x="113" y="93"/>
                        <a:pt x="98" y="129"/>
                        <a:pt x="105" y="139"/>
                      </a:cubicBezTo>
                      <a:cubicBezTo>
                        <a:pt x="112" y="149"/>
                        <a:pt x="141" y="137"/>
                        <a:pt x="150" y="145"/>
                      </a:cubicBezTo>
                      <a:cubicBezTo>
                        <a:pt x="159" y="153"/>
                        <a:pt x="153" y="177"/>
                        <a:pt x="159" y="190"/>
                      </a:cubicBezTo>
                      <a:cubicBezTo>
                        <a:pt x="165" y="203"/>
                        <a:pt x="177" y="214"/>
                        <a:pt x="189" y="226"/>
                      </a:cubicBezTo>
                    </a:path>
                  </a:pathLst>
                </a:custGeom>
                <a:noFill/>
                <a:ln w="28575" cmpd="sng">
                  <a:solidFill>
                    <a:srgbClr val="CC0000"/>
                  </a:solidFill>
                  <a:round/>
                  <a:headEnd type="non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506" y="1614"/>
                  <a:ext cx="26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>
                      <a:solidFill>
                        <a:srgbClr val="CC0000"/>
                      </a:solidFill>
                      <a:latin typeface="Times New Roman" pitchFamily="18" charset="0"/>
                    </a:rPr>
                    <a:t>h</a:t>
                  </a:r>
                  <a:r>
                    <a:rPr lang="fr-FR">
                      <a:solidFill>
                        <a:srgbClr val="CC0000"/>
                      </a:solidFill>
                      <a:latin typeface="Times New Roman" pitchFamily="18" charset="0"/>
                      <a:sym typeface="Symbol" pitchFamily="18" charset="2"/>
                    </a:rPr>
                    <a:t></a:t>
                  </a:r>
                </a:p>
              </p:txBody>
            </p:sp>
          </p:grpSp>
        </p:grpSp>
        <p:sp>
          <p:nvSpPr>
            <p:cNvPr id="23" name="ZoneTexte 22"/>
            <p:cNvSpPr txBox="1"/>
            <p:nvPr/>
          </p:nvSpPr>
          <p:spPr>
            <a:xfrm>
              <a:off x="733132" y="5292991"/>
              <a:ext cx="909240" cy="420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 err="1" smtClean="0">
                  <a:solidFill>
                    <a:schemeClr val="tx1"/>
                  </a:solidFill>
                </a:rPr>
                <a:t>InAs</a:t>
              </a:r>
              <a:r>
                <a:rPr lang="fr-FR" sz="1000" b="1" dirty="0" smtClean="0">
                  <a:solidFill>
                    <a:schemeClr val="tx1"/>
                  </a:solidFill>
                </a:rPr>
                <a:t>/</a:t>
              </a:r>
              <a:r>
                <a:rPr lang="fr-FR" sz="1000" b="1" dirty="0" err="1" smtClean="0">
                  <a:solidFill>
                    <a:schemeClr val="tx1"/>
                  </a:solidFill>
                </a:rPr>
                <a:t>GaSb</a:t>
              </a:r>
              <a:r>
                <a:rPr lang="fr-FR" sz="10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fr-FR" sz="1000" b="1" dirty="0" smtClean="0">
                  <a:solidFill>
                    <a:schemeClr val="tx1"/>
                  </a:solidFill>
                </a:rPr>
                <a:t>SL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Text Box 30"/>
          <p:cNvSpPr txBox="1">
            <a:spLocks noChangeArrowheads="1"/>
          </p:cNvSpPr>
          <p:nvPr/>
        </p:nvSpPr>
        <p:spPr bwMode="auto">
          <a:xfrm>
            <a:off x="255125" y="5883618"/>
            <a:ext cx="467995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fr-FR" b="1" dirty="0" smtClean="0">
                <a:latin typeface="+mn-lt"/>
                <a:sym typeface="Symbol" pitchFamily="18" charset="2"/>
              </a:rPr>
              <a:t>SL </a:t>
            </a:r>
            <a:r>
              <a:rPr lang="fr-FR" b="1" dirty="0">
                <a:latin typeface="+mn-lt"/>
                <a:sym typeface="Symbol" pitchFamily="18" charset="2"/>
              </a:rPr>
              <a:t>: </a:t>
            </a:r>
            <a:r>
              <a:rPr lang="fr-FR" b="1" dirty="0" smtClean="0">
                <a:latin typeface="+mn-lt"/>
                <a:sym typeface="Symbol" pitchFamily="18" charset="2"/>
              </a:rPr>
              <a:t>active zone of a pin </a:t>
            </a:r>
            <a:r>
              <a:rPr lang="fr-FR" b="1" dirty="0" err="1" smtClean="0">
                <a:latin typeface="+mn-lt"/>
                <a:sym typeface="Symbol" pitchFamily="18" charset="2"/>
              </a:rPr>
              <a:t>junction</a:t>
            </a:r>
            <a:r>
              <a:rPr lang="fr-FR" b="1" dirty="0" smtClean="0">
                <a:latin typeface="+mn-lt"/>
                <a:sym typeface="Symbol" pitchFamily="18" charset="2"/>
              </a:rPr>
              <a:t> </a:t>
            </a:r>
          </a:p>
          <a:p>
            <a:pPr>
              <a:lnSpc>
                <a:spcPct val="120000"/>
              </a:lnSpc>
              <a:buFont typeface="Symbol" pitchFamily="18" charset="2"/>
              <a:buNone/>
            </a:pPr>
            <a:r>
              <a:rPr lang="fr-FR" b="1" dirty="0" smtClean="0">
                <a:latin typeface="+mn-lt"/>
                <a:sym typeface="Symbol" pitchFamily="18" charset="2"/>
              </a:rPr>
              <a:t>					</a:t>
            </a:r>
            <a:r>
              <a:rPr lang="fr-FR" b="1" dirty="0" smtClean="0">
                <a:latin typeface="+mn-lt"/>
                <a:sym typeface="Wingdings" pitchFamily="2" charset="2"/>
              </a:rPr>
              <a:t> </a:t>
            </a:r>
            <a:r>
              <a:rPr lang="fr-FR" b="1" dirty="0" smtClean="0">
                <a:latin typeface="+mn-lt"/>
              </a:rPr>
              <a:t>PV detector</a:t>
            </a:r>
            <a:endParaRPr lang="fr-FR" b="1" dirty="0">
              <a:latin typeface="+mn-lt"/>
              <a:sym typeface="Symbol" pitchFamily="18" charset="2"/>
            </a:endParaRPr>
          </a:p>
        </p:txBody>
      </p:sp>
      <p:sp>
        <p:nvSpPr>
          <p:cNvPr id="36" name="Text Box 60"/>
          <p:cNvSpPr txBox="1">
            <a:spLocks noChangeArrowheads="1"/>
          </p:cNvSpPr>
          <p:nvPr/>
        </p:nvSpPr>
        <p:spPr bwMode="auto">
          <a:xfrm>
            <a:off x="1029268" y="1070625"/>
            <a:ext cx="48451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Cut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-off 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tuning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from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SWIR to VLWIR</a:t>
            </a:r>
          </a:p>
          <a:p>
            <a:pPr algn="ctr"/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depending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of 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SL’s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period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(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InAs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+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GaSb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 </a:t>
            </a:r>
            <a:r>
              <a:rPr lang="fr-FR" sz="2000" b="1" dirty="0" err="1" smtClean="0">
                <a:solidFill>
                  <a:srgbClr val="FA0000"/>
                </a:solidFill>
                <a:latin typeface="+mn-lt"/>
                <a:cs typeface="Arial" pitchFamily="34" charset="0"/>
              </a:rPr>
              <a:t>layers</a:t>
            </a:r>
            <a:r>
              <a:rPr lang="fr-FR" sz="2000" b="1" dirty="0" smtClean="0">
                <a:solidFill>
                  <a:srgbClr val="FA0000"/>
                </a:solidFill>
                <a:latin typeface="+mn-lt"/>
                <a:cs typeface="Arial" pitchFamily="34" charset="0"/>
              </a:rPr>
              <a:t>) </a:t>
            </a:r>
            <a:endParaRPr lang="fr-FR" sz="2000" dirty="0">
              <a:solidFill>
                <a:srgbClr val="FA0000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713733" name="Object 5"/>
          <p:cNvGraphicFramePr>
            <a:graphicFrameLocks noChangeAspect="1"/>
          </p:cNvGraphicFramePr>
          <p:nvPr/>
        </p:nvGraphicFramePr>
        <p:xfrm>
          <a:off x="425450" y="1625600"/>
          <a:ext cx="3321050" cy="274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4" name="Graph" r:id="rId4" imgW="2021760" imgH="1187280" progId="Origin50.Graph">
                  <p:embed/>
                </p:oleObj>
              </mc:Choice>
              <mc:Fallback>
                <p:oleObj name="Graph" r:id="rId4" imgW="2021760" imgH="1187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27" t="8186" r="38461" b="9399"/>
                      <a:stretch>
                        <a:fillRect/>
                      </a:stretch>
                    </p:blipFill>
                    <p:spPr bwMode="auto">
                      <a:xfrm>
                        <a:off x="425450" y="1625600"/>
                        <a:ext cx="3321050" cy="274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ZoneTexte 52"/>
          <p:cNvSpPr txBox="1"/>
          <p:nvPr/>
        </p:nvSpPr>
        <p:spPr>
          <a:xfrm>
            <a:off x="8267200" y="491545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A0000"/>
                </a:solidFill>
                <a:latin typeface="+mn-lt"/>
              </a:rPr>
              <a:t>VLWIR</a:t>
            </a:r>
            <a:endParaRPr lang="en-US" b="1" dirty="0">
              <a:solidFill>
                <a:srgbClr val="FA0000"/>
              </a:solidFill>
              <a:latin typeface="+mn-lt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8303705" y="333022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A0000"/>
                </a:solidFill>
                <a:latin typeface="+mn-lt"/>
              </a:rPr>
              <a:t>MWIR </a:t>
            </a:r>
            <a:endParaRPr lang="en-US" b="1" dirty="0">
              <a:solidFill>
                <a:srgbClr val="FA0000"/>
              </a:solidFill>
              <a:latin typeface="+mn-lt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4166422" y="5381557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A0000"/>
                </a:solidFill>
                <a:latin typeface="+mn-lt"/>
              </a:rPr>
              <a:t>LWIR</a:t>
            </a:r>
            <a:endParaRPr lang="en-US" b="1" dirty="0">
              <a:solidFill>
                <a:srgbClr val="FA0000"/>
              </a:solidFill>
              <a:latin typeface="+mn-lt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5532984" y="3429997"/>
            <a:ext cx="16979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 err="1" smtClean="0"/>
              <a:t>GaSb</a:t>
            </a:r>
            <a:r>
              <a:rPr lang="fr-FR" sz="1100" b="1" dirty="0" smtClean="0"/>
              <a:t> (40Å)  </a:t>
            </a:r>
            <a:r>
              <a:rPr lang="fr-FR" sz="1100" b="1" i="1" dirty="0" smtClean="0"/>
              <a:t> </a:t>
            </a:r>
            <a:r>
              <a:rPr lang="fr-FR" sz="1000" b="1" i="1" dirty="0" smtClean="0"/>
              <a:t>(3Å=1ML)</a:t>
            </a:r>
            <a:endParaRPr lang="en-US" sz="1000" b="1" i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2210454" y="359228"/>
            <a:ext cx="6393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	</a:t>
            </a:r>
            <a:r>
              <a:rPr lang="fr-FR" sz="2400" b="1" dirty="0" err="1" smtClean="0"/>
              <a:t>GaSb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superlattice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photodetector</a:t>
            </a:r>
            <a:endParaRPr lang="fr-FR" sz="2400" b="1" dirty="0">
              <a:latin typeface="+mn-lt"/>
            </a:endParaRPr>
          </a:p>
        </p:txBody>
      </p: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6"/>
          <a:srcRect l="33621" t="3136" r="31766" b="46873"/>
          <a:stretch>
            <a:fillRect/>
          </a:stretch>
        </p:blipFill>
        <p:spPr bwMode="auto">
          <a:xfrm>
            <a:off x="3836104" y="1813794"/>
            <a:ext cx="1622865" cy="144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8" name="Groupe 37"/>
          <p:cNvGrpSpPr>
            <a:grpSpLocks noChangeAspect="1"/>
          </p:cNvGrpSpPr>
          <p:nvPr/>
        </p:nvGrpSpPr>
        <p:grpSpPr>
          <a:xfrm>
            <a:off x="3720993" y="3147486"/>
            <a:ext cx="3609635" cy="2729786"/>
            <a:chOff x="543697" y="2409573"/>
            <a:chExt cx="4831476" cy="405301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7"/>
            <a:srcRect l="39122" t="19946" r="22973" b="28324"/>
            <a:stretch>
              <a:fillRect/>
            </a:stretch>
          </p:blipFill>
          <p:spPr bwMode="auto">
            <a:xfrm>
              <a:off x="543697" y="2520778"/>
              <a:ext cx="4621427" cy="3941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e 7"/>
            <p:cNvGrpSpPr/>
            <p:nvPr/>
          </p:nvGrpSpPr>
          <p:grpSpPr>
            <a:xfrm>
              <a:off x="4930328" y="2409573"/>
              <a:ext cx="444845" cy="1470454"/>
              <a:chOff x="5857103" y="2075934"/>
              <a:chExt cx="444845" cy="1470454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030099" y="2075934"/>
                <a:ext cx="271849" cy="1470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3"/>
              <p:cNvSpPr/>
              <p:nvPr/>
            </p:nvSpPr>
            <p:spPr>
              <a:xfrm>
                <a:off x="5857103" y="2323069"/>
                <a:ext cx="271849" cy="10626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8"/>
          <a:srcRect l="13682" t="50108" r="50541" b="16162"/>
          <a:stretch>
            <a:fillRect/>
          </a:stretch>
        </p:blipFill>
        <p:spPr bwMode="auto">
          <a:xfrm>
            <a:off x="6313487" y="5165932"/>
            <a:ext cx="2835256" cy="167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365139"/>
              </p:ext>
            </p:extLst>
          </p:nvPr>
        </p:nvGraphicFramePr>
        <p:xfrm>
          <a:off x="6059613" y="1042564"/>
          <a:ext cx="3036887" cy="261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5" name="Graph" r:id="rId9" imgW="3788640" imgH="3257280" progId="Origin50.Graph">
                  <p:embed/>
                </p:oleObj>
              </mc:Choice>
              <mc:Fallback>
                <p:oleObj name="Graph" r:id="rId9" imgW="3788640" imgH="3257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321" t="6189" r="7126" b="4420"/>
                      <a:stretch>
                        <a:fillRect/>
                      </a:stretch>
                    </p:blipFill>
                    <p:spPr bwMode="auto">
                      <a:xfrm>
                        <a:off x="6059613" y="1042564"/>
                        <a:ext cx="3036887" cy="261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45E3-B6CE-4CD9-A8FF-01FD6831BCF9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920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4"/>
            <a:ext cx="8336961" cy="3015941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/>
              <a:t>A</a:t>
            </a:r>
            <a:r>
              <a:rPr lang="fr-FR" sz="2200" dirty="0" smtClean="0"/>
              <a:t>ntimonide-</a:t>
            </a:r>
            <a:r>
              <a:rPr lang="fr-FR" sz="2200" b="1" dirty="0" err="1" smtClean="0"/>
              <a:t>b</a:t>
            </a:r>
            <a:r>
              <a:rPr lang="fr-FR" sz="2200" dirty="0" err="1" smtClean="0"/>
              <a:t>ased</a:t>
            </a:r>
            <a:r>
              <a:rPr lang="fr-FR" sz="2200" dirty="0" smtClean="0"/>
              <a:t> </a:t>
            </a:r>
            <a:r>
              <a:rPr lang="fr-FR" sz="2200" b="1" dirty="0" smtClean="0"/>
              <a:t>c</a:t>
            </a:r>
            <a:r>
              <a:rPr lang="fr-FR" sz="2200" dirty="0" smtClean="0"/>
              <a:t>ompound </a:t>
            </a:r>
            <a:r>
              <a:rPr lang="fr-FR" sz="2200" b="1" dirty="0" err="1" smtClean="0"/>
              <a:t>s</a:t>
            </a:r>
            <a:r>
              <a:rPr lang="fr-FR" sz="2200" dirty="0" err="1" smtClean="0"/>
              <a:t>emiconductors</a:t>
            </a:r>
            <a:r>
              <a:rPr lang="fr-FR" sz="2200" dirty="0" smtClean="0"/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7628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3370010" y="128395"/>
            <a:ext cx="549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</a:t>
            </a:r>
            <a:r>
              <a:rPr lang="fr-FR" sz="2400" b="1" dirty="0" err="1" smtClean="0"/>
              <a:t>GaSb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superlattice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photodetector</a:t>
            </a:r>
            <a:endParaRPr lang="fr-FR" sz="2400" b="1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45E3-B6CE-4CD9-A8FF-01FD6831BCF9}" type="slidenum">
              <a:rPr lang="fr-FR" smtClean="0"/>
              <a:pPr/>
              <a:t>30</a:t>
            </a:fld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379306"/>
              </p:ext>
            </p:extLst>
          </p:nvPr>
        </p:nvGraphicFramePr>
        <p:xfrm>
          <a:off x="251520" y="881527"/>
          <a:ext cx="3672408" cy="5067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Graph" r:id="rId3" imgW="2926080" imgH="4037990" progId="Origin50.Graph">
                  <p:embed/>
                </p:oleObj>
              </mc:Choice>
              <mc:Fallback>
                <p:oleObj name="Graph" r:id="rId3" imgW="2926080" imgH="403799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881527"/>
                        <a:ext cx="3672408" cy="50677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084" y="1124744"/>
            <a:ext cx="3168352" cy="200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95" y="2996952"/>
            <a:ext cx="3960440" cy="19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004048" y="5949280"/>
            <a:ext cx="396044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 err="1" smtClean="0">
                <a:latin typeface="+mn-lt"/>
              </a:rPr>
              <a:t>Manurkar</a:t>
            </a:r>
            <a:r>
              <a:rPr lang="fr-FR" sz="1400" dirty="0" smtClean="0">
                <a:latin typeface="+mn-lt"/>
              </a:rPr>
              <a:t> et al. </a:t>
            </a:r>
            <a:r>
              <a:rPr lang="fr-FR" sz="1400" dirty="0" err="1" smtClean="0">
                <a:latin typeface="+mn-lt"/>
              </a:rPr>
              <a:t>Appl</a:t>
            </a:r>
            <a:r>
              <a:rPr lang="fr-FR" sz="1400" dirty="0" smtClean="0">
                <a:latin typeface="+mn-lt"/>
              </a:rPr>
              <a:t>. Phys. </a:t>
            </a:r>
            <a:r>
              <a:rPr lang="fr-FR" sz="1400" dirty="0" err="1" smtClean="0">
                <a:latin typeface="+mn-lt"/>
              </a:rPr>
              <a:t>Lett</a:t>
            </a:r>
            <a:r>
              <a:rPr lang="fr-FR" sz="1400" dirty="0" smtClean="0">
                <a:latin typeface="+mn-lt"/>
              </a:rPr>
              <a:t>. 97, 193505 (2010): </a:t>
            </a:r>
            <a:r>
              <a:rPr lang="fr-FR" sz="1400" dirty="0" err="1" smtClean="0">
                <a:latin typeface="+mn-lt"/>
              </a:rPr>
              <a:t>Razeghi’s</a:t>
            </a:r>
            <a:r>
              <a:rPr lang="fr-FR" sz="1400" dirty="0" smtClean="0">
                <a:latin typeface="+mn-lt"/>
              </a:rPr>
              <a:t> group, </a:t>
            </a:r>
            <a:r>
              <a:rPr lang="fr-FR" sz="1400" dirty="0" err="1" smtClean="0">
                <a:latin typeface="+mn-lt"/>
              </a:rPr>
              <a:t>Northwestern</a:t>
            </a:r>
            <a:r>
              <a:rPr lang="fr-FR" sz="1400" dirty="0" smtClean="0">
                <a:latin typeface="+mn-lt"/>
              </a:rPr>
              <a:t> Uni, USA</a:t>
            </a:r>
            <a:endParaRPr lang="fr-FR" sz="1400" dirty="0">
              <a:latin typeface="+mn-lt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5436096" y="5015498"/>
            <a:ext cx="2955874" cy="861774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1kx1k FPA,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l</a:t>
            </a:r>
            <a:r>
              <a:rPr lang="fr-FR" sz="1600" baseline="-25000" dirty="0" err="1" smtClean="0">
                <a:solidFill>
                  <a:schemeClr val="bg1"/>
                </a:solidFill>
                <a:latin typeface="+mn-lt"/>
              </a:rPr>
              <a:t>C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= 11 µm</a:t>
            </a:r>
          </a:p>
          <a:p>
            <a:pPr>
              <a:buFontTx/>
              <a:buChar char="-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substrat GaSb (N) 3’’</a:t>
            </a:r>
          </a:p>
          <a:p>
            <a:pPr>
              <a:buFontTx/>
              <a:buChar char="-"/>
            </a:pP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600" dirty="0" err="1" smtClean="0">
                <a:solidFill>
                  <a:schemeClr val="bg1"/>
                </a:solidFill>
                <a:latin typeface="+mn-lt"/>
              </a:rPr>
              <a:t>J</a:t>
            </a:r>
            <a:r>
              <a:rPr lang="fr-FR" sz="1600" baseline="-25000" dirty="0" err="1" smtClean="0">
                <a:solidFill>
                  <a:schemeClr val="bg1"/>
                </a:solidFill>
                <a:latin typeface="+mn-lt"/>
              </a:rPr>
              <a:t>dark</a:t>
            </a:r>
            <a:r>
              <a:rPr lang="fr-FR" sz="1600" dirty="0" smtClean="0">
                <a:solidFill>
                  <a:schemeClr val="bg1"/>
                </a:solidFill>
                <a:latin typeface="+mn-lt"/>
              </a:rPr>
              <a:t>= </a:t>
            </a:r>
            <a:r>
              <a:rPr lang="pt-BR" sz="1600" dirty="0" smtClean="0">
                <a:solidFill>
                  <a:schemeClr val="bg1"/>
                </a:solidFill>
                <a:latin typeface="+mn-lt"/>
              </a:rPr>
              <a:t>3.3x10</a:t>
            </a:r>
            <a:r>
              <a:rPr lang="pt-BR" sz="1600" baseline="30000" dirty="0" smtClean="0">
                <a:solidFill>
                  <a:schemeClr val="bg1"/>
                </a:solidFill>
                <a:latin typeface="+mn-lt"/>
              </a:rPr>
              <a:t>−4 </a:t>
            </a:r>
            <a:r>
              <a:rPr lang="pt-BR" sz="1600" dirty="0" smtClean="0">
                <a:solidFill>
                  <a:schemeClr val="bg1"/>
                </a:solidFill>
                <a:latin typeface="+mn-lt"/>
              </a:rPr>
              <a:t>A.cm</a:t>
            </a:r>
            <a:r>
              <a:rPr lang="pt-BR" sz="1600" baseline="30000" dirty="0" smtClean="0">
                <a:solidFill>
                  <a:schemeClr val="bg1"/>
                </a:solidFill>
                <a:latin typeface="+mn-lt"/>
              </a:rPr>
              <a:t>−2</a:t>
            </a:r>
            <a:r>
              <a:rPr lang="pt-BR" sz="1600" dirty="0" smtClean="0">
                <a:solidFill>
                  <a:schemeClr val="bg1"/>
                </a:solidFill>
                <a:latin typeface="+mn-lt"/>
              </a:rPr>
              <a:t>, QE = 78%</a:t>
            </a:r>
            <a:r>
              <a:rPr lang="pt-BR" sz="1600" baseline="30000" dirty="0" smtClean="0">
                <a:solidFill>
                  <a:schemeClr val="bg1"/>
                </a:solidFill>
                <a:latin typeface="+mn-lt"/>
              </a:rPr>
              <a:t> </a:t>
            </a:r>
            <a:endParaRPr lang="fr-FR" sz="1600" baseline="30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55576" y="5723964"/>
            <a:ext cx="3069374" cy="369332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State of the art pixels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55576" y="6156012"/>
            <a:ext cx="3069374" cy="276999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Cf.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Christol</a:t>
            </a:r>
            <a:r>
              <a:rPr lang="fr-FR" sz="12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, Rodriguez, </a:t>
            </a:r>
            <a:r>
              <a:rPr lang="fr-FR" sz="1200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et al</a:t>
            </a:r>
            <a:r>
              <a:rPr lang="fr-FR" sz="12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</p:txBody>
      </p:sp>
      <p:sp>
        <p:nvSpPr>
          <p:cNvPr id="1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5783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491335"/>
            <a:ext cx="9144000" cy="366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2" name="Rectangle 23"/>
          <p:cNvSpPr>
            <a:spLocks noChangeArrowheads="1"/>
          </p:cNvSpPr>
          <p:nvPr/>
        </p:nvSpPr>
        <p:spPr bwMode="auto">
          <a:xfrm>
            <a:off x="2806819" y="4281055"/>
            <a:ext cx="877103" cy="287696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33" name="Rectangle 24"/>
          <p:cNvSpPr>
            <a:spLocks noChangeArrowheads="1"/>
          </p:cNvSpPr>
          <p:nvPr/>
        </p:nvSpPr>
        <p:spPr bwMode="auto">
          <a:xfrm>
            <a:off x="3156501" y="4281055"/>
            <a:ext cx="351614" cy="478794"/>
          </a:xfrm>
          <a:prstGeom prst="rect">
            <a:avLst/>
          </a:prstGeom>
          <a:solidFill>
            <a:schemeClr val="bg1"/>
          </a:solidFill>
          <a:ln w="3810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Espace réservé du numéro de diapositive 1"/>
          <p:cNvSpPr txBox="1">
            <a:spLocks/>
          </p:cNvSpPr>
          <p:nvPr/>
        </p:nvSpPr>
        <p:spPr>
          <a:xfrm>
            <a:off x="8712200" y="6543675"/>
            <a:ext cx="468313" cy="3413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7A09F-88FC-43CC-86BE-BFABE404CE4F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1154051" name="Picture 3"/>
          <p:cNvPicPr>
            <a:picLocks noChangeAspect="1" noChangeArrowheads="1"/>
          </p:cNvPicPr>
          <p:nvPr/>
        </p:nvPicPr>
        <p:blipFill>
          <a:blip r:embed="rId3"/>
          <a:srcRect l="13203" t="16389" r="12734" b="4583"/>
          <a:stretch>
            <a:fillRect/>
          </a:stretch>
        </p:blipFill>
        <p:spPr bwMode="auto">
          <a:xfrm>
            <a:off x="59708" y="1042244"/>
            <a:ext cx="902970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ce réservé du numéro de diapositive 1"/>
          <p:cNvSpPr txBox="1">
            <a:spLocks/>
          </p:cNvSpPr>
          <p:nvPr/>
        </p:nvSpPr>
        <p:spPr>
          <a:xfrm>
            <a:off x="8683625" y="6534150"/>
            <a:ext cx="468313" cy="3413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97A09F-88FC-43CC-86BE-BFABE404CE4F}" type="slidenum">
              <a:rPr kumimoji="0" lang="fr-FR" sz="12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423136" y="236398"/>
            <a:ext cx="549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</a:t>
            </a:r>
            <a:r>
              <a:rPr lang="fr-FR" sz="2400" b="1" dirty="0" err="1" smtClean="0"/>
              <a:t>GaSb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superlattice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photodetector</a:t>
            </a:r>
            <a:endParaRPr lang="fr-FR" sz="2400" b="1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45E3-B6CE-4CD9-A8FF-01FD6831BCF9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8282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/>
          <p:cNvSpPr txBox="1"/>
          <p:nvPr/>
        </p:nvSpPr>
        <p:spPr>
          <a:xfrm>
            <a:off x="683568" y="4067780"/>
            <a:ext cx="7848872" cy="646331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Same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cut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-off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wavelength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but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very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different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spectral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responses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and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electrical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properties</a:t>
            </a:r>
            <a:r>
              <a:rPr lang="fr-FR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…</a:t>
            </a:r>
          </a:p>
        </p:txBody>
      </p:sp>
      <p:pic>
        <p:nvPicPr>
          <p:cNvPr id="1148933" name="Picture 5"/>
          <p:cNvPicPr>
            <a:picLocks noChangeAspect="1" noChangeArrowheads="1"/>
          </p:cNvPicPr>
          <p:nvPr/>
        </p:nvPicPr>
        <p:blipFill>
          <a:blip r:embed="rId2"/>
          <a:srcRect l="38019" t="15972" r="16172" b="33037"/>
          <a:stretch>
            <a:fillRect/>
          </a:stretch>
        </p:blipFill>
        <p:spPr bwMode="auto">
          <a:xfrm>
            <a:off x="4390551" y="986222"/>
            <a:ext cx="4500500" cy="281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e 15"/>
          <p:cNvGrpSpPr/>
          <p:nvPr/>
        </p:nvGrpSpPr>
        <p:grpSpPr>
          <a:xfrm>
            <a:off x="605536" y="1006989"/>
            <a:ext cx="3672408" cy="2797127"/>
            <a:chOff x="777790" y="1270001"/>
            <a:chExt cx="5084299" cy="31496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7790" y="1270001"/>
              <a:ext cx="5084299" cy="314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ZoneTexte 17"/>
            <p:cNvSpPr txBox="1"/>
            <p:nvPr/>
          </p:nvSpPr>
          <p:spPr>
            <a:xfrm>
              <a:off x="1086432" y="3378184"/>
              <a:ext cx="1030899" cy="511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err="1" smtClean="0">
                  <a:solidFill>
                    <a:schemeClr val="tx2"/>
                  </a:solidFill>
                  <a:latin typeface="+mn-lt"/>
                </a:rPr>
                <a:t>GaSb</a:t>
              </a:r>
              <a:r>
                <a:rPr lang="fr-FR" sz="1200" b="1" dirty="0" smtClean="0">
                  <a:solidFill>
                    <a:schemeClr val="tx2"/>
                  </a:solidFill>
                  <a:latin typeface="+mn-lt"/>
                </a:rPr>
                <a:t>-</a:t>
              </a:r>
              <a:r>
                <a:rPr lang="fr-FR" sz="1200" b="1" dirty="0" err="1" smtClean="0">
                  <a:solidFill>
                    <a:schemeClr val="tx2"/>
                  </a:solidFill>
                  <a:latin typeface="+mn-lt"/>
                </a:rPr>
                <a:t>rich</a:t>
              </a:r>
              <a:endParaRPr lang="fr-FR" sz="1200" b="1" dirty="0" smtClean="0">
                <a:solidFill>
                  <a:schemeClr val="tx2"/>
                </a:solidFill>
                <a:latin typeface="+mn-lt"/>
              </a:endParaRP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+mn-lt"/>
                </a:rPr>
                <a:t>R = 0.5</a:t>
              </a:r>
              <a:endParaRPr lang="fr-FR" sz="1200" b="1" dirty="0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301137" y="3377963"/>
              <a:ext cx="966880" cy="511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solidFill>
                    <a:srgbClr val="FF0000"/>
                  </a:solidFill>
                  <a:latin typeface="+mn-lt"/>
                </a:rPr>
                <a:t>InAs</a:t>
              </a:r>
              <a:r>
                <a:rPr lang="fr-FR" sz="1200" b="1" dirty="0" smtClean="0">
                  <a:solidFill>
                    <a:srgbClr val="FF0000"/>
                  </a:solidFill>
                  <a:latin typeface="+mn-lt"/>
                </a:rPr>
                <a:t>-</a:t>
              </a:r>
              <a:r>
                <a:rPr lang="fr-FR" sz="1200" b="1" dirty="0" err="1" smtClean="0">
                  <a:solidFill>
                    <a:srgbClr val="FF0000"/>
                  </a:solidFill>
                  <a:latin typeface="+mn-lt"/>
                </a:rPr>
                <a:t>rich</a:t>
              </a:r>
              <a:endParaRPr lang="fr-FR" sz="1200" b="1" dirty="0" smtClean="0">
                <a:solidFill>
                  <a:srgbClr val="FF0000"/>
                </a:solidFill>
                <a:latin typeface="+mn-lt"/>
              </a:endParaRPr>
            </a:p>
            <a:p>
              <a:pPr algn="ctr"/>
              <a:r>
                <a:rPr lang="fr-FR" sz="1200" b="1" dirty="0" smtClean="0">
                  <a:solidFill>
                    <a:srgbClr val="FF0000"/>
                  </a:solidFill>
                  <a:latin typeface="+mn-lt"/>
                </a:rPr>
                <a:t>R = 2</a:t>
              </a:r>
              <a:endParaRPr lang="fr-FR" sz="12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0" name="ZoneTexte 39"/>
            <p:cNvSpPr txBox="1">
              <a:spLocks noChangeArrowheads="1"/>
            </p:cNvSpPr>
            <p:nvPr/>
          </p:nvSpPr>
          <p:spPr bwMode="auto">
            <a:xfrm>
              <a:off x="2641329" y="3369669"/>
              <a:ext cx="11781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8000"/>
                  </a:solidFill>
                  <a:latin typeface="+mn-lt"/>
                </a:rPr>
                <a:t>Symmetric</a:t>
              </a:r>
            </a:p>
            <a:p>
              <a:pPr algn="ctr"/>
              <a:r>
                <a:rPr lang="en-US" sz="1100" b="1" dirty="0" smtClean="0">
                  <a:solidFill>
                    <a:srgbClr val="008000"/>
                  </a:solidFill>
                  <a:latin typeface="+mn-lt"/>
                </a:rPr>
                <a:t>R=1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396406" y="128395"/>
            <a:ext cx="5494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</a:t>
            </a:r>
            <a:r>
              <a:rPr lang="fr-FR" sz="2400" b="1" dirty="0" err="1" smtClean="0"/>
              <a:t>GaSb</a:t>
            </a:r>
            <a:r>
              <a:rPr lang="fr-FR" sz="2400" b="1" dirty="0" smtClean="0"/>
              <a:t>/</a:t>
            </a:r>
            <a:r>
              <a:rPr lang="fr-FR" sz="2400" b="1" dirty="0" err="1" smtClean="0"/>
              <a:t>InAs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superlattice</a:t>
            </a:r>
            <a:r>
              <a:rPr lang="fr-FR" sz="2400" b="1" dirty="0" smtClean="0">
                <a:latin typeface="+mn-lt"/>
              </a:rPr>
              <a:t> </a:t>
            </a:r>
            <a:r>
              <a:rPr lang="fr-FR" sz="2400" b="1" dirty="0" err="1" smtClean="0">
                <a:latin typeface="+mn-lt"/>
              </a:rPr>
              <a:t>photodetector</a:t>
            </a:r>
            <a:endParaRPr lang="fr-FR" sz="2400" b="1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D45E3-B6CE-4CD9-A8FF-01FD6831BCF9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483768" y="4839524"/>
            <a:ext cx="4041264" cy="923330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cs typeface="Arial" pitchFamily="34" charset="0"/>
              </a:rPr>
              <a:t>Origin</a:t>
            </a:r>
            <a:r>
              <a:rPr lang="fr-FR" dirty="0">
                <a:solidFill>
                  <a:schemeClr val="bg1"/>
                </a:solidFill>
                <a:cs typeface="Arial" pitchFamily="34" charset="0"/>
              </a:rPr>
              <a:t> ?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Impact </a:t>
            </a:r>
            <a:r>
              <a:rPr lang="fr-FR" dirty="0">
                <a:solidFill>
                  <a:schemeClr val="bg1"/>
                </a:solidFill>
                <a:cs typeface="Arial" pitchFamily="34" charset="0"/>
              </a:rPr>
              <a:t>on detector performances 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?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cs typeface="Arial" pitchFamily="34" charset="0"/>
                <a:sym typeface="Symbol"/>
              </a:rPr>
              <a:t> Under </a:t>
            </a:r>
            <a:r>
              <a:rPr lang="fr-FR" dirty="0" err="1" smtClean="0">
                <a:solidFill>
                  <a:schemeClr val="bg1"/>
                </a:solidFill>
                <a:cs typeface="Arial" pitchFamily="34" charset="0"/>
                <a:sym typeface="Symbol"/>
              </a:rPr>
              <a:t>study</a:t>
            </a:r>
            <a:r>
              <a:rPr lang="fr-FR" dirty="0">
                <a:solidFill>
                  <a:schemeClr val="bg1"/>
                </a:solidFill>
                <a:cs typeface="Arial" pitchFamily="34" charset="0"/>
                <a:sym typeface="Symbol"/>
              </a:rPr>
              <a:t> 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  <a:sym typeface="Symbol"/>
              </a:rPr>
              <a:t>!</a:t>
            </a:r>
            <a:endParaRPr lang="fr-FR" dirty="0"/>
          </a:p>
        </p:txBody>
      </p:sp>
      <p:sp>
        <p:nvSpPr>
          <p:cNvPr id="14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324796" y="5943354"/>
            <a:ext cx="4413799" cy="30777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2328863">
              <a:spcBef>
                <a:spcPct val="20000"/>
              </a:spcBef>
              <a:buClr>
                <a:srgbClr val="CC6600"/>
              </a:buClr>
            </a:pPr>
            <a:r>
              <a:rPr lang="fr-FR" sz="1400" dirty="0" err="1" smtClean="0">
                <a:latin typeface="+mn-lt"/>
                <a:cs typeface="Arial" pitchFamily="34" charset="0"/>
              </a:rPr>
              <a:t>Christol</a:t>
            </a:r>
            <a:r>
              <a:rPr 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sz="1400" i="1" dirty="0" smtClean="0">
                <a:latin typeface="+mn-lt"/>
                <a:cs typeface="Arial" pitchFamily="34" charset="0"/>
              </a:rPr>
              <a:t>et al., </a:t>
            </a:r>
            <a:r>
              <a:rPr lang="fr-FR" sz="1400" dirty="0" smtClean="0">
                <a:latin typeface="+mn-lt"/>
                <a:cs typeface="Arial" pitchFamily="34" charset="0"/>
              </a:rPr>
              <a:t>SPIE Proc. </a:t>
            </a:r>
            <a:r>
              <a:rPr lang="fr-FR" sz="1400" b="1" dirty="0" smtClean="0">
                <a:latin typeface="+mn-lt"/>
                <a:cs typeface="Arial" pitchFamily="34" charset="0"/>
              </a:rPr>
              <a:t>9370</a:t>
            </a:r>
            <a:r>
              <a:rPr lang="fr-FR" sz="1400" dirty="0" smtClean="0">
                <a:latin typeface="+mn-lt"/>
                <a:cs typeface="Arial" pitchFamily="34" charset="0"/>
              </a:rPr>
              <a:t>, 93701Z (2015) </a:t>
            </a:r>
            <a:endParaRPr lang="el-GR" sz="14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/>
              <a:t>ABCS compounds for </a:t>
            </a:r>
            <a:r>
              <a:rPr lang="fr-FR" sz="2200" dirty="0" err="1" smtClean="0"/>
              <a:t>plasmonics</a:t>
            </a:r>
            <a:r>
              <a:rPr lang="fr-FR" sz="2200" dirty="0" smtClean="0"/>
              <a:t> and </a:t>
            </a:r>
            <a:r>
              <a:rPr lang="fr-FR" sz="2200" dirty="0" err="1" smtClean="0"/>
              <a:t>solar</a:t>
            </a:r>
            <a:r>
              <a:rPr lang="fr-FR" sz="2200" dirty="0" smtClean="0"/>
              <a:t> </a:t>
            </a:r>
            <a:r>
              <a:rPr lang="fr-FR" sz="2200" dirty="0" err="1" smtClean="0"/>
              <a:t>cells</a:t>
            </a:r>
            <a:r>
              <a:rPr lang="fr-FR" sz="2200" dirty="0" smtClean="0"/>
              <a:t> 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33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44861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34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8"/>
              <p:cNvSpPr>
                <a:spLocks noChangeArrowheads="1"/>
              </p:cNvSpPr>
              <p:nvPr/>
            </p:nvSpPr>
            <p:spPr bwMode="auto">
              <a:xfrm>
                <a:off x="1160707" y="1214177"/>
                <a:ext cx="1980626" cy="1079729"/>
              </a:xfrm>
              <a:prstGeom prst="roundRect">
                <a:avLst/>
              </a:prstGeom>
              <a:solidFill>
                <a:srgbClr val="9808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000" b="1" dirty="0" smtClean="0"/>
              </a:p>
            </p:txBody>
          </p:sp>
        </mc:Choice>
        <mc:Fallback xmlns="">
          <p:sp>
            <p:nvSpPr>
              <p:cNvPr id="6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0707" y="1214177"/>
                <a:ext cx="1980626" cy="1079729"/>
              </a:xfrm>
              <a:prstGeom prst="round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3828202" y="1112970"/>
            <a:ext cx="3983274" cy="1282141"/>
          </a:xfrm>
          <a:prstGeom prst="roundRect">
            <a:avLst/>
          </a:prstGeom>
          <a:solidFill>
            <a:srgbClr val="980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/>
              <a:t>InAsSb</a:t>
            </a:r>
            <a:r>
              <a:rPr lang="en-US" sz="2000" b="1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Lattice-matched onto </a:t>
            </a:r>
            <a:r>
              <a:rPr lang="en-US" dirty="0" err="1" smtClean="0"/>
              <a:t>GaSb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High-doping level (&gt; 5 x10</a:t>
            </a:r>
            <a:r>
              <a:rPr lang="en-US" baseline="30000" dirty="0" smtClean="0"/>
              <a:t>19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effective mass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40474" y="128395"/>
            <a:ext cx="445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‘‘All-</a:t>
            </a:r>
            <a:r>
              <a:rPr lang="fr-FR" sz="2400" b="1" dirty="0" err="1" smtClean="0"/>
              <a:t>semiconductor</a:t>
            </a:r>
            <a:r>
              <a:rPr lang="fr-FR" sz="2400" b="1" dirty="0" smtClean="0"/>
              <a:t>’’ </a:t>
            </a:r>
            <a:r>
              <a:rPr lang="fr-FR" sz="2400" b="1" dirty="0" err="1" smtClean="0"/>
              <a:t>plasmonics</a:t>
            </a:r>
            <a:endParaRPr lang="fr-FR" sz="2400" b="1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202" y="2429291"/>
            <a:ext cx="5062849" cy="352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e 11"/>
          <p:cNvGrpSpPr/>
          <p:nvPr/>
        </p:nvGrpSpPr>
        <p:grpSpPr>
          <a:xfrm>
            <a:off x="590775" y="3234044"/>
            <a:ext cx="3183602" cy="1911119"/>
            <a:chOff x="1012478" y="1043608"/>
            <a:chExt cx="2520000" cy="1120000"/>
          </a:xfrm>
        </p:grpSpPr>
        <p:pic>
          <p:nvPicPr>
            <p:cNvPr id="13" name="Picture 2" descr="D:\Texte\Publikationen\co\Taliercio2015-Manuskript\10_GIMP.tif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34000"/>
            </a:blip>
            <a:srcRect/>
            <a:stretch>
              <a:fillRect/>
            </a:stretch>
          </p:blipFill>
          <p:spPr bwMode="auto">
            <a:xfrm>
              <a:off x="1012478" y="1043608"/>
              <a:ext cx="2520000" cy="1120000"/>
            </a:xfrm>
            <a:prstGeom prst="rect">
              <a:avLst/>
            </a:prstGeom>
            <a:noFill/>
          </p:spPr>
        </p:pic>
        <p:cxnSp>
          <p:nvCxnSpPr>
            <p:cNvPr id="14" name="Gerade Verbindung 6"/>
            <p:cNvCxnSpPr/>
            <p:nvPr/>
          </p:nvCxnSpPr>
          <p:spPr>
            <a:xfrm flipH="1">
              <a:off x="2785120" y="2078632"/>
              <a:ext cx="658800" cy="646"/>
            </a:xfrm>
            <a:prstGeom prst="line">
              <a:avLst/>
            </a:prstGeom>
            <a:ln w="38100" cap="flat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2"/>
            <p:cNvSpPr txBox="1"/>
            <p:nvPr/>
          </p:nvSpPr>
          <p:spPr>
            <a:xfrm>
              <a:off x="2916549" y="1910806"/>
              <a:ext cx="39594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500 </a:t>
              </a:r>
              <a:r>
                <a:rPr lang="de-DE" sz="1000" dirty="0" err="1" smtClean="0">
                  <a:solidFill>
                    <a:schemeClr val="bg1"/>
                  </a:solidFill>
                </a:rPr>
                <a:t>nm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2066108" y="1331640"/>
              <a:ext cx="7056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7"/>
            <p:cNvCxnSpPr/>
            <p:nvPr/>
          </p:nvCxnSpPr>
          <p:spPr>
            <a:xfrm>
              <a:off x="2067720" y="1187624"/>
              <a:ext cx="0" cy="2880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8"/>
            <p:cNvCxnSpPr/>
            <p:nvPr/>
          </p:nvCxnSpPr>
          <p:spPr>
            <a:xfrm>
              <a:off x="2767439" y="1187624"/>
              <a:ext cx="0" cy="28803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feld 19"/>
            <p:cNvSpPr txBox="1"/>
            <p:nvPr/>
          </p:nvSpPr>
          <p:spPr>
            <a:xfrm>
              <a:off x="2220937" y="1187624"/>
              <a:ext cx="39594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de-DE" sz="1000" dirty="0" smtClean="0">
                  <a:solidFill>
                    <a:schemeClr val="bg1"/>
                  </a:solidFill>
                </a:rPr>
                <a:t>535 </a:t>
              </a:r>
              <a:r>
                <a:rPr lang="de-DE" sz="1000" dirty="0" err="1" smtClean="0">
                  <a:solidFill>
                    <a:schemeClr val="bg1"/>
                  </a:solidFill>
                </a:rPr>
                <a:t>nm</a:t>
              </a:r>
              <a:endParaRPr lang="de-DE" sz="1000" dirty="0">
                <a:solidFill>
                  <a:schemeClr val="bg1"/>
                </a:solidFill>
              </a:endParaRPr>
            </a:p>
          </p:txBody>
        </p:sp>
        <p:grpSp>
          <p:nvGrpSpPr>
            <p:cNvPr id="20" name="Gruppieren 48"/>
            <p:cNvGrpSpPr/>
            <p:nvPr/>
          </p:nvGrpSpPr>
          <p:grpSpPr>
            <a:xfrm flipH="1">
              <a:off x="1049081" y="1749320"/>
              <a:ext cx="374408" cy="374408"/>
              <a:chOff x="1603899" y="1598056"/>
              <a:chExt cx="468032" cy="468032"/>
            </a:xfrm>
          </p:grpSpPr>
          <p:sp>
            <p:nvSpPr>
              <p:cNvPr id="26" name="Flussdiagramm: Zusammenführung 37"/>
              <p:cNvSpPr/>
              <p:nvPr/>
            </p:nvSpPr>
            <p:spPr>
              <a:xfrm>
                <a:off x="1891931" y="1886088"/>
                <a:ext cx="180000" cy="180000"/>
              </a:xfrm>
              <a:prstGeom prst="flowChartSummingJunction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/>
              </a:p>
            </p:txBody>
          </p:sp>
          <p:cxnSp>
            <p:nvCxnSpPr>
              <p:cNvPr id="27" name="Gerade Verbindung mit Pfeil 38"/>
              <p:cNvCxnSpPr/>
              <p:nvPr/>
            </p:nvCxnSpPr>
            <p:spPr>
              <a:xfrm flipH="1" flipV="1">
                <a:off x="1603899" y="1976088"/>
                <a:ext cx="288032" cy="0"/>
              </a:xfrm>
              <a:prstGeom prst="straightConnector1">
                <a:avLst/>
              </a:prstGeom>
              <a:ln w="12700" cap="flat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39"/>
              <p:cNvCxnSpPr/>
              <p:nvPr/>
            </p:nvCxnSpPr>
            <p:spPr>
              <a:xfrm rot="5400000" flipH="1" flipV="1">
                <a:off x="1837915" y="1742072"/>
                <a:ext cx="288032" cy="0"/>
              </a:xfrm>
              <a:prstGeom prst="straightConnector1">
                <a:avLst/>
              </a:prstGeom>
              <a:ln w="12700" cap="flat">
                <a:solidFill>
                  <a:schemeClr val="bg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hteck 40"/>
            <p:cNvSpPr/>
            <p:nvPr/>
          </p:nvSpPr>
          <p:spPr>
            <a:xfrm>
              <a:off x="1053924" y="1595432"/>
              <a:ext cx="277320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/>
              <a:r>
                <a:rPr lang="de-DE" sz="1000" dirty="0" smtClean="0">
                  <a:solidFill>
                    <a:prstClr val="white"/>
                  </a:solidFill>
                </a:rPr>
                <a:t>[001]</a:t>
              </a:r>
              <a:endParaRPr lang="de-DE" sz="10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2" name="Rechteck 41"/>
            <p:cNvSpPr/>
            <p:nvPr/>
          </p:nvSpPr>
          <p:spPr>
            <a:xfrm>
              <a:off x="1170289" y="1829510"/>
              <a:ext cx="277320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/>
              <a:r>
                <a:rPr lang="de-DE" sz="1000" dirty="0" smtClean="0">
                  <a:solidFill>
                    <a:prstClr val="white"/>
                  </a:solidFill>
                </a:rPr>
                <a:t>[110]</a:t>
              </a:r>
              <a:endParaRPr lang="de-DE" sz="1000" baseline="-25000" dirty="0">
                <a:solidFill>
                  <a:prstClr val="white"/>
                </a:solidFill>
              </a:endParaRPr>
            </a:p>
          </p:txBody>
        </p:sp>
        <p:sp>
          <p:nvSpPr>
            <p:cNvPr id="23" name="Rechteck 42"/>
            <p:cNvSpPr/>
            <p:nvPr/>
          </p:nvSpPr>
          <p:spPr>
            <a:xfrm>
              <a:off x="1434022" y="1968172"/>
              <a:ext cx="277320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/>
              <a:r>
                <a:rPr lang="de-DE" sz="1000" dirty="0" smtClean="0">
                  <a:solidFill>
                    <a:prstClr val="white"/>
                  </a:solidFill>
                </a:rPr>
                <a:t>[110]</a:t>
              </a:r>
              <a:endParaRPr lang="de-DE" sz="1000" baseline="-25000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Gerade Verbindung 45"/>
            <p:cNvCxnSpPr/>
            <p:nvPr/>
          </p:nvCxnSpPr>
          <p:spPr>
            <a:xfrm>
              <a:off x="1536738" y="1983480"/>
              <a:ext cx="54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49"/>
            <p:cNvSpPr/>
            <p:nvPr/>
          </p:nvSpPr>
          <p:spPr>
            <a:xfrm>
              <a:off x="1033494" y="1049958"/>
              <a:ext cx="137858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/>
              <a:r>
                <a:rPr lang="de-DE" sz="1000" dirty="0" smtClean="0">
                  <a:solidFill>
                    <a:prstClr val="white"/>
                  </a:solidFill>
                </a:rPr>
                <a:t>(a)</a:t>
              </a:r>
              <a:endParaRPr lang="de-DE" sz="1000" baseline="-25000" dirty="0">
                <a:solidFill>
                  <a:prstClr val="white"/>
                </a:solidFill>
              </a:endParaRP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1923898" y="4634825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GaSb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952814" y="329512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GaSb</a:t>
            </a:r>
            <a:endParaRPr lang="fr-FR" dirty="0"/>
          </a:p>
        </p:txBody>
      </p:sp>
      <p:sp>
        <p:nvSpPr>
          <p:cNvPr id="31" name="ZoneTexte 30"/>
          <p:cNvSpPr txBox="1"/>
          <p:nvPr/>
        </p:nvSpPr>
        <p:spPr>
          <a:xfrm>
            <a:off x="1341503" y="4173917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InAsSb</a:t>
            </a:r>
            <a:endParaRPr lang="fr-FR" dirty="0"/>
          </a:p>
        </p:txBody>
      </p:sp>
      <p:cxnSp>
        <p:nvCxnSpPr>
          <p:cNvPr id="33" name="Connecteur droit avec flèche 32"/>
          <p:cNvCxnSpPr/>
          <p:nvPr/>
        </p:nvCxnSpPr>
        <p:spPr>
          <a:xfrm flipV="1">
            <a:off x="1748826" y="3971272"/>
            <a:ext cx="0" cy="243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6618000" y="5963060"/>
            <a:ext cx="2056973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r>
              <a:rPr lang="fr-FR" b="1" dirty="0" smtClean="0">
                <a:solidFill>
                  <a:schemeClr val="bg1"/>
                </a:solidFill>
              </a:rPr>
              <a:t> WP4 discussion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15258" y="5297995"/>
            <a:ext cx="3920015" cy="30777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2328863">
              <a:spcBef>
                <a:spcPct val="20000"/>
              </a:spcBef>
              <a:buClr>
                <a:srgbClr val="CC6600"/>
              </a:buClr>
            </a:pPr>
            <a:r>
              <a:rPr lang="fr-FR" sz="1400" dirty="0" err="1" smtClean="0">
                <a:latin typeface="+mn-lt"/>
                <a:cs typeface="Arial" pitchFamily="34" charset="0"/>
              </a:rPr>
              <a:t>Taliercio</a:t>
            </a:r>
            <a:r>
              <a:rPr lang="fr-FR" sz="1400" dirty="0" smtClean="0">
                <a:latin typeface="+mn-lt"/>
                <a:cs typeface="Arial" pitchFamily="34" charset="0"/>
              </a:rPr>
              <a:t> </a:t>
            </a:r>
            <a:r>
              <a:rPr lang="fr-FR" sz="1400" i="1" dirty="0" smtClean="0">
                <a:latin typeface="+mn-lt"/>
                <a:cs typeface="Arial" pitchFamily="34" charset="0"/>
              </a:rPr>
              <a:t>et al., </a:t>
            </a:r>
            <a:r>
              <a:rPr lang="fr-FR" sz="1400" dirty="0" err="1" smtClean="0">
                <a:latin typeface="+mn-lt"/>
                <a:cs typeface="Arial" pitchFamily="34" charset="0"/>
              </a:rPr>
              <a:t>Opt</a:t>
            </a:r>
            <a:r>
              <a:rPr lang="fr-FR" sz="1400" dirty="0" smtClean="0">
                <a:latin typeface="+mn-lt"/>
                <a:cs typeface="Arial" pitchFamily="34" charset="0"/>
              </a:rPr>
              <a:t>. Express</a:t>
            </a:r>
            <a:r>
              <a:rPr lang="fr-FR" sz="1400" i="1" dirty="0" smtClean="0">
                <a:latin typeface="+mn-lt"/>
                <a:cs typeface="Arial" pitchFamily="34" charset="0"/>
              </a:rPr>
              <a:t>, to </a:t>
            </a:r>
            <a:r>
              <a:rPr lang="fr-FR" sz="1400" i="1" dirty="0" err="1" smtClean="0">
                <a:latin typeface="+mn-lt"/>
                <a:cs typeface="Arial" pitchFamily="34" charset="0"/>
              </a:rPr>
              <a:t>be</a:t>
            </a:r>
            <a:r>
              <a:rPr lang="fr-FR" sz="1400" i="1" dirty="0" smtClean="0">
                <a:latin typeface="+mn-lt"/>
                <a:cs typeface="Arial" pitchFamily="34" charset="0"/>
              </a:rPr>
              <a:t> </a:t>
            </a:r>
            <a:r>
              <a:rPr lang="fr-FR" sz="1400" i="1" dirty="0" err="1" smtClean="0">
                <a:latin typeface="+mn-lt"/>
                <a:cs typeface="Arial" pitchFamily="34" charset="0"/>
              </a:rPr>
              <a:t>published</a:t>
            </a:r>
            <a:r>
              <a:rPr lang="fr-FR" sz="1400" i="1" dirty="0" smtClean="0">
                <a:latin typeface="+mn-lt"/>
                <a:cs typeface="Arial" pitchFamily="34" charset="0"/>
              </a:rPr>
              <a:t>.</a:t>
            </a:r>
            <a:endParaRPr lang="el-GR" sz="14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9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35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897968" y="101099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</a:t>
            </a:r>
            <a:r>
              <a:rPr lang="fr-FR" sz="2400" b="1" dirty="0" err="1" smtClean="0"/>
              <a:t>GaSb-based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solar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cells</a:t>
            </a:r>
            <a:endParaRPr lang="fr-FR" sz="2400" b="1" dirty="0">
              <a:latin typeface="+mn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9" y="359227"/>
            <a:ext cx="2770658" cy="17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0928" y="2247063"/>
            <a:ext cx="30309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Mechanically</a:t>
            </a:r>
            <a:r>
              <a:rPr lang="fr-FR" sz="1600" dirty="0" smtClean="0"/>
              <a:t> </a:t>
            </a:r>
            <a:r>
              <a:rPr lang="fr-FR" sz="1600" dirty="0" err="1" smtClean="0"/>
              <a:t>stacked</a:t>
            </a:r>
            <a:r>
              <a:rPr lang="fr-FR" sz="1600" dirty="0" smtClean="0"/>
              <a:t> </a:t>
            </a:r>
            <a:r>
              <a:rPr lang="fr-FR" sz="1600" dirty="0" err="1" smtClean="0"/>
              <a:t>GaAs</a:t>
            </a:r>
            <a:r>
              <a:rPr lang="fr-FR" sz="1600" dirty="0" smtClean="0"/>
              <a:t>/</a:t>
            </a:r>
            <a:r>
              <a:rPr lang="fr-FR" sz="1600" dirty="0" err="1" smtClean="0"/>
              <a:t>GaSb</a:t>
            </a:r>
            <a:r>
              <a:rPr lang="fr-FR" sz="1600" dirty="0" smtClean="0"/>
              <a:t> tandem </a:t>
            </a:r>
            <a:r>
              <a:rPr lang="fr-FR" sz="1600" dirty="0" err="1" smtClean="0"/>
              <a:t>cells</a:t>
            </a:r>
            <a:endParaRPr lang="fr-FR" sz="1600" dirty="0"/>
          </a:p>
          <a:p>
            <a:pPr marL="285750" indent="-285750">
              <a:buFont typeface="Symbol"/>
              <a:buChar char="h"/>
            </a:pPr>
            <a:r>
              <a:rPr lang="en-GB" altLang="en-US" sz="1600" dirty="0" smtClean="0">
                <a:solidFill>
                  <a:srgbClr val="000000"/>
                </a:solidFill>
                <a:ea typeface="NSimSun"/>
                <a:sym typeface="Symbol"/>
              </a:rPr>
              <a:t>=</a:t>
            </a:r>
            <a:r>
              <a:rPr lang="en-GB" altLang="en-US" sz="1600" dirty="0" smtClean="0">
                <a:solidFill>
                  <a:srgbClr val="000000"/>
                </a:solidFill>
                <a:ea typeface="NSimSun"/>
              </a:rPr>
              <a:t> </a:t>
            </a:r>
            <a:r>
              <a:rPr lang="en-GB" altLang="en-US" sz="1600" dirty="0">
                <a:solidFill>
                  <a:srgbClr val="000000"/>
                </a:solidFill>
                <a:ea typeface="NSimSun"/>
              </a:rPr>
              <a:t>31% @ 100 </a:t>
            </a:r>
            <a:r>
              <a:rPr lang="en-GB" altLang="en-US" sz="1600" dirty="0" smtClean="0">
                <a:solidFill>
                  <a:srgbClr val="000000"/>
                </a:solidFill>
                <a:ea typeface="NSimSun"/>
              </a:rPr>
              <a:t>suns</a:t>
            </a:r>
          </a:p>
          <a:p>
            <a:r>
              <a:rPr lang="en-US" sz="1600" dirty="0" err="1" smtClean="0"/>
              <a:t>Bett</a:t>
            </a:r>
            <a:r>
              <a:rPr lang="en-US" sz="1600" dirty="0" smtClean="0"/>
              <a:t> </a:t>
            </a:r>
            <a:r>
              <a:rPr lang="en-US" sz="1600" i="1" dirty="0"/>
              <a:t>et al</a:t>
            </a:r>
            <a:r>
              <a:rPr lang="en-US" sz="1600" dirty="0"/>
              <a:t>., Appl. Phys . A 69, 119 (1999)</a:t>
            </a:r>
          </a:p>
          <a:p>
            <a:endParaRPr lang="fr-FR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90" y="1075488"/>
            <a:ext cx="34480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r="66784" b="32978"/>
          <a:stretch/>
        </p:blipFill>
        <p:spPr bwMode="auto">
          <a:xfrm>
            <a:off x="3608254" y="645291"/>
            <a:ext cx="2448272" cy="32035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4494819" y="3821539"/>
            <a:ext cx="419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Intermediate</a:t>
            </a:r>
            <a:r>
              <a:rPr lang="fr-FR" dirty="0" smtClean="0"/>
              <a:t> band </a:t>
            </a:r>
            <a:r>
              <a:rPr lang="fr-FR" dirty="0" err="1" smtClean="0"/>
              <a:t>solar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 (U Lancaster)</a:t>
            </a:r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89763" y="3765955"/>
            <a:ext cx="3278737" cy="2500847"/>
            <a:chOff x="251520" y="1052736"/>
            <a:chExt cx="3494761" cy="2704998"/>
          </a:xfrm>
        </p:grpSpPr>
        <p:grpSp>
          <p:nvGrpSpPr>
            <p:cNvPr id="13" name="Groupe 12"/>
            <p:cNvGrpSpPr/>
            <p:nvPr/>
          </p:nvGrpSpPr>
          <p:grpSpPr>
            <a:xfrm>
              <a:off x="251520" y="1205849"/>
              <a:ext cx="3494761" cy="2347734"/>
              <a:chOff x="251520" y="1205849"/>
              <a:chExt cx="3494761" cy="2347734"/>
            </a:xfrm>
          </p:grpSpPr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520" y="1205849"/>
                <a:ext cx="3494761" cy="2347734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" name="Oval 13"/>
              <p:cNvSpPr>
                <a:spLocks noChangeArrowheads="1"/>
              </p:cNvSpPr>
              <p:nvPr/>
            </p:nvSpPr>
            <p:spPr bwMode="auto">
              <a:xfrm>
                <a:off x="2049186" y="1844824"/>
                <a:ext cx="741032" cy="139300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14" name="Connecteur droit 13"/>
            <p:cNvCxnSpPr/>
            <p:nvPr/>
          </p:nvCxnSpPr>
          <p:spPr>
            <a:xfrm rot="5400000">
              <a:off x="917549" y="2405235"/>
              <a:ext cx="2704998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6834078" y="5923755"/>
            <a:ext cx="2056973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</a:rPr>
              <a:t>See</a:t>
            </a:r>
            <a:r>
              <a:rPr lang="fr-FR" b="1" dirty="0" smtClean="0">
                <a:solidFill>
                  <a:schemeClr val="bg1"/>
                </a:solidFill>
              </a:rPr>
              <a:t> WP3 discussion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1096" y="4680434"/>
            <a:ext cx="4656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algn="just"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III-</a:t>
            </a:r>
            <a:r>
              <a:rPr lang="en-US" dirty="0" err="1"/>
              <a:t>Sbs</a:t>
            </a:r>
            <a:r>
              <a:rPr lang="en-US" dirty="0"/>
              <a:t> cover the whole </a:t>
            </a:r>
            <a:r>
              <a:rPr lang="en-US" dirty="0" smtClean="0"/>
              <a:t>bandgap range adapted to multi-junction solar cells.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6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90543" y="332656"/>
            <a:ext cx="2853457" cy="430887"/>
          </a:xfrm>
        </p:spPr>
        <p:txBody>
          <a:bodyPr/>
          <a:lstStyle/>
          <a:p>
            <a:pPr eaLnBrk="1" hangingPunct="1">
              <a:defRPr/>
            </a:pP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fr-FR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91479" y="1883605"/>
            <a:ext cx="8336961" cy="3193362"/>
          </a:xfrm>
          <a:noFill/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fr-F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ntimonide-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b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b="1" dirty="0" smtClean="0">
                <a:solidFill>
                  <a:schemeClr val="bg1">
                    <a:lumMod val="65000"/>
                  </a:schemeClr>
                </a:solidFill>
              </a:rPr>
              <a:t>c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ompound </a:t>
            </a:r>
            <a:r>
              <a:rPr lang="fr-FR" sz="2200" b="1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emiconductors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(ABCS)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mid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-IR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LEDs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GaSb-based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laser diodes: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edge-emitting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diodes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VCSELs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AlSb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quantum-cascade lasers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GaSb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InAs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type-II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superlattice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photodetectors</a:t>
            </a:r>
            <a:endParaRPr lang="fr-FR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ABCS compounds for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plasmonics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solar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2200" dirty="0" err="1" smtClean="0">
                <a:solidFill>
                  <a:schemeClr val="bg1">
                    <a:lumMod val="65000"/>
                  </a:schemeClr>
                </a:solidFill>
              </a:rPr>
              <a:t>cells</a:t>
            </a:r>
            <a:r>
              <a:rPr lang="fr-FR" sz="2200" dirty="0" smtClean="0">
                <a:solidFill>
                  <a:schemeClr val="bg1">
                    <a:lumMod val="65000"/>
                  </a:schemeClr>
                </a:solidFill>
              </a:rPr>
              <a:t>?</a:t>
            </a:r>
          </a:p>
          <a:p>
            <a:pPr>
              <a:lnSpc>
                <a:spcPct val="90000"/>
              </a:lnSpc>
              <a:defRPr/>
            </a:pPr>
            <a:r>
              <a:rPr lang="fr-FR" sz="2200" dirty="0" smtClean="0"/>
              <a:t>Conclusion – perspectives 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6804025" y="623728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sz="1400" u="non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36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15242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37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44725" y="3244057"/>
            <a:ext cx="8377361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The </a:t>
            </a:r>
            <a:r>
              <a:rPr lang="fr-FR" sz="2000" dirty="0" err="1" smtClean="0"/>
              <a:t>GaSb</a:t>
            </a:r>
            <a:r>
              <a:rPr lang="fr-FR" sz="2000" dirty="0" smtClean="0"/>
              <a:t> </a:t>
            </a:r>
            <a:r>
              <a:rPr lang="fr-FR" sz="2000" dirty="0" err="1" smtClean="0"/>
              <a:t>technology</a:t>
            </a:r>
            <a:r>
              <a:rPr lang="fr-FR" sz="2000" dirty="0" smtClean="0"/>
              <a:t> has been </a:t>
            </a:r>
            <a:r>
              <a:rPr lang="fr-FR" sz="2000" dirty="0" err="1" smtClean="0"/>
              <a:t>progressively</a:t>
            </a:r>
            <a:r>
              <a:rPr lang="fr-FR" sz="2000" dirty="0" smtClean="0"/>
              <a:t> </a:t>
            </a:r>
            <a:r>
              <a:rPr lang="fr-FR" sz="2000" dirty="0" err="1" smtClean="0"/>
              <a:t>maturing</a:t>
            </a:r>
            <a:r>
              <a:rPr lang="fr-FR" sz="2000" dirty="0" smtClean="0"/>
              <a:t> in the last </a:t>
            </a:r>
            <a:r>
              <a:rPr lang="fr-FR" sz="2000" dirty="0" err="1" smtClean="0"/>
              <a:t>decade</a:t>
            </a:r>
            <a:r>
              <a:rPr lang="fr-FR" sz="2000" dirty="0" smtClean="0"/>
              <a:t>.</a:t>
            </a:r>
          </a:p>
          <a:p>
            <a:pPr marL="342900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2000" dirty="0" err="1" smtClean="0"/>
              <a:t>Various</a:t>
            </a:r>
            <a:r>
              <a:rPr lang="fr-FR" sz="2000" dirty="0" smtClean="0"/>
              <a:t> designs are </a:t>
            </a:r>
            <a:r>
              <a:rPr lang="fr-FR" sz="2000" dirty="0" err="1" smtClean="0"/>
              <a:t>available</a:t>
            </a:r>
            <a:r>
              <a:rPr lang="fr-FR" sz="2000" dirty="0" smtClean="0"/>
              <a:t> to </a:t>
            </a:r>
            <a:r>
              <a:rPr lang="fr-FR" sz="2000" dirty="0" err="1" smtClean="0"/>
              <a:t>cover</a:t>
            </a:r>
            <a:r>
              <a:rPr lang="fr-FR" sz="2000" dirty="0" smtClean="0"/>
              <a:t> the </a:t>
            </a:r>
            <a:r>
              <a:rPr lang="fr-FR" sz="2000" dirty="0" err="1" smtClean="0"/>
              <a:t>whole</a:t>
            </a:r>
            <a:r>
              <a:rPr lang="fr-FR" sz="2000" dirty="0" smtClean="0"/>
              <a:t> MIR </a:t>
            </a:r>
            <a:r>
              <a:rPr lang="fr-FR" sz="2000" dirty="0" err="1" smtClean="0"/>
              <a:t>wavelength</a:t>
            </a:r>
            <a:r>
              <a:rPr lang="fr-FR" sz="2000" dirty="0" smtClean="0"/>
              <a:t> range:</a:t>
            </a:r>
          </a:p>
          <a:p>
            <a:pPr marL="800100" lvl="1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Type-I QW laser diodes or </a:t>
            </a:r>
            <a:r>
              <a:rPr lang="fr-FR" dirty="0" err="1" smtClean="0"/>
              <a:t>VCSELs</a:t>
            </a:r>
            <a:r>
              <a:rPr lang="fr-FR" dirty="0" smtClean="0"/>
              <a:t>: 2 – 3.5 µm</a:t>
            </a:r>
          </a:p>
          <a:p>
            <a:pPr marL="800100" lvl="1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Type II </a:t>
            </a:r>
            <a:r>
              <a:rPr lang="fr-FR" dirty="0" err="1" smtClean="0"/>
              <a:t>QWs</a:t>
            </a:r>
            <a:r>
              <a:rPr lang="fr-FR" dirty="0"/>
              <a:t> </a:t>
            </a:r>
            <a:r>
              <a:rPr lang="fr-FR" dirty="0" smtClean="0"/>
              <a:t>or </a:t>
            </a:r>
            <a:r>
              <a:rPr lang="fr-FR" dirty="0" err="1" smtClean="0"/>
              <a:t>QDs</a:t>
            </a:r>
            <a:r>
              <a:rPr lang="fr-FR" dirty="0"/>
              <a:t> </a:t>
            </a:r>
            <a:r>
              <a:rPr lang="fr-FR" dirty="0" err="1" smtClean="0"/>
              <a:t>LEDs</a:t>
            </a:r>
            <a:r>
              <a:rPr lang="fr-FR" dirty="0" smtClean="0"/>
              <a:t>: &gt; 3.5 µm</a:t>
            </a:r>
          </a:p>
          <a:p>
            <a:pPr marL="800100" lvl="1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dirty="0" err="1" smtClean="0"/>
              <a:t>QCLs</a:t>
            </a:r>
            <a:r>
              <a:rPr lang="fr-FR" dirty="0" smtClean="0"/>
              <a:t>: 3 – 20+ µm </a:t>
            </a:r>
          </a:p>
          <a:p>
            <a:pPr marL="800100" lvl="1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dirty="0" err="1" smtClean="0"/>
              <a:t>ICLs</a:t>
            </a:r>
            <a:r>
              <a:rPr lang="fr-FR" dirty="0" smtClean="0"/>
              <a:t>: 3.5 – 6 µm (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Vurgaftman</a:t>
            </a:r>
            <a:r>
              <a:rPr lang="fr-FR" dirty="0" smtClean="0"/>
              <a:t> et al., J. Phys. D</a:t>
            </a:r>
            <a:r>
              <a:rPr lang="fr-FR" dirty="0"/>
              <a:t>. </a:t>
            </a:r>
            <a:r>
              <a:rPr lang="fr-FR" b="1" dirty="0"/>
              <a:t>48</a:t>
            </a:r>
            <a:r>
              <a:rPr lang="fr-FR" dirty="0"/>
              <a:t>, 123001 (2015</a:t>
            </a:r>
            <a:r>
              <a:rPr lang="fr-FR" dirty="0" smtClean="0"/>
              <a:t>)).</a:t>
            </a:r>
          </a:p>
          <a:p>
            <a:pPr marL="342900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High performance MWIR </a:t>
            </a:r>
            <a:r>
              <a:rPr lang="fr-FR" sz="2000" dirty="0" err="1" smtClean="0"/>
              <a:t>photodetectors</a:t>
            </a:r>
            <a:endParaRPr lang="fr-FR" sz="2000" dirty="0"/>
          </a:p>
          <a:p>
            <a:pPr marL="800100" lvl="1" indent="-34290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7342275" y="101099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Conclusion</a:t>
            </a:r>
            <a:endParaRPr lang="fr-FR" sz="2400" b="1" dirty="0">
              <a:latin typeface="+mn-lt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591800" y="891178"/>
            <a:ext cx="8118049" cy="1728192"/>
            <a:chOff x="630415" y="3789040"/>
            <a:chExt cx="8118049" cy="1728192"/>
          </a:xfrm>
        </p:grpSpPr>
        <p:grpSp>
          <p:nvGrpSpPr>
            <p:cNvPr id="8" name="Groupe 7"/>
            <p:cNvGrpSpPr/>
            <p:nvPr/>
          </p:nvGrpSpPr>
          <p:grpSpPr>
            <a:xfrm>
              <a:off x="630415" y="3789040"/>
              <a:ext cx="8118049" cy="1728192"/>
              <a:chOff x="630415" y="3789040"/>
              <a:chExt cx="8118049" cy="1728192"/>
            </a:xfrm>
          </p:grpSpPr>
          <p:grpSp>
            <p:nvGrpSpPr>
              <p:cNvPr id="11" name="Groupe 10"/>
              <p:cNvGrpSpPr/>
              <p:nvPr/>
            </p:nvGrpSpPr>
            <p:grpSpPr>
              <a:xfrm>
                <a:off x="630415" y="3789040"/>
                <a:ext cx="8118049" cy="1728192"/>
                <a:chOff x="630415" y="3789040"/>
                <a:chExt cx="8118049" cy="1728192"/>
              </a:xfrm>
            </p:grpSpPr>
            <p:grpSp>
              <p:nvGrpSpPr>
                <p:cNvPr id="13" name="Groupe 12"/>
                <p:cNvGrpSpPr/>
                <p:nvPr/>
              </p:nvGrpSpPr>
              <p:grpSpPr>
                <a:xfrm>
                  <a:off x="630415" y="3789040"/>
                  <a:ext cx="8118049" cy="1728192"/>
                  <a:chOff x="702423" y="2924944"/>
                  <a:chExt cx="8118049" cy="1728192"/>
                </a:xfrm>
              </p:grpSpPr>
              <p:sp>
                <p:nvSpPr>
                  <p:cNvPr id="15" name="ZoneTexte 14"/>
                  <p:cNvSpPr txBox="1"/>
                  <p:nvPr/>
                </p:nvSpPr>
                <p:spPr>
                  <a:xfrm>
                    <a:off x="706021" y="2924944"/>
                    <a:ext cx="105830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smtClean="0"/>
                      <a:t>July 2015</a:t>
                    </a:r>
                    <a:endParaRPr lang="fr-FR" dirty="0"/>
                  </a:p>
                </p:txBody>
              </p:sp>
              <p:grpSp>
                <p:nvGrpSpPr>
                  <p:cNvPr id="16" name="Groupe 15"/>
                  <p:cNvGrpSpPr/>
                  <p:nvPr/>
                </p:nvGrpSpPr>
                <p:grpSpPr>
                  <a:xfrm>
                    <a:off x="702423" y="3284984"/>
                    <a:ext cx="8118049" cy="1368152"/>
                    <a:chOff x="736202" y="3284984"/>
                    <a:chExt cx="8118049" cy="1368152"/>
                  </a:xfrm>
                </p:grpSpPr>
                <p:sp>
                  <p:nvSpPr>
                    <p:cNvPr id="17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64762" y="3689547"/>
                      <a:ext cx="1017713" cy="244534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QW/QD </a:t>
                      </a: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GaAs</a:t>
                      </a:r>
                      <a:endParaRPr lang="fr-FR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8" name="Rectangle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91654" y="3284984"/>
                      <a:ext cx="1040468" cy="244535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QW/QD </a:t>
                      </a: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InP</a:t>
                      </a:r>
                      <a:endParaRPr lang="fr-FR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9" name="Rectangle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9689" y="3546135"/>
                      <a:ext cx="1666985" cy="244534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QW </a:t>
                      </a:r>
                      <a:r>
                        <a:rPr lang="fr-FR" sz="14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GaSb</a:t>
                      </a: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CW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42357" y="3799698"/>
                      <a:ext cx="3142629" cy="219218"/>
                    </a:xfrm>
                    <a:prstGeom prst="rect">
                      <a:avLst/>
                    </a:prstGeom>
                    <a:solidFill>
                      <a:srgbClr val="4E81BE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QCL </a:t>
                      </a: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InP</a:t>
                      </a:r>
                      <a:endParaRPr lang="fr-FR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" name="Rectangl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117948" y="3399182"/>
                      <a:ext cx="1793742" cy="245842"/>
                    </a:xfrm>
                    <a:prstGeom prst="rect">
                      <a:avLst/>
                    </a:prstGeom>
                    <a:solidFill>
                      <a:srgbClr val="0070C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fr-FR" sz="1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QCL </a:t>
                      </a:r>
                      <a:r>
                        <a:rPr lang="fr-FR" sz="140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GaAs</a:t>
                      </a:r>
                      <a:endParaRPr lang="fr-FR" sz="1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" name="Rectangle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42320" y="3341176"/>
                      <a:ext cx="1793135" cy="244534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/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IBCL </a:t>
                      </a:r>
                      <a:r>
                        <a:rPr lang="fr-FR" sz="14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GaSb</a:t>
                      </a: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CW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8715" y="4408602"/>
                      <a:ext cx="4432974" cy="244534"/>
                    </a:xfrm>
                    <a:prstGeom prst="rect">
                      <a:avLst/>
                    </a:prstGeom>
                    <a:solidFill>
                      <a:srgbClr val="C00000"/>
                    </a:solidFill>
                    <a:ln w="9525">
                      <a:solidFill>
                        <a:schemeClr val="bg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ctr">
                        <a:defRPr/>
                      </a:pP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QCL </a:t>
                      </a:r>
                      <a:r>
                        <a:rPr lang="fr-FR" sz="14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InAs</a:t>
                      </a: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fr-FR" sz="14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AlSb</a:t>
                      </a:r>
                      <a:r>
                        <a:rPr lang="fr-FR" sz="1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: </a:t>
                      </a:r>
                      <a:r>
                        <a:rPr lang="fr-FR" sz="14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pulsed</a:t>
                      </a:r>
                      <a:endParaRPr lang="fr-FR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</p:txBody>
                </p:sp>
                <p:grpSp>
                  <p:nvGrpSpPr>
                    <p:cNvPr id="24" name="Groupe 23"/>
                    <p:cNvGrpSpPr/>
                    <p:nvPr/>
                  </p:nvGrpSpPr>
                  <p:grpSpPr>
                    <a:xfrm>
                      <a:off x="736202" y="3923764"/>
                      <a:ext cx="8118049" cy="513348"/>
                      <a:chOff x="755576" y="3923764"/>
                      <a:chExt cx="8118049" cy="513348"/>
                    </a:xfrm>
                  </p:grpSpPr>
                  <p:grpSp>
                    <p:nvGrpSpPr>
                      <p:cNvPr id="25" name="Groupe 24"/>
                      <p:cNvGrpSpPr/>
                      <p:nvPr/>
                    </p:nvGrpSpPr>
                    <p:grpSpPr>
                      <a:xfrm>
                        <a:off x="755576" y="3923764"/>
                        <a:ext cx="8118049" cy="497817"/>
                        <a:chOff x="755576" y="3923764"/>
                        <a:chExt cx="8118049" cy="497817"/>
                      </a:xfrm>
                    </p:grpSpPr>
                    <p:sp>
                      <p:nvSpPr>
                        <p:cNvPr id="28" name="Line 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912467" y="4000670"/>
                          <a:ext cx="0" cy="9807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29" name="Line 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815543" y="4000670"/>
                          <a:ext cx="0" cy="9807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30" name="Line 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717216" y="4000670"/>
                          <a:ext cx="0" cy="9807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31" name="Line 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5499529" y="4000670"/>
                          <a:ext cx="0" cy="9807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32" name="Text Box 22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83456" y="4113804"/>
                          <a:ext cx="276038" cy="3077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latin typeface="Calibri" panose="020F0502020204030204" pitchFamily="34" charset="0"/>
                            </a:rPr>
                            <a:t>1</a:t>
                          </a:r>
                        </a:p>
                      </p:txBody>
                    </p:sp>
                    <p:sp>
                      <p:nvSpPr>
                        <p:cNvPr id="33" name="Text Box 23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047758" y="3923764"/>
                          <a:ext cx="825867" cy="36933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b="1" dirty="0" smtClean="0">
                              <a:latin typeface="Calibri" panose="020F0502020204030204" pitchFamily="34" charset="0"/>
                              <a:sym typeface="Symbol"/>
                            </a:rPr>
                            <a:t></a:t>
                          </a:r>
                          <a:r>
                            <a:rPr lang="fr-FR" b="1" dirty="0" smtClean="0"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fr-FR" b="1" dirty="0">
                              <a:latin typeface="Calibri" panose="020F0502020204030204" pitchFamily="34" charset="0"/>
                            </a:rPr>
                            <a:t>(µm)</a:t>
                          </a:r>
                        </a:p>
                      </p:txBody>
                    </p:sp>
                    <p:sp>
                      <p:nvSpPr>
                        <p:cNvPr id="34" name="Text Box 2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90738" y="4113804"/>
                          <a:ext cx="274434" cy="3077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latin typeface="Calibri" panose="020F0502020204030204" pitchFamily="34" charset="0"/>
                            </a:rPr>
                            <a:t>2</a:t>
                          </a:r>
                        </a:p>
                      </p:txBody>
                    </p:sp>
                    <p:sp>
                      <p:nvSpPr>
                        <p:cNvPr id="35" name="Text Box 25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593814" y="4113804"/>
                          <a:ext cx="274434" cy="3077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latin typeface="Calibri" panose="020F0502020204030204" pitchFamily="34" charset="0"/>
                            </a:rPr>
                            <a:t>3</a:t>
                          </a:r>
                        </a:p>
                      </p:txBody>
                    </p:sp>
                    <p:sp>
                      <p:nvSpPr>
                        <p:cNvPr id="36" name="Text Box 2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376127" y="4113804"/>
                          <a:ext cx="274434" cy="3077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latin typeface="Calibri" panose="020F0502020204030204" pitchFamily="34" charset="0"/>
                            </a:rPr>
                            <a:t>5</a:t>
                          </a:r>
                        </a:p>
                      </p:txBody>
                    </p:sp>
                    <p:sp>
                      <p:nvSpPr>
                        <p:cNvPr id="37" name="Line 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755576" y="4119300"/>
                          <a:ext cx="7314353" cy="0"/>
                        </a:xfrm>
                        <a:prstGeom prst="line">
                          <a:avLst/>
                        </a:prstGeom>
                        <a:noFill/>
                        <a:ln w="50800">
                          <a:solidFill>
                            <a:schemeClr val="tx1"/>
                          </a:solidFill>
                          <a:round/>
                          <a:headEnd/>
                          <a:tailEnd type="stealth" w="lg" len="lg"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38" name="Line 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564200" y="4000670"/>
                          <a:ext cx="0" cy="98075"/>
                        </a:xfrm>
                        <a:prstGeom prst="line">
                          <a:avLst/>
                        </a:prstGeom>
                        <a:noFill/>
                        <a:ln w="2540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fr-FR"/>
                        </a:p>
                      </p:txBody>
                    </p:sp>
                    <p:sp>
                      <p:nvSpPr>
                        <p:cNvPr id="39" name="Text Box 2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435913" y="4113804"/>
                          <a:ext cx="274434" cy="30777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fr-FR" sz="1400" dirty="0">
                              <a:latin typeface="Calibri" panose="020F0502020204030204" pitchFamily="34" charset="0"/>
                            </a:rPr>
                            <a:t>4</a:t>
                          </a:r>
                        </a:p>
                      </p:txBody>
                    </p:sp>
                  </p:grpSp>
                  <p:sp>
                    <p:nvSpPr>
                      <p:cNvPr id="26" name="Line 1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7793505" y="4005064"/>
                        <a:ext cx="0" cy="98075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fr-FR"/>
                      </a:p>
                    </p:txBody>
                  </p:sp>
                  <p:sp>
                    <p:nvSpPr>
                      <p:cNvPr id="27" name="Text Box 2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70113" y="4129335"/>
                        <a:ext cx="367408" cy="30777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fr-FR" sz="1400" dirty="0" smtClean="0">
                            <a:latin typeface="Calibri" panose="020F0502020204030204" pitchFamily="34" charset="0"/>
                          </a:rPr>
                          <a:t>20</a:t>
                        </a:r>
                        <a:endParaRPr lang="fr-FR" sz="1400" dirty="0">
                          <a:latin typeface="Calibri" panose="020F0502020204030204" pitchFamily="34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4" name="Rectangle 13"/>
                <p:cNvSpPr>
                  <a:spLocks noChangeArrowheads="1"/>
                </p:cNvSpPr>
                <p:nvPr/>
              </p:nvSpPr>
              <p:spPr bwMode="auto">
                <a:xfrm>
                  <a:off x="2304000" y="4653136"/>
                  <a:ext cx="730881" cy="173551"/>
                </a:xfrm>
                <a:prstGeom prst="rect">
                  <a:avLst/>
                </a:prstGeom>
                <a:solidFill>
                  <a:srgbClr val="C0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defRPr/>
                  </a:pPr>
                  <a:r>
                    <a:rPr lang="fr-FR" sz="1400" b="1" dirty="0" smtClean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on Si</a:t>
                  </a:r>
                  <a:endParaRPr lang="fr-FR" sz="1400" b="1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755576" y="4264586"/>
                <a:ext cx="648072" cy="244534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fr-FR" sz="10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QW </a:t>
                </a:r>
                <a:r>
                  <a:rPr lang="fr-FR" sz="100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GaN</a:t>
                </a:r>
                <a:endParaRPr lang="fr-FR" sz="100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" name="Text Box 26"/>
            <p:cNvSpPr txBox="1">
              <a:spLocks noChangeArrowheads="1"/>
            </p:cNvSpPr>
            <p:nvPr/>
          </p:nvSpPr>
          <p:spPr bwMode="auto">
            <a:xfrm>
              <a:off x="6457806" y="4993430"/>
              <a:ext cx="274434" cy="3077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Calibri" panose="020F0502020204030204" pitchFamily="34" charset="0"/>
                </a:rPr>
                <a:t>9</a:t>
              </a:r>
              <a:endParaRPr lang="fr-FR" sz="1400" dirty="0">
                <a:latin typeface="Calibri" panose="020F0502020204030204" pitchFamily="34" charset="0"/>
              </a:endParaRPr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>
              <a:off x="6588224" y="4869160"/>
              <a:ext cx="0" cy="980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816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7062005" y="307841"/>
            <a:ext cx="1856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2400" b="1" dirty="0" smtClean="0"/>
              <a:t>	</a:t>
            </a:r>
            <a:r>
              <a:rPr lang="fr-FR" sz="2400" b="1" dirty="0"/>
              <a:t>P</a:t>
            </a:r>
            <a:r>
              <a:rPr lang="fr-FR" sz="2400" b="1" dirty="0" smtClean="0"/>
              <a:t>erspectives</a:t>
            </a:r>
            <a:endParaRPr lang="fr-FR" sz="2400" b="1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946492" y="1405715"/>
            <a:ext cx="71838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Mature </a:t>
            </a:r>
            <a:r>
              <a:rPr lang="fr-FR" sz="2000" dirty="0" err="1" smtClean="0"/>
              <a:t>buried-grating</a:t>
            </a:r>
            <a:r>
              <a:rPr lang="fr-FR" sz="2000" dirty="0" smtClean="0"/>
              <a:t> DFB lasers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 smtClean="0"/>
              <a:t>Extend</a:t>
            </a:r>
            <a:r>
              <a:rPr lang="fr-FR" sz="2000" dirty="0" smtClean="0"/>
              <a:t> </a:t>
            </a:r>
            <a:r>
              <a:rPr lang="fr-FR" sz="2000" dirty="0" smtClean="0">
                <a:sym typeface="Symbol"/>
              </a:rPr>
              <a:t> </a:t>
            </a:r>
            <a:r>
              <a:rPr lang="fr-FR" sz="2000" dirty="0" err="1" smtClean="0">
                <a:sym typeface="Symbol"/>
              </a:rPr>
              <a:t>beyond</a:t>
            </a:r>
            <a:r>
              <a:rPr lang="fr-FR" sz="2000" dirty="0" smtClean="0">
                <a:sym typeface="Symbol"/>
              </a:rPr>
              <a:t> 20 µm </a:t>
            </a:r>
            <a:r>
              <a:rPr lang="fr-FR" sz="2000" dirty="0" err="1" smtClean="0">
                <a:sym typeface="Symbol"/>
              </a:rPr>
              <a:t>with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InAs</a:t>
            </a:r>
            <a:r>
              <a:rPr lang="fr-FR" sz="2000" dirty="0" smtClean="0">
                <a:sym typeface="Symbol"/>
              </a:rPr>
              <a:t>/</a:t>
            </a:r>
            <a:r>
              <a:rPr lang="fr-FR" sz="2000" dirty="0" err="1" smtClean="0">
                <a:sym typeface="Symbol"/>
              </a:rPr>
              <a:t>AlSb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QCLs</a:t>
            </a:r>
            <a:endParaRPr lang="fr-FR" sz="2000" dirty="0" smtClean="0">
              <a:sym typeface="Symbol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ym typeface="Symbol"/>
              </a:rPr>
              <a:t>LWIR </a:t>
            </a:r>
            <a:r>
              <a:rPr lang="fr-FR" sz="2000" dirty="0" err="1" smtClean="0">
                <a:sym typeface="Symbol"/>
              </a:rPr>
              <a:t>photodetectors</a:t>
            </a:r>
            <a:endParaRPr lang="fr-FR" sz="2000" dirty="0" smtClean="0">
              <a:sym typeface="Symbol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 smtClean="0">
                <a:sym typeface="Symbol"/>
              </a:rPr>
              <a:t>Integrate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GaSb-based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devices</a:t>
            </a:r>
            <a:r>
              <a:rPr lang="fr-FR" sz="2000" dirty="0" smtClean="0">
                <a:sym typeface="Symbol"/>
              </a:rPr>
              <a:t> on Si and SOI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err="1" smtClean="0">
                <a:sym typeface="Symbol"/>
              </a:rPr>
              <a:t>Extend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bandgap</a:t>
            </a:r>
            <a:r>
              <a:rPr lang="fr-FR" sz="2000" dirty="0" smtClean="0">
                <a:sym typeface="Symbol"/>
              </a:rPr>
              <a:t> range </a:t>
            </a:r>
            <a:r>
              <a:rPr lang="fr-FR" sz="2000" dirty="0" err="1" smtClean="0">
                <a:sym typeface="Symbol"/>
              </a:rPr>
              <a:t>with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dilute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nitride</a:t>
            </a:r>
            <a:r>
              <a:rPr lang="fr-FR" sz="2000" dirty="0" smtClean="0">
                <a:sym typeface="Symbol"/>
              </a:rPr>
              <a:t> or </a:t>
            </a:r>
            <a:r>
              <a:rPr lang="fr-FR" sz="2000" dirty="0" err="1" smtClean="0">
                <a:sym typeface="Symbol"/>
              </a:rPr>
              <a:t>bismide</a:t>
            </a:r>
            <a:r>
              <a:rPr lang="fr-FR" sz="2000" dirty="0" smtClean="0">
                <a:sym typeface="Symbol"/>
              </a:rPr>
              <a:t> </a:t>
            </a:r>
            <a:r>
              <a:rPr lang="fr-FR" sz="2000" dirty="0" err="1" smtClean="0">
                <a:sym typeface="Symbol"/>
              </a:rPr>
              <a:t>alloys</a:t>
            </a:r>
            <a:endParaRPr lang="fr-FR" sz="2000" dirty="0" smtClean="0">
              <a:sym typeface="Symbol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ym typeface="Symbol"/>
              </a:rPr>
              <a:t>……………………………………………………………</a:t>
            </a: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2000" dirty="0">
              <a:sym typeface="Symbol"/>
            </a:endParaRPr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b="1" dirty="0" err="1" smtClean="0">
                <a:sym typeface="Symbol"/>
              </a:rPr>
              <a:t>Demonstrate</a:t>
            </a:r>
            <a:r>
              <a:rPr lang="fr-FR" sz="2400" b="1" dirty="0" smtClean="0">
                <a:sym typeface="Symbol"/>
              </a:rPr>
              <a:t> </a:t>
            </a:r>
            <a:r>
              <a:rPr lang="fr-FR" sz="2400" b="1" dirty="0" err="1" smtClean="0">
                <a:sym typeface="Symbol"/>
              </a:rPr>
              <a:t>PROMISed</a:t>
            </a:r>
            <a:r>
              <a:rPr lang="fr-FR" sz="2400" b="1" dirty="0" smtClean="0">
                <a:sym typeface="Symbol"/>
              </a:rPr>
              <a:t>  </a:t>
            </a:r>
            <a:r>
              <a:rPr lang="fr-FR" sz="2400" b="1" dirty="0" err="1" smtClean="0">
                <a:sym typeface="Symbol"/>
              </a:rPr>
              <a:t>devices</a:t>
            </a:r>
            <a:endParaRPr lang="fr-FR" sz="2400" b="1" dirty="0" smtClean="0"/>
          </a:p>
          <a:p>
            <a:pPr marL="342900" indent="-3429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20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2339957" y="5268036"/>
            <a:ext cx="4468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err="1" smtClean="0"/>
              <a:t>Thank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you</a:t>
            </a:r>
            <a:r>
              <a:rPr lang="fr-FR" sz="2800" b="1" dirty="0" smtClean="0"/>
              <a:t> for </a:t>
            </a:r>
            <a:r>
              <a:rPr lang="fr-FR" sz="2800" b="1" dirty="0" err="1" smtClean="0"/>
              <a:t>your</a:t>
            </a:r>
            <a:r>
              <a:rPr lang="fr-FR" sz="2800" b="1" dirty="0" smtClean="0"/>
              <a:t> attention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46825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A2D1B-9942-F348-A189-8676824CAC76}" type="datetime1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4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90" name="Text Box 14"/>
          <p:cNvSpPr txBox="1">
            <a:spLocks noChangeArrowheads="1"/>
          </p:cNvSpPr>
          <p:nvPr/>
        </p:nvSpPr>
        <p:spPr bwMode="auto">
          <a:xfrm>
            <a:off x="312775" y="5092015"/>
            <a:ext cx="8496944" cy="923330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n-lt"/>
              </a:rPr>
              <a:t>The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semiconductors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based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on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GaSb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InAs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AlSb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and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their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alloys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  <a:latin typeface="+mn-lt"/>
              </a:rPr>
              <a:t>AlGaAsSb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+mn-lt"/>
              </a:rPr>
              <a:t>GaInAsSb</a:t>
            </a:r>
            <a:r>
              <a:rPr lang="fr-FR" dirty="0">
                <a:solidFill>
                  <a:schemeClr val="bg1"/>
                </a:solidFill>
                <a:latin typeface="+mn-lt"/>
              </a:rPr>
              <a:t>,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AlGaInAsSb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… </a:t>
            </a:r>
          </a:p>
          <a:p>
            <a:pPr algn="ctr"/>
            <a:r>
              <a:rPr lang="fr-FR" i="1" dirty="0" err="1" smtClean="0">
                <a:solidFill>
                  <a:schemeClr val="bg1"/>
                </a:solidFill>
                <a:latin typeface="+mn-lt"/>
              </a:rPr>
              <a:t>Generally</a:t>
            </a:r>
            <a:r>
              <a:rPr lang="fr-FR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+mn-lt"/>
              </a:rPr>
              <a:t>grown</a:t>
            </a:r>
            <a:r>
              <a:rPr lang="fr-FR" i="1" dirty="0" smtClean="0">
                <a:solidFill>
                  <a:schemeClr val="bg1"/>
                </a:solidFill>
                <a:latin typeface="+mn-lt"/>
              </a:rPr>
              <a:t> on </a:t>
            </a:r>
            <a:r>
              <a:rPr lang="fr-FR" i="1" dirty="0" err="1" smtClean="0">
                <a:solidFill>
                  <a:schemeClr val="bg1"/>
                </a:solidFill>
                <a:latin typeface="+mn-lt"/>
              </a:rPr>
              <a:t>GaSb</a:t>
            </a:r>
            <a:r>
              <a:rPr lang="fr-FR" i="1" dirty="0" smtClean="0">
                <a:solidFill>
                  <a:schemeClr val="bg1"/>
                </a:solidFill>
                <a:latin typeface="+mn-lt"/>
              </a:rPr>
              <a:t> or </a:t>
            </a:r>
            <a:r>
              <a:rPr lang="fr-FR" i="1" dirty="0" err="1" smtClean="0">
                <a:solidFill>
                  <a:schemeClr val="bg1"/>
                </a:solidFill>
                <a:latin typeface="+mn-lt"/>
              </a:rPr>
              <a:t>InAs</a:t>
            </a:r>
            <a:r>
              <a:rPr lang="fr-FR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+mn-lt"/>
              </a:rPr>
              <a:t>substrates</a:t>
            </a:r>
            <a:endParaRPr lang="fr-FR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680" y="705784"/>
            <a:ext cx="5786189" cy="4049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46D30-3AE1-4B83-B9C8-8BFF4245B74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cxnSp>
        <p:nvCxnSpPr>
          <p:cNvPr id="3" name="Connecteur droit 2"/>
          <p:cNvCxnSpPr/>
          <p:nvPr/>
        </p:nvCxnSpPr>
        <p:spPr>
          <a:xfrm>
            <a:off x="5596104" y="568944"/>
            <a:ext cx="0" cy="41044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2464" y="52160"/>
            <a:ext cx="7101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compound semiconductors (ABCS)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45503" y="6442092"/>
            <a:ext cx="741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+mn-lt"/>
              </a:rPr>
              <a:t>These</a:t>
            </a:r>
            <a:r>
              <a:rPr lang="fr-FR" b="1" dirty="0" smtClean="0">
                <a:latin typeface="+mn-lt"/>
              </a:rPr>
              <a:t> compounds are </a:t>
            </a:r>
            <a:r>
              <a:rPr lang="fr-FR" b="1" dirty="0" err="1" smtClean="0">
                <a:latin typeface="+mn-lt"/>
              </a:rPr>
              <a:t>also</a:t>
            </a:r>
            <a:r>
              <a:rPr lang="fr-FR" b="1" dirty="0" smtClean="0">
                <a:latin typeface="+mn-lt"/>
              </a:rPr>
              <a:t> </a:t>
            </a:r>
            <a:r>
              <a:rPr lang="fr-FR" b="1" dirty="0" err="1" smtClean="0">
                <a:latin typeface="+mn-lt"/>
              </a:rPr>
              <a:t>known</a:t>
            </a:r>
            <a:r>
              <a:rPr lang="fr-FR" b="1" dirty="0" smtClean="0">
                <a:latin typeface="+mn-lt"/>
              </a:rPr>
              <a:t> as the </a:t>
            </a:r>
            <a:r>
              <a:rPr lang="fr-FR" b="1" dirty="0" smtClean="0">
                <a:latin typeface="+mn-lt"/>
                <a:cs typeface="Calibri"/>
              </a:rPr>
              <a:t>"6.1Å SC" </a:t>
            </a:r>
            <a:r>
              <a:rPr lang="fr-FR" b="1" dirty="0">
                <a:latin typeface="+mn-lt"/>
                <a:cs typeface="Calibri"/>
              </a:rPr>
              <a:t>, the </a:t>
            </a:r>
            <a:r>
              <a:rPr lang="fr-FR" b="1" dirty="0" smtClean="0">
                <a:latin typeface="+mn-lt"/>
                <a:cs typeface="Calibri"/>
              </a:rPr>
              <a:t>"</a:t>
            </a:r>
            <a:r>
              <a:rPr lang="fr-FR" b="1" dirty="0" err="1" smtClean="0">
                <a:latin typeface="+mn-lt"/>
                <a:cs typeface="Calibri"/>
              </a:rPr>
              <a:t>GaSb</a:t>
            </a:r>
            <a:r>
              <a:rPr lang="fr-FR" b="1" dirty="0" smtClean="0">
                <a:latin typeface="+mn-lt"/>
                <a:cs typeface="Calibri"/>
              </a:rPr>
              <a:t> </a:t>
            </a:r>
            <a:r>
              <a:rPr lang="fr-FR" b="1" dirty="0" err="1" smtClean="0">
                <a:latin typeface="+mn-lt"/>
                <a:cs typeface="Calibri"/>
              </a:rPr>
              <a:t>technology</a:t>
            </a:r>
            <a:r>
              <a:rPr lang="fr-FR" b="1" dirty="0" smtClean="0">
                <a:latin typeface="+mn-lt"/>
                <a:cs typeface="Calibri"/>
              </a:rPr>
              <a:t>" </a:t>
            </a:r>
            <a:endParaRPr lang="fr-FR" b="1" dirty="0">
              <a:latin typeface="+mn-lt"/>
            </a:endParaRPr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9392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6551-E307-41B6-ABDB-151F10DF8B69}" type="slidenum">
              <a:rPr lang="it-IT"/>
              <a:pPr/>
              <a:t>40</a:t>
            </a:fld>
            <a:endParaRPr lang="it-IT" dirty="0"/>
          </a:p>
        </p:txBody>
      </p:sp>
      <p:sp>
        <p:nvSpPr>
          <p:cNvPr id="45" name="Rectangle 44"/>
          <p:cNvSpPr/>
          <p:nvPr/>
        </p:nvSpPr>
        <p:spPr>
          <a:xfrm>
            <a:off x="3476634" y="141766"/>
            <a:ext cx="54926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optoelectronic devices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1137518"/>
            <a:ext cx="4680520" cy="923330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GaInAsSb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/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AlGa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(In)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AsSb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type-I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QWs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Edge-emitting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laser diodes: 1.5 – 3.4 µm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VCSELs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: 2 – 2.6 µm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953455"/>
              </p:ext>
            </p:extLst>
          </p:nvPr>
        </p:nvGraphicFramePr>
        <p:xfrm>
          <a:off x="323528" y="1988840"/>
          <a:ext cx="3833812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Graph" r:id="rId3" imgW="4722120" imgH="2311560" progId="Origin50.Graph">
                  <p:embed/>
                </p:oleObj>
              </mc:Choice>
              <mc:Fallback>
                <p:oleObj name="Graph" r:id="rId3" imgW="4722120" imgH="2311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154"/>
                      <a:stretch>
                        <a:fillRect/>
                      </a:stretch>
                    </p:blipFill>
                    <p:spPr bwMode="auto">
                      <a:xfrm>
                        <a:off x="323528" y="1988840"/>
                        <a:ext cx="3833812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9034" y="832513"/>
            <a:ext cx="3345006" cy="148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ZoneTexte 81"/>
          <p:cNvSpPr txBox="1"/>
          <p:nvPr/>
        </p:nvSpPr>
        <p:spPr>
          <a:xfrm>
            <a:off x="4067944" y="2492896"/>
            <a:ext cx="4968774" cy="646331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GaInSb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/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InAs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« W »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QWs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Interband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cascade laser diodes: 3.5 – 6 µm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56755"/>
              </p:ext>
            </p:extLst>
          </p:nvPr>
        </p:nvGraphicFramePr>
        <p:xfrm>
          <a:off x="1771319" y="4725144"/>
          <a:ext cx="2226383" cy="184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Graph" r:id="rId6" imgW="2021434" imgH="1187501" progId="Origin50.Graph">
                  <p:embed/>
                </p:oleObj>
              </mc:Choice>
              <mc:Fallback>
                <p:oleObj name="Graph" r:id="rId6" imgW="2021434" imgH="1187501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27" t="8186" r="38461" b="9399"/>
                      <a:stretch>
                        <a:fillRect/>
                      </a:stretch>
                    </p:blipFill>
                    <p:spPr bwMode="auto">
                      <a:xfrm>
                        <a:off x="1771319" y="4725144"/>
                        <a:ext cx="2226383" cy="18432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ZoneTexte 82"/>
          <p:cNvSpPr txBox="1"/>
          <p:nvPr/>
        </p:nvSpPr>
        <p:spPr>
          <a:xfrm>
            <a:off x="467544" y="3934797"/>
            <a:ext cx="4392488" cy="646331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AlSb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/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InAs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type-II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QWs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latin typeface="+mn-lt"/>
              </a:rPr>
              <a:t>Quantum cascade lasers: 2.6 – 20 µm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4356198" y="5805264"/>
            <a:ext cx="4680520" cy="646331"/>
          </a:xfrm>
          <a:prstGeom prst="rect">
            <a:avLst/>
          </a:prstGeom>
          <a:solidFill>
            <a:srgbClr val="980827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GaSb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/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InAs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type-III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superlattices</a:t>
            </a:r>
            <a:endParaRPr lang="fr-FR" dirty="0" smtClean="0">
              <a:solidFill>
                <a:schemeClr val="bg1"/>
              </a:solidFill>
              <a:latin typeface="+mn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latin typeface="+mn-lt"/>
              </a:rPr>
              <a:t>photodetectors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: 2 – 30 µm</a:t>
            </a:r>
            <a:endParaRPr lang="fr-FR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2872"/>
              </p:ext>
            </p:extLst>
          </p:nvPr>
        </p:nvGraphicFramePr>
        <p:xfrm>
          <a:off x="4932498" y="3141947"/>
          <a:ext cx="3173687" cy="2663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Graph" r:id="rId8" imgW="4602240" imgH="3407040" progId="Origin50.Graph">
                  <p:embed/>
                </p:oleObj>
              </mc:Choice>
              <mc:Fallback>
                <p:oleObj name="Graph" r:id="rId8" imgW="4602240" imgH="340704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83"/>
                      <a:stretch>
                        <a:fillRect/>
                      </a:stretch>
                    </p:blipFill>
                    <p:spPr bwMode="auto">
                      <a:xfrm>
                        <a:off x="4932498" y="3141947"/>
                        <a:ext cx="3173687" cy="26633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5854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Quentin\Desktop\Doc\Présentations abstract\05_2013\images\Organic Laser Diode (OLD) _ Chihaya Adachi &amp; Takuma Yasuda lab_fichiers\df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56" y="467452"/>
            <a:ext cx="4529328" cy="217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38579" y="2782134"/>
            <a:ext cx="85813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I</a:t>
            </a:r>
            <a:r>
              <a:rPr lang="en-US" dirty="0" err="1" smtClean="0"/>
              <a:t>ntroduction</a:t>
            </a:r>
            <a:r>
              <a:rPr lang="en-US" dirty="0" smtClean="0"/>
              <a:t> of a Bragg grating to modulate the refractive index along the waveguide : 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A</a:t>
            </a:r>
            <a:r>
              <a:rPr lang="en-US" dirty="0" err="1" smtClean="0"/>
              <a:t>mplification</a:t>
            </a:r>
            <a:r>
              <a:rPr lang="en-US" dirty="0" smtClean="0"/>
              <a:t> of the optical mode with the same periodicity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</a:t>
            </a:r>
            <a:r>
              <a:rPr lang="en-US" dirty="0" err="1" smtClean="0"/>
              <a:t>oupled</a:t>
            </a:r>
            <a:r>
              <a:rPr lang="en-US" dirty="0" smtClean="0"/>
              <a:t> modes theory :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742950" lvl="1" indent="-285750">
              <a:buFont typeface="Wingdings" charset="2"/>
              <a:buChar char="Ø"/>
            </a:pPr>
            <a:r>
              <a:rPr lang="fr-FR" dirty="0" smtClean="0"/>
              <a:t>C</a:t>
            </a:r>
            <a:r>
              <a:rPr lang="en-US" dirty="0" err="1" smtClean="0"/>
              <a:t>oupling</a:t>
            </a:r>
            <a:r>
              <a:rPr lang="en-US" dirty="0" smtClean="0"/>
              <a:t> efficiency : </a:t>
            </a:r>
            <a:r>
              <a:rPr lang="en-US" dirty="0" smtClean="0">
                <a:cs typeface="Symbol" charset="2"/>
                <a:sym typeface="Symbol"/>
              </a:rPr>
              <a:t></a:t>
            </a:r>
            <a:r>
              <a:rPr lang="en-US" dirty="0" smtClean="0"/>
              <a:t> (cm</a:t>
            </a:r>
            <a:r>
              <a:rPr lang="en-US" baseline="30000" dirty="0" smtClean="0"/>
              <a:t>-1</a:t>
            </a:r>
            <a:r>
              <a:rPr lang="en-US" dirty="0" smtClean="0"/>
              <a:t>) </a:t>
            </a:r>
            <a:r>
              <a:rPr lang="fr-FR" dirty="0" smtClean="0">
                <a:sym typeface="Wingdings"/>
              </a:rPr>
              <a:t> </a:t>
            </a:r>
            <a:r>
              <a:rPr lang="fr-FR" dirty="0" err="1" smtClean="0">
                <a:sym typeface="Wingdings"/>
              </a:rPr>
              <a:t>strongly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related</a:t>
            </a:r>
            <a:r>
              <a:rPr lang="fr-FR" dirty="0" smtClean="0">
                <a:sym typeface="Wingdings"/>
              </a:rPr>
              <a:t> to the </a:t>
            </a:r>
            <a:r>
              <a:rPr lang="fr-FR" dirty="0" err="1" smtClean="0">
                <a:sym typeface="Wingdings"/>
              </a:rPr>
              <a:t>grating</a:t>
            </a:r>
            <a:r>
              <a:rPr lang="fr-FR" dirty="0" smtClean="0">
                <a:sym typeface="Wingdings"/>
              </a:rPr>
              <a:t> </a:t>
            </a:r>
            <a:r>
              <a:rPr lang="fr-FR" dirty="0" err="1" smtClean="0">
                <a:sym typeface="Wingdings"/>
              </a:rPr>
              <a:t>geometry</a:t>
            </a:r>
            <a:endParaRPr lang="en-US" dirty="0"/>
          </a:p>
        </p:txBody>
      </p:sp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98280"/>
              </p:ext>
            </p:extLst>
          </p:nvPr>
        </p:nvGraphicFramePr>
        <p:xfrm>
          <a:off x="7056453" y="3242495"/>
          <a:ext cx="1458438" cy="8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6" name="Équation" r:id="rId4" imgW="787320" imgH="482400" progId="Equation.3">
                  <p:embed/>
                </p:oleObj>
              </mc:Choice>
              <mc:Fallback>
                <p:oleObj name="Équation" r:id="rId4" imgW="78732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6453" y="3242495"/>
                        <a:ext cx="1458438" cy="892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1426242" y="159397"/>
            <a:ext cx="76001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Distributed-feedback (DFB) lasers for single-frequency emission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41</a:t>
            </a:fld>
            <a:endParaRPr lang="fr-FR"/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009401"/>
              </p:ext>
            </p:extLst>
          </p:nvPr>
        </p:nvGraphicFramePr>
        <p:xfrm>
          <a:off x="3735388" y="5059363"/>
          <a:ext cx="1398587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7" name="Équation" r:id="rId6" imgW="812520" imgH="457200" progId="Equation.3">
                  <p:embed/>
                </p:oleObj>
              </mc:Choice>
              <mc:Fallback>
                <p:oleObj name="Équation" r:id="rId6" imgW="81252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35388" y="5059363"/>
                        <a:ext cx="1398587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52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C:\Users\Quentin\Desktop\Doc\Rapport\Plan\Plan\Oarl\etat de l'art\Imag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46" y="3702775"/>
            <a:ext cx="3246935" cy="20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289267" y="1452199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solidFill>
                  <a:srgbClr val="FF0000"/>
                </a:solidFill>
              </a:rPr>
              <a:t>Losses-coupling</a:t>
            </a:r>
            <a:r>
              <a:rPr lang="fr-FR" sz="2000" b="1" dirty="0" smtClean="0">
                <a:solidFill>
                  <a:srgbClr val="FF0000"/>
                </a:solidFill>
              </a:rPr>
              <a:t> (</a:t>
            </a:r>
            <a:r>
              <a:rPr lang="fr-FR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Da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06753" y="1500708"/>
            <a:ext cx="22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</a:rPr>
              <a:t>Index-</a:t>
            </a:r>
            <a:r>
              <a:rPr lang="fr-FR" sz="2000" b="1" dirty="0" err="1" smtClean="0">
                <a:solidFill>
                  <a:srgbClr val="FF0000"/>
                </a:solidFill>
              </a:rPr>
              <a:t>coupling</a:t>
            </a:r>
            <a:r>
              <a:rPr lang="fr-FR" sz="2000" b="1" dirty="0" smtClean="0">
                <a:solidFill>
                  <a:srgbClr val="FF0000"/>
                </a:solidFill>
              </a:rPr>
              <a:t> (</a:t>
            </a:r>
            <a:r>
              <a:rPr lang="fr-FR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fr-FR" sz="2000" b="1" dirty="0" err="1" smtClean="0">
                <a:solidFill>
                  <a:srgbClr val="FF0000"/>
                </a:solidFill>
              </a:rPr>
              <a:t>n</a:t>
            </a:r>
            <a:r>
              <a:rPr lang="fr-FR" sz="2000" b="1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837254" y="2036684"/>
            <a:ext cx="2692871" cy="1493797"/>
            <a:chOff x="5741718" y="2173164"/>
            <a:chExt cx="2692871" cy="1493797"/>
          </a:xfrm>
        </p:grpSpPr>
        <p:pic>
          <p:nvPicPr>
            <p:cNvPr id="19" name="Picture 2" descr="C:\Users\Quentin\Desktop\Doc\Présentations abstract\12_2012\Image\mesa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007" y="2416199"/>
              <a:ext cx="2464582" cy="1250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5741718" y="2173164"/>
              <a:ext cx="6016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600" dirty="0"/>
                <a:t>Δ</a:t>
              </a:r>
              <a:r>
                <a:rPr lang="fr-FR" sz="1600" i="1" dirty="0"/>
                <a:t>n</a:t>
              </a:r>
              <a:r>
                <a:rPr lang="fr-FR" sz="1600" i="1" baseline="-25000" dirty="0"/>
                <a:t>eff</a:t>
              </a:r>
              <a:r>
                <a:rPr lang="fr-FR" sz="1600" i="1" dirty="0"/>
                <a:t> </a:t>
              </a:r>
              <a:endParaRPr lang="en-GB" sz="1600" i="1" dirty="0"/>
            </a:p>
          </p:txBody>
        </p:sp>
        <p:cxnSp>
          <p:nvCxnSpPr>
            <p:cNvPr id="21" name="Connecteur droit 20"/>
            <p:cNvCxnSpPr/>
            <p:nvPr/>
          </p:nvCxnSpPr>
          <p:spPr>
            <a:xfrm>
              <a:off x="6207632" y="2469794"/>
              <a:ext cx="336814" cy="5881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6207632" y="2464375"/>
              <a:ext cx="398182" cy="47985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2" descr="C:\Users\Quentin\Desktop\Doc\Rapport\Plan\Plan\Oarl\CouplagePertesDavi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401" y="4342269"/>
            <a:ext cx="2239697" cy="166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954138" y="5406119"/>
            <a:ext cx="41604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Buried grating usual with </a:t>
            </a:r>
            <a:r>
              <a:rPr lang="en-US" sz="2000" dirty="0" err="1" smtClean="0"/>
              <a:t>InP</a:t>
            </a:r>
            <a:r>
              <a:rPr lang="en-US" sz="2000" dirty="0" smtClean="0"/>
              <a:t> lasers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GaSb</a:t>
            </a:r>
            <a:r>
              <a:rPr lang="en-US" sz="2000" dirty="0" smtClean="0"/>
              <a:t> lasers: no attempt yet</a:t>
            </a:r>
            <a:endParaRPr lang="en-US" sz="2000" dirty="0"/>
          </a:p>
        </p:txBody>
      </p:sp>
      <p:cxnSp>
        <p:nvCxnSpPr>
          <p:cNvPr id="55" name="Connecteur droit 54"/>
          <p:cNvCxnSpPr/>
          <p:nvPr/>
        </p:nvCxnSpPr>
        <p:spPr>
          <a:xfrm>
            <a:off x="4820036" y="1900818"/>
            <a:ext cx="0" cy="4122903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2277845" y="700175"/>
            <a:ext cx="464132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S</a:t>
            </a:r>
            <a:r>
              <a:rPr lang="en-US" sz="2000" dirty="0" err="1" smtClean="0"/>
              <a:t>emiconductor</a:t>
            </a:r>
            <a:r>
              <a:rPr lang="en-US" sz="2000" dirty="0" smtClean="0"/>
              <a:t> devices: 2 types of coupling</a:t>
            </a:r>
            <a:endParaRPr lang="en-US" sz="2000" dirty="0"/>
          </a:p>
        </p:txBody>
      </p:sp>
      <p:pic>
        <p:nvPicPr>
          <p:cNvPr id="60" name="Image 59" descr="nanoplus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0" y="4265413"/>
            <a:ext cx="1129084" cy="470345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468218" y="1995930"/>
            <a:ext cx="4106729" cy="2053258"/>
            <a:chOff x="83134" y="2243372"/>
            <a:chExt cx="3151100" cy="1324515"/>
          </a:xfrm>
        </p:grpSpPr>
        <p:sp>
          <p:nvSpPr>
            <p:cNvPr id="61" name="Rectangle 8"/>
            <p:cNvSpPr>
              <a:spLocks noChangeArrowheads="1"/>
            </p:cNvSpPr>
            <p:nvPr/>
          </p:nvSpPr>
          <p:spPr bwMode="auto">
            <a:xfrm>
              <a:off x="83134" y="2243372"/>
              <a:ext cx="3090863" cy="12985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329109" y="2326437"/>
              <a:ext cx="2905125" cy="1241450"/>
              <a:chOff x="329109" y="2317811"/>
              <a:chExt cx="2905125" cy="1241450"/>
            </a:xfrm>
          </p:grpSpPr>
          <p:grpSp>
            <p:nvGrpSpPr>
              <p:cNvPr id="62" name="Group 11"/>
              <p:cNvGrpSpPr>
                <a:grpSpLocks/>
              </p:cNvGrpSpPr>
              <p:nvPr/>
            </p:nvGrpSpPr>
            <p:grpSpPr bwMode="auto">
              <a:xfrm>
                <a:off x="329109" y="2317811"/>
                <a:ext cx="2905125" cy="1079500"/>
                <a:chOff x="202" y="632"/>
                <a:chExt cx="1830" cy="680"/>
              </a:xfrm>
            </p:grpSpPr>
            <p:grpSp>
              <p:nvGrpSpPr>
                <p:cNvPr id="63" name="Group 12"/>
                <p:cNvGrpSpPr>
                  <a:grpSpLocks/>
                </p:cNvGrpSpPr>
                <p:nvPr/>
              </p:nvGrpSpPr>
              <p:grpSpPr bwMode="auto">
                <a:xfrm>
                  <a:off x="241" y="763"/>
                  <a:ext cx="1791" cy="549"/>
                  <a:chOff x="645" y="2598"/>
                  <a:chExt cx="2408" cy="738"/>
                </a:xfrm>
              </p:grpSpPr>
              <p:sp>
                <p:nvSpPr>
                  <p:cNvPr id="72" name="Freeform 13"/>
                  <p:cNvSpPr>
                    <a:spLocks/>
                  </p:cNvSpPr>
                  <p:nvPr/>
                </p:nvSpPr>
                <p:spPr bwMode="auto">
                  <a:xfrm>
                    <a:off x="651" y="2851"/>
                    <a:ext cx="1659" cy="161"/>
                  </a:xfrm>
                  <a:custGeom>
                    <a:avLst/>
                    <a:gdLst/>
                    <a:ahLst/>
                    <a:cxnLst>
                      <a:cxn ang="0">
                        <a:pos x="0" y="161"/>
                      </a:cxn>
                      <a:cxn ang="0">
                        <a:pos x="1417" y="161"/>
                      </a:cxn>
                      <a:cxn ang="0">
                        <a:pos x="1659" y="0"/>
                      </a:cxn>
                      <a:cxn ang="0">
                        <a:pos x="225" y="0"/>
                      </a:cxn>
                      <a:cxn ang="0">
                        <a:pos x="0" y="161"/>
                      </a:cxn>
                    </a:cxnLst>
                    <a:rect l="0" t="0" r="r" b="b"/>
                    <a:pathLst>
                      <a:path w="1659" h="161">
                        <a:moveTo>
                          <a:pt x="0" y="161"/>
                        </a:moveTo>
                        <a:lnTo>
                          <a:pt x="1417" y="161"/>
                        </a:lnTo>
                        <a:lnTo>
                          <a:pt x="1659" y="0"/>
                        </a:lnTo>
                        <a:lnTo>
                          <a:pt x="225" y="0"/>
                        </a:lnTo>
                        <a:lnTo>
                          <a:pt x="0" y="161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3" name="AutoShape 14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2075" y="2899"/>
                    <a:ext cx="227" cy="83"/>
                  </a:xfrm>
                  <a:prstGeom prst="parallelogram">
                    <a:avLst>
                      <a:gd name="adj" fmla="val 68373"/>
                    </a:avLst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4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645" y="3012"/>
                    <a:ext cx="1429" cy="225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75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645" y="3048"/>
                    <a:ext cx="1429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6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4" y="2895"/>
                    <a:ext cx="236" cy="15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7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715" y="2962"/>
                    <a:ext cx="1429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8" name="Freeform 19"/>
                  <p:cNvSpPr>
                    <a:spLocks/>
                  </p:cNvSpPr>
                  <p:nvPr/>
                </p:nvSpPr>
                <p:spPr bwMode="auto">
                  <a:xfrm>
                    <a:off x="720" y="2868"/>
                    <a:ext cx="1429" cy="98"/>
                  </a:xfrm>
                  <a:custGeom>
                    <a:avLst/>
                    <a:gdLst/>
                    <a:ahLst/>
                    <a:cxnLst>
                      <a:cxn ang="0">
                        <a:pos x="1429" y="98"/>
                      </a:cxn>
                      <a:cxn ang="0">
                        <a:pos x="0" y="98"/>
                      </a:cxn>
                      <a:cxn ang="0">
                        <a:pos x="0" y="0"/>
                      </a:cxn>
                      <a:cxn ang="0">
                        <a:pos x="1423" y="0"/>
                      </a:cxn>
                      <a:cxn ang="0">
                        <a:pos x="1429" y="98"/>
                      </a:cxn>
                    </a:cxnLst>
                    <a:rect l="0" t="0" r="r" b="b"/>
                    <a:pathLst>
                      <a:path w="1429" h="98">
                        <a:moveTo>
                          <a:pt x="1429" y="98"/>
                        </a:moveTo>
                        <a:lnTo>
                          <a:pt x="0" y="98"/>
                        </a:lnTo>
                        <a:lnTo>
                          <a:pt x="0" y="0"/>
                        </a:lnTo>
                        <a:lnTo>
                          <a:pt x="1423" y="0"/>
                        </a:lnTo>
                        <a:lnTo>
                          <a:pt x="1429" y="98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79" name="Freeform 20"/>
                  <p:cNvSpPr>
                    <a:spLocks/>
                  </p:cNvSpPr>
                  <p:nvPr/>
                </p:nvSpPr>
                <p:spPr bwMode="auto">
                  <a:xfrm>
                    <a:off x="714" y="2840"/>
                    <a:ext cx="1509" cy="46"/>
                  </a:xfrm>
                  <a:custGeom>
                    <a:avLst/>
                    <a:gdLst/>
                    <a:ahLst/>
                    <a:cxnLst>
                      <a:cxn ang="0">
                        <a:pos x="1423" y="46"/>
                      </a:cxn>
                      <a:cxn ang="0">
                        <a:pos x="0" y="46"/>
                      </a:cxn>
                      <a:cxn ang="0">
                        <a:pos x="87" y="0"/>
                      </a:cxn>
                      <a:cxn ang="0">
                        <a:pos x="1509" y="0"/>
                      </a:cxn>
                      <a:cxn ang="0">
                        <a:pos x="1423" y="46"/>
                      </a:cxn>
                    </a:cxnLst>
                    <a:rect l="0" t="0" r="r" b="b"/>
                    <a:pathLst>
                      <a:path w="1509" h="46">
                        <a:moveTo>
                          <a:pt x="1423" y="46"/>
                        </a:moveTo>
                        <a:lnTo>
                          <a:pt x="0" y="46"/>
                        </a:lnTo>
                        <a:lnTo>
                          <a:pt x="87" y="0"/>
                        </a:lnTo>
                        <a:lnTo>
                          <a:pt x="1509" y="0"/>
                        </a:lnTo>
                        <a:lnTo>
                          <a:pt x="1423" y="4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0" name="Freeform 21"/>
                  <p:cNvSpPr>
                    <a:spLocks/>
                  </p:cNvSpPr>
                  <p:nvPr/>
                </p:nvSpPr>
                <p:spPr bwMode="auto">
                  <a:xfrm>
                    <a:off x="2079" y="2851"/>
                    <a:ext cx="225" cy="392"/>
                  </a:xfrm>
                  <a:custGeom>
                    <a:avLst/>
                    <a:gdLst/>
                    <a:ahLst/>
                    <a:cxnLst>
                      <a:cxn ang="0">
                        <a:pos x="0" y="392"/>
                      </a:cxn>
                      <a:cxn ang="0">
                        <a:pos x="0" y="150"/>
                      </a:cxn>
                      <a:cxn ang="0">
                        <a:pos x="225" y="0"/>
                      </a:cxn>
                      <a:cxn ang="0">
                        <a:pos x="225" y="219"/>
                      </a:cxn>
                      <a:cxn ang="0">
                        <a:pos x="0" y="392"/>
                      </a:cxn>
                    </a:cxnLst>
                    <a:rect l="0" t="0" r="r" b="b"/>
                    <a:pathLst>
                      <a:path w="225" h="392">
                        <a:moveTo>
                          <a:pt x="0" y="392"/>
                        </a:moveTo>
                        <a:lnTo>
                          <a:pt x="0" y="150"/>
                        </a:lnTo>
                        <a:lnTo>
                          <a:pt x="225" y="0"/>
                        </a:lnTo>
                        <a:lnTo>
                          <a:pt x="225" y="219"/>
                        </a:lnTo>
                        <a:lnTo>
                          <a:pt x="0" y="39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79" y="2895"/>
                    <a:ext cx="225" cy="153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2714" y="2598"/>
                    <a:ext cx="166" cy="738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/>
                  </a:p>
                </p:txBody>
              </p:sp>
              <p:sp>
                <p:nvSpPr>
                  <p:cNvPr id="83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223" y="2962"/>
                    <a:ext cx="83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" name="Line 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4" y="2886"/>
                    <a:ext cx="166" cy="129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794" y="2598"/>
                    <a:ext cx="0" cy="73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" name="Line 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3" y="2598"/>
                    <a:ext cx="571" cy="36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223" y="2962"/>
                    <a:ext cx="571" cy="37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223" y="2962"/>
                    <a:ext cx="491" cy="5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23" y="2868"/>
                    <a:ext cx="657" cy="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64" name="Group 31"/>
                <p:cNvGrpSpPr>
                  <a:grpSpLocks/>
                </p:cNvGrpSpPr>
                <p:nvPr/>
              </p:nvGrpSpPr>
              <p:grpSpPr bwMode="auto">
                <a:xfrm>
                  <a:off x="202" y="632"/>
                  <a:ext cx="903" cy="583"/>
                  <a:chOff x="1939" y="649"/>
                  <a:chExt cx="903" cy="583"/>
                </a:xfrm>
              </p:grpSpPr>
              <p:grpSp>
                <p:nvGrpSpPr>
                  <p:cNvPr id="65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39" y="682"/>
                    <a:ext cx="256" cy="520"/>
                    <a:chOff x="3236" y="2465"/>
                    <a:chExt cx="478" cy="865"/>
                  </a:xfrm>
                </p:grpSpPr>
                <p:sp>
                  <p:nvSpPr>
                    <p:cNvPr id="69" name="Line 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6" y="2840"/>
                      <a:ext cx="0" cy="49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0" name="Line 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36" y="2840"/>
                      <a:ext cx="335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  <p:sp>
                  <p:nvSpPr>
                    <p:cNvPr id="71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36" y="2465"/>
                      <a:ext cx="478" cy="36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ffectLst/>
                  </p:spPr>
                  <p:txBody>
                    <a:bodyPr/>
                    <a:lstStyle/>
                    <a:p>
                      <a:endParaRPr lang="fr-FR"/>
                    </a:p>
                  </p:txBody>
                </p:sp>
              </p:grpSp>
              <p:sp>
                <p:nvSpPr>
                  <p:cNvPr id="66" name="Text Box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1" y="649"/>
                    <a:ext cx="574" cy="1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800"/>
                      <a:t>Lateral direction</a:t>
                    </a:r>
                  </a:p>
                </p:txBody>
              </p:sp>
              <p:sp>
                <p:nvSpPr>
                  <p:cNvPr id="6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7" y="854"/>
                    <a:ext cx="725" cy="1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800"/>
                      <a:t>Longitudinal direction</a:t>
                    </a:r>
                  </a:p>
                </p:txBody>
              </p:sp>
              <p:sp>
                <p:nvSpPr>
                  <p:cNvPr id="68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1" y="1097"/>
                    <a:ext cx="698" cy="1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fr-FR" sz="800"/>
                      <a:t>Transverse direction</a:t>
                    </a:r>
                  </a:p>
                </p:txBody>
              </p:sp>
            </p:grpSp>
          </p:grpSp>
          <p:grpSp>
            <p:nvGrpSpPr>
              <p:cNvPr id="90" name="Group 50"/>
              <p:cNvGrpSpPr>
                <a:grpSpLocks/>
              </p:cNvGrpSpPr>
              <p:nvPr/>
            </p:nvGrpSpPr>
            <p:grpSpPr bwMode="auto">
              <a:xfrm>
                <a:off x="457200" y="2819436"/>
                <a:ext cx="1912938" cy="203200"/>
                <a:chOff x="223" y="1052"/>
                <a:chExt cx="1205" cy="128"/>
              </a:xfrm>
            </p:grpSpPr>
            <p:grpSp>
              <p:nvGrpSpPr>
                <p:cNvPr id="91" name="Group 51"/>
                <p:cNvGrpSpPr>
                  <a:grpSpLocks/>
                </p:cNvGrpSpPr>
                <p:nvPr/>
              </p:nvGrpSpPr>
              <p:grpSpPr bwMode="auto">
                <a:xfrm>
                  <a:off x="223" y="1143"/>
                  <a:ext cx="1072" cy="37"/>
                  <a:chOff x="93" y="1571"/>
                  <a:chExt cx="1072" cy="37"/>
                </a:xfrm>
              </p:grpSpPr>
              <p:sp>
                <p:nvSpPr>
                  <p:cNvPr id="93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3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4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5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7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8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99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0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52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03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54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5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05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56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07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858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09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11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62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13" y="1571"/>
                    <a:ext cx="52" cy="37"/>
                  </a:xfrm>
                  <a:prstGeom prst="line">
                    <a:avLst/>
                  </a:prstGeom>
                  <a:noFill/>
                  <a:ln w="2857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92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1376" y="1052"/>
                  <a:ext cx="52" cy="3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114" name="ZoneTexte 113"/>
              <p:cNvSpPr txBox="1"/>
              <p:nvPr/>
            </p:nvSpPr>
            <p:spPr>
              <a:xfrm>
                <a:off x="425922" y="3251484"/>
                <a:ext cx="2029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Complex (Cr) LC-DFB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" name="ZoneTexte 2"/>
          <p:cNvSpPr txBox="1"/>
          <p:nvPr/>
        </p:nvSpPr>
        <p:spPr>
          <a:xfrm>
            <a:off x="5691116" y="3702775"/>
            <a:ext cx="10984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grating</a:t>
            </a:r>
            <a:endParaRPr lang="en-US" sz="2000" dirty="0"/>
          </a:p>
        </p:txBody>
      </p:sp>
      <p:sp>
        <p:nvSpPr>
          <p:cNvPr id="117" name="Rectangle 116"/>
          <p:cNvSpPr/>
          <p:nvPr/>
        </p:nvSpPr>
        <p:spPr>
          <a:xfrm>
            <a:off x="5215429" y="159397"/>
            <a:ext cx="33740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DFB lasers: coupling effects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42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363592" y="4269754"/>
            <a:ext cx="63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Calibri"/>
              </a:rPr>
              <a:t>©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5193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4" descr="A303DFB1_10-9_Spec_10°C_125mA_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250" y="3691023"/>
            <a:ext cx="3637449" cy="25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5"/>
          <p:cNvSpPr>
            <a:spLocks noChangeArrowheads="1"/>
          </p:cNvSpPr>
          <p:nvPr/>
        </p:nvSpPr>
        <p:spPr bwMode="auto">
          <a:xfrm>
            <a:off x="4935789" y="996911"/>
            <a:ext cx="2622655" cy="1323439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GB" sz="1600" dirty="0">
                <a:solidFill>
                  <a:schemeClr val="bg1"/>
                </a:solidFill>
                <a:latin typeface="+mn-lt"/>
              </a:rPr>
              <a:t>SMSR =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25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dB</a:t>
            </a:r>
          </a:p>
          <a:p>
            <a:pPr eaLnBrk="0" hangingPunct="0"/>
            <a:r>
              <a:rPr lang="en-GB" sz="1600" dirty="0" smtClean="0">
                <a:solidFill>
                  <a:schemeClr val="bg1"/>
                </a:solidFill>
                <a:latin typeface="+mn-lt"/>
              </a:rPr>
              <a:t>Tuning range = 3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nm</a:t>
            </a:r>
          </a:p>
          <a:p>
            <a:pPr eaLnBrk="0" hangingPunct="0"/>
            <a:r>
              <a:rPr lang="en-GB" sz="1600" dirty="0" smtClean="0">
                <a:solidFill>
                  <a:schemeClr val="bg1"/>
                </a:solidFill>
                <a:latin typeface="+mn-lt"/>
              </a:rPr>
              <a:t>CW operation up to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38°C</a:t>
            </a:r>
          </a:p>
          <a:p>
            <a:pPr eaLnBrk="0" hangingPunct="0"/>
            <a:r>
              <a:rPr lang="en-GB" sz="16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GB" sz="1600" baseline="-25000" dirty="0" err="1">
                <a:solidFill>
                  <a:schemeClr val="bg1"/>
                </a:solidFill>
                <a:latin typeface="+mn-lt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=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80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mA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@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20°C</a:t>
            </a:r>
          </a:p>
          <a:p>
            <a:pPr eaLnBrk="0" hangingPunct="0"/>
            <a:r>
              <a:rPr lang="en-GB" sz="1600" dirty="0" err="1">
                <a:solidFill>
                  <a:schemeClr val="bg1"/>
                </a:solidFill>
                <a:latin typeface="+mn-lt"/>
              </a:rPr>
              <a:t>P</a:t>
            </a:r>
            <a:r>
              <a:rPr lang="en-GB" sz="1600" baseline="-25000" dirty="0" err="1">
                <a:solidFill>
                  <a:schemeClr val="bg1"/>
                </a:solidFill>
                <a:latin typeface="+mn-lt"/>
              </a:rPr>
              <a:t>max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=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3 </a:t>
            </a:r>
            <a:r>
              <a:rPr lang="en-GB" sz="1600" dirty="0" err="1">
                <a:solidFill>
                  <a:schemeClr val="bg1"/>
                </a:solidFill>
                <a:latin typeface="+mn-lt"/>
              </a:rPr>
              <a:t>mW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Rectangle 47"/>
          <p:cNvSpPr>
            <a:spLocks noChangeArrowheads="1"/>
          </p:cNvSpPr>
          <p:nvPr/>
        </p:nvSpPr>
        <p:spPr bwMode="auto">
          <a:xfrm>
            <a:off x="4935789" y="4554774"/>
            <a:ext cx="2592288" cy="1323439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GB" sz="1600" dirty="0" smtClean="0">
                <a:solidFill>
                  <a:schemeClr val="bg1"/>
                </a:solidFill>
                <a:latin typeface="+mn-lt"/>
              </a:rPr>
              <a:t>SMSR &gt; 35 dB</a:t>
            </a:r>
          </a:p>
          <a:p>
            <a:pPr eaLnBrk="0" hangingPunct="0"/>
            <a:r>
              <a:rPr lang="en-GB" sz="1600" dirty="0" smtClean="0">
                <a:solidFill>
                  <a:schemeClr val="bg1"/>
                </a:solidFill>
                <a:latin typeface="+mn-lt"/>
              </a:rPr>
              <a:t>Tuning range = 2.5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nm</a:t>
            </a:r>
          </a:p>
          <a:p>
            <a:pPr eaLnBrk="0" hangingPunct="0"/>
            <a:r>
              <a:rPr lang="en-GB" sz="1600" dirty="0">
                <a:solidFill>
                  <a:schemeClr val="bg1"/>
                </a:solidFill>
                <a:latin typeface="+mn-lt"/>
              </a:rPr>
              <a:t>CW operation up to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38°C</a:t>
            </a:r>
          </a:p>
          <a:p>
            <a:pPr eaLnBrk="0" hangingPunct="0"/>
            <a:r>
              <a:rPr lang="en-GB" sz="1600" dirty="0" err="1">
                <a:solidFill>
                  <a:schemeClr val="bg1"/>
                </a:solidFill>
                <a:latin typeface="+mn-lt"/>
              </a:rPr>
              <a:t>I</a:t>
            </a:r>
            <a:r>
              <a:rPr lang="en-GB" sz="1600" baseline="-25000" dirty="0" err="1">
                <a:solidFill>
                  <a:schemeClr val="bg1"/>
                </a:solidFill>
                <a:latin typeface="+mn-lt"/>
              </a:rPr>
              <a:t>th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=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90/140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mA @ 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10°C/20°C</a:t>
            </a:r>
            <a:endParaRPr lang="en-GB" sz="1600" dirty="0">
              <a:solidFill>
                <a:schemeClr val="bg1"/>
              </a:solidFill>
              <a:latin typeface="+mn-lt"/>
            </a:endParaRPr>
          </a:p>
          <a:p>
            <a:pPr eaLnBrk="0" hangingPunct="0"/>
            <a:r>
              <a:rPr lang="en-GB" sz="1600" dirty="0" err="1" smtClean="0">
                <a:solidFill>
                  <a:schemeClr val="bg1"/>
                </a:solidFill>
                <a:latin typeface="+mn-lt"/>
              </a:rPr>
              <a:t>P</a:t>
            </a:r>
            <a:r>
              <a:rPr lang="en-GB" sz="1600" baseline="-25000" dirty="0" err="1" smtClean="0">
                <a:solidFill>
                  <a:schemeClr val="bg1"/>
                </a:solidFill>
                <a:latin typeface="+mn-lt"/>
              </a:rPr>
              <a:t>max</a:t>
            </a:r>
            <a:r>
              <a:rPr lang="en-GB" sz="16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= 1.7 </a:t>
            </a:r>
            <a:r>
              <a:rPr lang="en-GB" sz="1600" dirty="0" err="1">
                <a:solidFill>
                  <a:schemeClr val="bg1"/>
                </a:solidFill>
                <a:latin typeface="+mn-lt"/>
              </a:rPr>
              <a:t>mW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 à 10°C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48"/>
          <p:cNvSpPr>
            <a:spLocks noChangeArrowheads="1"/>
          </p:cNvSpPr>
          <p:nvPr/>
        </p:nvSpPr>
        <p:spPr bwMode="auto">
          <a:xfrm>
            <a:off x="4852206" y="5945180"/>
            <a:ext cx="32582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 dirty="0" err="1" smtClean="0"/>
              <a:t>Naehle</a:t>
            </a:r>
            <a:r>
              <a:rPr lang="fr-FR" sz="1400" dirty="0" smtClean="0"/>
              <a:t> et al., Electron. </a:t>
            </a:r>
            <a:r>
              <a:rPr lang="fr-FR" sz="1400" dirty="0" err="1" smtClean="0"/>
              <a:t>Lett</a:t>
            </a:r>
            <a:r>
              <a:rPr lang="fr-FR" sz="1400" dirty="0" smtClean="0"/>
              <a:t>., </a:t>
            </a:r>
            <a:r>
              <a:rPr lang="fr-FR" sz="1400" b="1" dirty="0" smtClean="0"/>
              <a:t>47</a:t>
            </a:r>
            <a:r>
              <a:rPr lang="fr-FR" sz="1400" dirty="0" smtClean="0"/>
              <a:t>, 46 </a:t>
            </a:r>
            <a:r>
              <a:rPr lang="fr-FR" sz="1400" dirty="0"/>
              <a:t>(</a:t>
            </a:r>
            <a:r>
              <a:rPr lang="fr-FR" sz="1400" dirty="0" smtClean="0"/>
              <a:t>2011)</a:t>
            </a:r>
            <a:endParaRPr lang="fr-FR" sz="1400" dirty="0"/>
          </a:p>
        </p:txBody>
      </p:sp>
      <p:pic>
        <p:nvPicPr>
          <p:cNvPr id="1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0315" y="4722800"/>
            <a:ext cx="790424" cy="57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4E174-E365-4094-9607-49EBC65C2C7F}" type="slidenum">
              <a:rPr lang="it-IT" smtClean="0"/>
              <a:pPr/>
              <a:t>43</a:t>
            </a:fld>
            <a:endParaRPr lang="it-IT" dirty="0"/>
          </a:p>
        </p:txBody>
      </p:sp>
      <p:pic>
        <p:nvPicPr>
          <p:cNvPr id="75" name="Image 74" descr="nanoplusLogo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636" y="5391133"/>
            <a:ext cx="936104" cy="389955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4338155" y="217349"/>
            <a:ext cx="4482317" cy="3970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fr-FR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GaSb-based</a:t>
            </a:r>
            <a:r>
              <a:rPr lang="fr-F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DFB lasers: </a:t>
            </a:r>
            <a:r>
              <a:rPr lang="fr-FR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</a:t>
            </a:r>
            <a:r>
              <a:rPr lang="fr-F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coupling</a:t>
            </a:r>
            <a:endParaRPr lang="fr-FR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074285"/>
              </p:ext>
            </p:extLst>
          </p:nvPr>
        </p:nvGraphicFramePr>
        <p:xfrm>
          <a:off x="750934" y="672547"/>
          <a:ext cx="3828518" cy="3091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Graph" r:id="rId7" imgW="3807562" imgH="3073603" progId="Origin50.Graph">
                  <p:embed/>
                </p:oleObj>
              </mc:Choice>
              <mc:Fallback>
                <p:oleObj name="Graph" r:id="rId7" imgW="3807562" imgH="3073603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934" y="672547"/>
                        <a:ext cx="3828518" cy="30919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oup 27"/>
          <p:cNvGrpSpPr>
            <a:grpSpLocks/>
          </p:cNvGrpSpPr>
          <p:nvPr/>
        </p:nvGrpSpPr>
        <p:grpSpPr bwMode="auto">
          <a:xfrm>
            <a:off x="7871177" y="1218848"/>
            <a:ext cx="780677" cy="892968"/>
            <a:chOff x="4896" y="96"/>
            <a:chExt cx="492" cy="703"/>
          </a:xfrm>
        </p:grpSpPr>
        <p:pic>
          <p:nvPicPr>
            <p:cNvPr id="79" name="Picture 2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96"/>
              <a:ext cx="488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AutoShape 29"/>
            <p:cNvSpPr>
              <a:spLocks noChangeArrowheads="1"/>
            </p:cNvSpPr>
            <p:nvPr/>
          </p:nvSpPr>
          <p:spPr bwMode="auto">
            <a:xfrm>
              <a:off x="5088" y="576"/>
              <a:ext cx="300" cy="165"/>
            </a:xfrm>
            <a:prstGeom prst="roundRect">
              <a:avLst>
                <a:gd name="adj" fmla="val 579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3000"/>
                </a:lnSpc>
                <a:buClr>
                  <a:srgbClr val="000000"/>
                </a:buClr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GB" sz="1200" i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LPN</a:t>
              </a:r>
            </a:p>
          </p:txBody>
        </p:sp>
      </p:grpSp>
      <p:pic>
        <p:nvPicPr>
          <p:cNvPr id="82" name="Picture 2" descr="C:\Users\Quentin\Desktop\Doc\Rapport\Plan\Plan\Oarl\CouplagePertesDavi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3" y="47319"/>
            <a:ext cx="1223765" cy="9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5701471" y="2854021"/>
            <a:ext cx="3063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Works </a:t>
            </a:r>
            <a:r>
              <a:rPr lang="fr-FR" sz="2400" b="1" dirty="0" err="1" smtClean="0"/>
              <a:t>well</a:t>
            </a:r>
            <a:r>
              <a:rPr lang="fr-FR" sz="2400" b="1" dirty="0" smtClean="0"/>
              <a:t> but: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/>
              <a:t>low</a:t>
            </a:r>
            <a:r>
              <a:rPr lang="fr-FR" sz="2400" b="1" dirty="0" smtClean="0"/>
              <a:t> output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 smtClean="0"/>
              <a:t>complex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processing</a:t>
            </a:r>
            <a:endParaRPr lang="fr-FR" sz="2400" b="1" dirty="0"/>
          </a:p>
        </p:txBody>
      </p:sp>
      <p:sp>
        <p:nvSpPr>
          <p:cNvPr id="83" name="Rectangle 48"/>
          <p:cNvSpPr>
            <a:spLocks noChangeArrowheads="1"/>
          </p:cNvSpPr>
          <p:nvPr/>
        </p:nvSpPr>
        <p:spPr bwMode="auto">
          <a:xfrm>
            <a:off x="4831517" y="2363474"/>
            <a:ext cx="305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fr-FR" sz="1400" dirty="0" err="1" smtClean="0"/>
              <a:t>Barat</a:t>
            </a:r>
            <a:r>
              <a:rPr lang="fr-FR" sz="1400" dirty="0" smtClean="0"/>
              <a:t> et al., </a:t>
            </a:r>
            <a:r>
              <a:rPr lang="en-US" sz="1400" dirty="0" smtClean="0"/>
              <a:t>App. Phys. B </a:t>
            </a:r>
            <a:r>
              <a:rPr lang="en-US" sz="1400" b="1" dirty="0" smtClean="0"/>
              <a:t>90</a:t>
            </a:r>
            <a:r>
              <a:rPr lang="en-US" sz="1400" dirty="0" smtClean="0"/>
              <a:t>, 201 (2008)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5561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350" y="797781"/>
            <a:ext cx="9096233" cy="2479504"/>
          </a:xfrm>
        </p:spPr>
        <p:txBody>
          <a:bodyPr/>
          <a:lstStyle/>
          <a:p>
            <a:r>
              <a:rPr lang="fr-FR" sz="2000" dirty="0" smtClean="0">
                <a:latin typeface="+mn-lt"/>
                <a:cs typeface="Arial" panose="020B0604020202020204" pitchFamily="34" charset="0"/>
              </a:rPr>
              <a:t>G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rating order: need of a compromise!</a:t>
            </a:r>
          </a:p>
          <a:p>
            <a:pPr lvl="1">
              <a:buFont typeface="Wingdings" charset="2"/>
              <a:buChar char="ü"/>
            </a:pPr>
            <a:r>
              <a:rPr lang="fr-FR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en-US" sz="2000" dirty="0" err="1">
                <a:latin typeface="+mn-lt"/>
                <a:cs typeface="Arial" panose="020B0604020202020204" pitchFamily="34" charset="0"/>
              </a:rPr>
              <a:t>igh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 order 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 more diffraction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losses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 BUT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easier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 </a:t>
            </a:r>
            <a:r>
              <a:rPr lang="fr-FR" sz="2000" dirty="0" err="1" smtClean="0">
                <a:latin typeface="+mn-lt"/>
                <a:cs typeface="Arial" panose="020B0604020202020204" pitchFamily="34" charset="0"/>
                <a:sym typeface="Wingdings"/>
              </a:rPr>
              <a:t>technology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implementation</a:t>
            </a:r>
            <a:endParaRPr lang="fr-FR" sz="2000" dirty="0">
              <a:latin typeface="+mn-lt"/>
              <a:cs typeface="Arial" panose="020B0604020202020204" pitchFamily="34" charset="0"/>
              <a:sym typeface="Wingdings"/>
            </a:endParaRPr>
          </a:p>
          <a:p>
            <a:pPr lvl="1">
              <a:buFont typeface="Wingdings" charset="2"/>
              <a:buChar char="ü"/>
            </a:pPr>
            <a:r>
              <a:rPr lang="fr-FR" sz="2000" dirty="0" smtClean="0">
                <a:latin typeface="+mn-lt"/>
                <a:cs typeface="Arial" panose="020B0604020202020204" pitchFamily="34" charset="0"/>
                <a:sym typeface="Symbol"/>
              </a:rPr>
              <a:t>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depends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 on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order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 and </a:t>
            </a:r>
            <a:r>
              <a:rPr lang="fr-FR" sz="2000" dirty="0" err="1">
                <a:latin typeface="+mn-lt"/>
                <a:cs typeface="Arial" panose="020B0604020202020204" pitchFamily="34" charset="0"/>
                <a:sym typeface="Wingdings"/>
              </a:rPr>
              <a:t>duty</a:t>
            </a:r>
            <a:r>
              <a:rPr lang="fr-FR" sz="2000" dirty="0">
                <a:latin typeface="+mn-lt"/>
                <a:cs typeface="Arial" panose="020B0604020202020204" pitchFamily="34" charset="0"/>
                <a:sym typeface="Wingdings"/>
              </a:rPr>
              <a:t> cycle </a:t>
            </a:r>
            <a:endParaRPr lang="en-US" sz="2000" dirty="0" smtClean="0">
              <a:latin typeface="+mn-lt"/>
              <a:cs typeface="Arial" panose="020B0604020202020204" pitchFamily="34" charset="0"/>
            </a:endParaRPr>
          </a:p>
          <a:p>
            <a:r>
              <a:rPr lang="fr-FR" sz="2000" dirty="0" err="1" smtClean="0">
                <a:latin typeface="+mn-lt"/>
                <a:cs typeface="Arial" panose="020B0604020202020204" pitchFamily="34" charset="0"/>
              </a:rPr>
              <a:t>Parameters</a:t>
            </a:r>
            <a:r>
              <a:rPr lang="fr-FR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+mn-lt"/>
                <a:cs typeface="Arial" panose="020B0604020202020204" pitchFamily="34" charset="0"/>
              </a:rPr>
              <a:t>chosen</a:t>
            </a:r>
            <a:r>
              <a:rPr lang="fr-FR" sz="2000" dirty="0" smtClean="0">
                <a:latin typeface="+mn-lt"/>
                <a:cs typeface="Arial" panose="020B0604020202020204" pitchFamily="34" charset="0"/>
              </a:rPr>
              <a:t> to </a:t>
            </a:r>
            <a:r>
              <a:rPr lang="fr-FR" sz="2000" dirty="0" err="1" smtClean="0">
                <a:latin typeface="+mn-lt"/>
                <a:cs typeface="Arial" panose="020B0604020202020204" pitchFamily="34" charset="0"/>
              </a:rPr>
              <a:t>get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/>
              </a:rPr>
              <a:t>L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~ 1.25, with :</a:t>
            </a:r>
          </a:p>
          <a:p>
            <a:pPr marL="0" indent="0">
              <a:buNone/>
            </a:pPr>
            <a:r>
              <a:rPr lang="en-US" sz="2200" dirty="0">
                <a:latin typeface="+mn-lt"/>
                <a:cs typeface="Arial" panose="020B0604020202020204" pitchFamily="34" charset="0"/>
              </a:rPr>
              <a:t>	</a:t>
            </a:r>
            <a:r>
              <a:rPr lang="en-US" sz="2200" dirty="0" smtClean="0">
                <a:latin typeface="+mn-lt"/>
                <a:cs typeface="Arial" panose="020B0604020202020204" pitchFamily="34" charset="0"/>
              </a:rPr>
              <a:t>								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2</a:t>
            </a:r>
            <a:r>
              <a:rPr lang="en-US" sz="2000" baseline="30000" dirty="0" smtClean="0">
                <a:latin typeface="+mn-lt"/>
                <a:cs typeface="Arial" panose="020B0604020202020204" pitchFamily="34" charset="0"/>
              </a:rPr>
              <a:t>nd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order (</a:t>
            </a:r>
            <a:r>
              <a:rPr lang="en-US" sz="2000" dirty="0" smtClean="0">
                <a:latin typeface="+mn-lt"/>
                <a:cs typeface="Arial" panose="020B0604020202020204" pitchFamily="34" charset="0"/>
                <a:sym typeface="Symbol"/>
              </a:rPr>
              <a:t>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= </a:t>
            </a:r>
            <a:r>
              <a:rPr lang="en-US" sz="2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+mn-lt"/>
                <a:cs typeface="Arial" panose="020B0604020202020204" pitchFamily="34" charset="0"/>
              </a:rPr>
              <a:t> 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 2.7 µm)</a:t>
            </a:r>
          </a:p>
          <a:p>
            <a:pPr marL="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  <a:sym typeface="Wingdings"/>
              </a:rPr>
              <a:t>	</a:t>
            </a:r>
            <a:r>
              <a:rPr lang="fr-FR" sz="1800" dirty="0" smtClean="0">
                <a:latin typeface="+mn-lt"/>
                <a:cs typeface="Arial" panose="020B0604020202020204" pitchFamily="34" charset="0"/>
                <a:sym typeface="Wingdings"/>
              </a:rPr>
              <a:t>								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1</a:t>
            </a:r>
            <a:r>
              <a:rPr lang="fr-FR" sz="2000" baseline="30000" dirty="0" smtClean="0">
                <a:latin typeface="+mn-lt"/>
                <a:cs typeface="Arial" panose="020B0604020202020204" pitchFamily="34" charset="0"/>
                <a:sym typeface="Wingdings"/>
              </a:rPr>
              <a:t>st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 </a:t>
            </a:r>
            <a:r>
              <a:rPr lang="fr-FR" sz="2000" dirty="0" err="1" smtClean="0">
                <a:latin typeface="+mn-lt"/>
                <a:cs typeface="Arial" panose="020B0604020202020204" pitchFamily="34" charset="0"/>
                <a:sym typeface="Wingdings"/>
              </a:rPr>
              <a:t>order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 (</a:t>
            </a:r>
            <a:r>
              <a:rPr lang="en-US" sz="2000" dirty="0">
                <a:latin typeface="+mn-lt"/>
                <a:cs typeface="Arial" panose="020B0604020202020204" pitchFamily="34" charset="0"/>
                <a:sym typeface="Symbol"/>
              </a:rPr>
              <a:t> </a:t>
            </a:r>
            <a:r>
              <a:rPr lang="fr-FR" sz="2000" dirty="0" smtClean="0">
                <a:latin typeface="+mn-lt"/>
                <a:cs typeface="Arial" panose="020B0604020202020204" pitchFamily="34" charset="0"/>
                <a:sym typeface="Wingdings"/>
              </a:rPr>
              <a:t>= 3 µm)</a:t>
            </a:r>
            <a:endParaRPr lang="en-US" sz="2000" dirty="0" smtClean="0">
              <a:latin typeface="+mn-lt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200" dirty="0">
              <a:latin typeface="+mn-lt"/>
              <a:sym typeface="Wingding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44</a:t>
            </a:fld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4216959" y="2298420"/>
            <a:ext cx="0" cy="8340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541569"/>
              </p:ext>
            </p:extLst>
          </p:nvPr>
        </p:nvGraphicFramePr>
        <p:xfrm>
          <a:off x="4478945" y="3277284"/>
          <a:ext cx="4719638" cy="326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Graph" r:id="rId3" imgW="4124880" imgH="2875320" progId="Origin50.Graph">
                  <p:embed/>
                </p:oleObj>
              </mc:Choice>
              <mc:Fallback>
                <p:oleObj name="Graph" r:id="rId3" imgW="4124880" imgH="2875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8945" y="3277284"/>
                        <a:ext cx="4719638" cy="3263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914328" y="85848"/>
            <a:ext cx="60743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GaSb-based</a:t>
            </a:r>
            <a:r>
              <a:rPr lang="fr-FR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DFB lasers: </a:t>
            </a:r>
            <a:r>
              <a:rPr lang="fr-FR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buried</a:t>
            </a:r>
            <a:r>
              <a:rPr lang="fr-FR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</a:t>
            </a: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rating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pSp>
        <p:nvGrpSpPr>
          <p:cNvPr id="15" name="Groupe 5"/>
          <p:cNvGrpSpPr/>
          <p:nvPr/>
        </p:nvGrpSpPr>
        <p:grpSpPr>
          <a:xfrm>
            <a:off x="332768" y="3951072"/>
            <a:ext cx="4080377" cy="1684453"/>
            <a:chOff x="3639224" y="4192114"/>
            <a:chExt cx="5225490" cy="1830379"/>
          </a:xfrm>
        </p:grpSpPr>
        <p:sp>
          <p:nvSpPr>
            <p:cNvPr id="16" name="Cube 15"/>
            <p:cNvSpPr/>
            <p:nvPr/>
          </p:nvSpPr>
          <p:spPr>
            <a:xfrm>
              <a:off x="3639224" y="4541910"/>
              <a:ext cx="5225490" cy="1480583"/>
            </a:xfrm>
            <a:prstGeom prst="cube">
              <a:avLst>
                <a:gd name="adj" fmla="val 62330"/>
              </a:avLst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Lower </a:t>
              </a:r>
              <a:r>
                <a:rPr lang="en-US" dirty="0"/>
                <a:t>Cladding</a:t>
              </a:r>
            </a:p>
          </p:txBody>
        </p:sp>
        <p:sp>
          <p:nvSpPr>
            <p:cNvPr id="17" name="Cube 16"/>
            <p:cNvSpPr/>
            <p:nvPr/>
          </p:nvSpPr>
          <p:spPr>
            <a:xfrm>
              <a:off x="3639224" y="4291402"/>
              <a:ext cx="5225490" cy="1152128"/>
            </a:xfrm>
            <a:prstGeom prst="cube">
              <a:avLst>
                <a:gd name="adj" fmla="val 79067"/>
              </a:avLst>
            </a:prstGeom>
            <a:solidFill>
              <a:srgbClr val="C00000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Waveguide</a:t>
              </a:r>
            </a:p>
          </p:txBody>
        </p:sp>
        <p:sp>
          <p:nvSpPr>
            <p:cNvPr id="18" name="Cube 17"/>
            <p:cNvSpPr/>
            <p:nvPr/>
          </p:nvSpPr>
          <p:spPr>
            <a:xfrm>
              <a:off x="3986130" y="4192114"/>
              <a:ext cx="4316172" cy="746027"/>
            </a:xfrm>
            <a:prstGeom prst="cube">
              <a:avLst>
                <a:gd name="adj" fmla="val 24537"/>
              </a:avLst>
            </a:prstGeom>
            <a:solidFill>
              <a:srgbClr val="002060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Mesa</a:t>
              </a:r>
            </a:p>
            <a:p>
              <a:pPr algn="ctr"/>
              <a:endParaRPr lang="en-US" sz="10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86132" y="4767408"/>
              <a:ext cx="122899" cy="21391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39109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777301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83762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87988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981597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72116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79829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156228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48988" y="4793493"/>
              <a:ext cx="160443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950556" y="4787728"/>
              <a:ext cx="80222" cy="15599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0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45</a:t>
            </a:fld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543837"/>
              </p:ext>
            </p:extLst>
          </p:nvPr>
        </p:nvGraphicFramePr>
        <p:xfrm>
          <a:off x="-166688" y="484842"/>
          <a:ext cx="4948238" cy="3367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Graph" r:id="rId3" imgW="4124880" imgH="2875320" progId="Origin50.Graph">
                  <p:embed/>
                </p:oleObj>
              </mc:Choice>
              <mc:Fallback>
                <p:oleObj name="Graph" r:id="rId3" imgW="4124880" imgH="28753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6688" y="484842"/>
                        <a:ext cx="4948238" cy="33670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e 9"/>
          <p:cNvGrpSpPr/>
          <p:nvPr/>
        </p:nvGrpSpPr>
        <p:grpSpPr>
          <a:xfrm>
            <a:off x="3995738" y="980044"/>
            <a:ext cx="5272087" cy="3367087"/>
            <a:chOff x="2669112" y="1180973"/>
            <a:chExt cx="6191860" cy="3944549"/>
          </a:xfrm>
        </p:grpSpPr>
        <p:graphicFrame>
          <p:nvGraphicFramePr>
            <p:cNvPr id="9" name="Obje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2303970"/>
                </p:ext>
              </p:extLst>
            </p:nvPr>
          </p:nvGraphicFramePr>
          <p:xfrm>
            <a:off x="2669112" y="1180973"/>
            <a:ext cx="6191860" cy="39445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9" name="Graph" r:id="rId5" imgW="4124880" imgH="2875320" progId="Origin50.Graph">
                    <p:embed/>
                  </p:oleObj>
                </mc:Choice>
                <mc:Fallback>
                  <p:oleObj name="Graph" r:id="rId5" imgW="4124880" imgH="287532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9112" y="1180973"/>
                          <a:ext cx="6191860" cy="39445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Connecteur droit avec flèche 9"/>
            <p:cNvCxnSpPr/>
            <p:nvPr/>
          </p:nvCxnSpPr>
          <p:spPr>
            <a:xfrm>
              <a:off x="5495658" y="1721616"/>
              <a:ext cx="0" cy="2232248"/>
            </a:xfrm>
            <a:prstGeom prst="straightConnector1">
              <a:avLst/>
            </a:prstGeom>
            <a:ln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471292" y="2257610"/>
              <a:ext cx="839938" cy="396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C00000"/>
                  </a:solidFill>
                </a:rPr>
                <a:t>4</a:t>
              </a:r>
              <a:r>
                <a:rPr lang="fr-FR" sz="1600" b="1" dirty="0" smtClean="0">
                  <a:solidFill>
                    <a:srgbClr val="C00000"/>
                  </a:solidFill>
                </a:rPr>
                <a:t>0dB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5354815" y="4347131"/>
            <a:ext cx="287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10  </a:t>
            </a:r>
            <a:r>
              <a:rPr lang="fr-FR" sz="1400" i="1" dirty="0" smtClean="0">
                <a:solidFill>
                  <a:srgbClr val="008000"/>
                </a:solidFill>
              </a:rPr>
              <a:t>X</a:t>
            </a:r>
            <a:r>
              <a:rPr lang="en-US" sz="1400" i="1" dirty="0" smtClean="0">
                <a:solidFill>
                  <a:srgbClr val="008000"/>
                </a:solidFill>
              </a:rPr>
              <a:t> 650 µm</a:t>
            </a:r>
          </a:p>
          <a:p>
            <a:r>
              <a:rPr lang="en-US" sz="1400" i="1" dirty="0" smtClean="0">
                <a:solidFill>
                  <a:srgbClr val="008000"/>
                </a:solidFill>
              </a:rPr>
              <a:t>2</a:t>
            </a:r>
            <a:r>
              <a:rPr lang="en-US" sz="1400" i="1" baseline="30000" dirty="0" smtClean="0">
                <a:solidFill>
                  <a:srgbClr val="008000"/>
                </a:solidFill>
              </a:rPr>
              <a:t>nd</a:t>
            </a:r>
            <a:r>
              <a:rPr lang="en-US" sz="1400" i="1" dirty="0" smtClean="0">
                <a:solidFill>
                  <a:srgbClr val="008000"/>
                </a:solidFill>
              </a:rPr>
              <a:t> order DFB, </a:t>
            </a:r>
            <a:r>
              <a:rPr lang="en-US" sz="1400" i="1" dirty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en-US" sz="1400" i="1" dirty="0" smtClean="0">
                <a:solidFill>
                  <a:srgbClr val="008000"/>
                </a:solidFill>
              </a:rPr>
              <a:t> = 696 nm, duty 70%</a:t>
            </a:r>
            <a:endParaRPr lang="en-US" sz="1400" i="1" dirty="0">
              <a:solidFill>
                <a:srgbClr val="008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25656" y="4010143"/>
            <a:ext cx="4925571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15°</a:t>
            </a:r>
            <a:r>
              <a:rPr lang="en-US" dirty="0"/>
              <a:t>C</a:t>
            </a:r>
            <a:r>
              <a:rPr lang="en-US" dirty="0" smtClean="0"/>
              <a:t>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Threshold</a:t>
            </a:r>
            <a:r>
              <a:rPr lang="fr-FR" dirty="0" smtClean="0"/>
              <a:t> </a:t>
            </a:r>
            <a:r>
              <a:rPr lang="en-US" dirty="0" smtClean="0"/>
              <a:t>current:	 35mA 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smtClean="0"/>
              <a:t>Optical power per </a:t>
            </a:r>
            <a:r>
              <a:rPr lang="fr-FR" dirty="0" err="1" smtClean="0"/>
              <a:t>facet</a:t>
            </a:r>
            <a:r>
              <a:rPr lang="fr-FR" dirty="0" smtClean="0"/>
              <a:t>:	</a:t>
            </a:r>
            <a:r>
              <a:rPr lang="fr-FR" dirty="0" smtClean="0">
                <a:latin typeface="Cambria Math"/>
                <a:ea typeface="Cambria Math"/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dirty="0" smtClean="0">
                <a:solidFill>
                  <a:srgbClr val="FF0000"/>
                </a:solidFill>
              </a:rPr>
              <a:t>5</a:t>
            </a:r>
            <a:r>
              <a:rPr lang="fr-FR" dirty="0" smtClean="0"/>
              <a:t> mW </a:t>
            </a:r>
            <a:r>
              <a:rPr lang="en-US" dirty="0" smtClean="0"/>
              <a:t>	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Same values on FP lasers from the same wafer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SMSR = 40 dB</a:t>
            </a:r>
          </a:p>
          <a:p>
            <a:pPr marL="285750" indent="-285750">
              <a:buFont typeface="Wingdings" charset="2"/>
              <a:buChar char="ü"/>
            </a:pPr>
            <a:r>
              <a:rPr lang="fr-FR" dirty="0" err="1" smtClean="0"/>
              <a:t>T</a:t>
            </a:r>
            <a:r>
              <a:rPr lang="en-US" dirty="0" err="1" smtClean="0"/>
              <a:t>otal</a:t>
            </a:r>
            <a:r>
              <a:rPr lang="en-US" dirty="0" smtClean="0"/>
              <a:t> </a:t>
            </a:r>
            <a:r>
              <a:rPr lang="en-US" dirty="0"/>
              <a:t>continuous tuning </a:t>
            </a:r>
            <a:r>
              <a:rPr lang="en-US" dirty="0" smtClean="0"/>
              <a:t>for </a:t>
            </a:r>
            <a:r>
              <a:rPr lang="en-US" dirty="0"/>
              <a:t>a fixed T : </a:t>
            </a:r>
            <a:r>
              <a:rPr lang="en-US" b="1" dirty="0">
                <a:solidFill>
                  <a:srgbClr val="FF0000"/>
                </a:solidFill>
              </a:rPr>
              <a:t>4.5 nm</a:t>
            </a:r>
          </a:p>
          <a:p>
            <a:pPr marL="285750" indent="-285750"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97447" y="180338"/>
            <a:ext cx="31990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Buried Grating: </a:t>
            </a:r>
            <a:r>
              <a:rPr lang="en-GB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/>
              </a:rPr>
              <a:t> ~2.4 µm</a:t>
            </a:r>
            <a:endParaRPr lang="en-GB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9186" y="5887580"/>
            <a:ext cx="36873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Gaimard</a:t>
            </a:r>
            <a:r>
              <a:rPr lang="en-US" sz="1400" dirty="0" smtClean="0"/>
              <a:t> </a:t>
            </a:r>
            <a:r>
              <a:rPr lang="en-US" sz="1400" i="1" dirty="0" smtClean="0"/>
              <a:t>et al</a:t>
            </a:r>
            <a:r>
              <a:rPr lang="en-US" sz="1400" dirty="0" smtClean="0"/>
              <a:t>.,  Opt. Express, to be published</a:t>
            </a:r>
            <a:r>
              <a:rPr lang="fr-FR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59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IEEE Summer Topical Meeting 2015</a:t>
            </a:r>
            <a:endParaRPr lang="fr-FR" dirty="0"/>
          </a:p>
        </p:txBody>
      </p:sp>
      <p:sp>
        <p:nvSpPr>
          <p:cNvPr id="27657" name="ZoneTexte 27656"/>
          <p:cNvSpPr txBox="1"/>
          <p:nvPr/>
        </p:nvSpPr>
        <p:spPr>
          <a:xfrm>
            <a:off x="799369" y="5596468"/>
            <a:ext cx="7776419" cy="1200329"/>
          </a:xfrm>
          <a:prstGeom prst="rect">
            <a:avLst/>
          </a:prstGeom>
          <a:solidFill>
            <a:schemeClr val="bg1"/>
          </a:solidFill>
          <a:ln>
            <a:solidFill>
              <a:srgbClr val="98082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</a:rPr>
              <a:t>MBE growth of the monolithic </a:t>
            </a:r>
            <a:r>
              <a:rPr lang="en-GB" dirty="0" smtClean="0">
                <a:solidFill>
                  <a:schemeClr val="tx1"/>
                </a:solidFill>
              </a:rPr>
              <a:t>VCSEL: </a:t>
            </a:r>
          </a:p>
          <a:p>
            <a:pPr marL="742950" lvl="1" indent="-285750">
              <a:buFont typeface="Arial" pitchFamily="34" charset="0"/>
              <a:buChar char="•"/>
              <a:defRPr/>
            </a:pPr>
            <a:r>
              <a:rPr lang="en-GB" b="1" dirty="0" smtClean="0">
                <a:solidFill>
                  <a:schemeClr val="tx1"/>
                </a:solidFill>
              </a:rPr>
              <a:t>total thickness ~ 12 – 15 µm (14 – 17 hours growth)</a:t>
            </a:r>
            <a:endParaRPr lang="en-GB" b="1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</a:rPr>
              <a:t>Lateral selective etching of TJ </a:t>
            </a:r>
            <a:r>
              <a:rPr lang="en-GB" dirty="0" smtClean="0">
                <a:solidFill>
                  <a:schemeClr val="tx1"/>
                </a:solidFill>
              </a:rPr>
              <a:t>(Sanchez </a:t>
            </a:r>
            <a:r>
              <a:rPr lang="en-GB" i="1" dirty="0" smtClean="0">
                <a:solidFill>
                  <a:schemeClr val="tx1"/>
                </a:solidFill>
              </a:rPr>
              <a:t>et al</a:t>
            </a:r>
            <a:r>
              <a:rPr lang="en-GB" dirty="0" smtClean="0">
                <a:solidFill>
                  <a:schemeClr val="tx1"/>
                </a:solidFill>
              </a:rPr>
              <a:t>., </a:t>
            </a:r>
            <a:r>
              <a:rPr lang="en-GB" dirty="0">
                <a:solidFill>
                  <a:schemeClr val="tx1"/>
                </a:solidFill>
              </a:rPr>
              <a:t>SST </a:t>
            </a:r>
            <a:r>
              <a:rPr lang="en-GB" b="1" dirty="0">
                <a:solidFill>
                  <a:schemeClr val="tx1"/>
                </a:solidFill>
              </a:rPr>
              <a:t>27</a:t>
            </a:r>
            <a:r>
              <a:rPr lang="en-GB" dirty="0">
                <a:solidFill>
                  <a:schemeClr val="tx1"/>
                </a:solidFill>
              </a:rPr>
              <a:t>, 085011 (2012</a:t>
            </a:r>
            <a:r>
              <a:rPr lang="en-GB" dirty="0" smtClean="0">
                <a:solidFill>
                  <a:schemeClr val="tx1"/>
                </a:solidFill>
              </a:rPr>
              <a:t>))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GB" dirty="0">
                <a:solidFill>
                  <a:schemeClr val="tx1"/>
                </a:solidFill>
              </a:rPr>
              <a:t>Apertured VCSEL Process</a:t>
            </a:r>
          </a:p>
        </p:txBody>
      </p:sp>
      <p:grpSp>
        <p:nvGrpSpPr>
          <p:cNvPr id="8197" name="Groupe 48"/>
          <p:cNvGrpSpPr>
            <a:grpSpLocks/>
          </p:cNvGrpSpPr>
          <p:nvPr/>
        </p:nvGrpSpPr>
        <p:grpSpPr bwMode="auto">
          <a:xfrm>
            <a:off x="4654550" y="2888667"/>
            <a:ext cx="2849563" cy="1739900"/>
            <a:chOff x="425293" y="2338079"/>
            <a:chExt cx="2849656" cy="1739267"/>
          </a:xfrm>
        </p:grpSpPr>
        <p:grpSp>
          <p:nvGrpSpPr>
            <p:cNvPr id="8216" name="Groupe 50"/>
            <p:cNvGrpSpPr>
              <a:grpSpLocks/>
            </p:cNvGrpSpPr>
            <p:nvPr/>
          </p:nvGrpSpPr>
          <p:grpSpPr bwMode="auto">
            <a:xfrm>
              <a:off x="425293" y="2338079"/>
              <a:ext cx="2848025" cy="1739267"/>
              <a:chOff x="406183" y="2278432"/>
              <a:chExt cx="2848025" cy="1739267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06183" y="2935418"/>
                <a:ext cx="2848068" cy="9204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404911" y="2278432"/>
                <a:ext cx="200032" cy="7458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59" name="Rectangle 3"/>
              <p:cNvSpPr/>
              <p:nvPr/>
            </p:nvSpPr>
            <p:spPr>
              <a:xfrm>
                <a:off x="957064" y="2792595"/>
                <a:ext cx="1739957" cy="142823"/>
              </a:xfrm>
              <a:custGeom>
                <a:avLst/>
                <a:gdLst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  <a:gd name="connsiteX0" fmla="*/ 0 w 1980625"/>
                  <a:gd name="connsiteY0" fmla="*/ 0 h 422458"/>
                  <a:gd name="connsiteX1" fmla="*/ 1980625 w 1980625"/>
                  <a:gd name="connsiteY1" fmla="*/ 0 h 422458"/>
                  <a:gd name="connsiteX2" fmla="*/ 1980625 w 1980625"/>
                  <a:gd name="connsiteY2" fmla="*/ 422458 h 422458"/>
                  <a:gd name="connsiteX3" fmla="*/ 0 w 1980625"/>
                  <a:gd name="connsiteY3" fmla="*/ 422458 h 422458"/>
                  <a:gd name="connsiteX4" fmla="*/ 0 w 1980625"/>
                  <a:gd name="connsiteY4" fmla="*/ 0 h 42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0625" h="422458">
                    <a:moveTo>
                      <a:pt x="0" y="0"/>
                    </a:moveTo>
                    <a:lnTo>
                      <a:pt x="1980625" y="0"/>
                    </a:lnTo>
                    <a:lnTo>
                      <a:pt x="1980625" y="422458"/>
                    </a:lnTo>
                    <a:lnTo>
                      <a:pt x="0" y="4224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06183" y="2917961"/>
                <a:ext cx="557231" cy="666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1" name="Trapèze 51"/>
              <p:cNvSpPr/>
              <p:nvPr/>
            </p:nvSpPr>
            <p:spPr>
              <a:xfrm rot="16200000" flipH="1">
                <a:off x="2415248" y="2680616"/>
                <a:ext cx="87280" cy="508017"/>
              </a:xfrm>
              <a:custGeom>
                <a:avLst/>
                <a:gdLst>
                  <a:gd name="connsiteX0" fmla="*/ 0 w 55018"/>
                  <a:gd name="connsiteY0" fmla="*/ 565296 h 565296"/>
                  <a:gd name="connsiteX1" fmla="*/ 13755 w 55018"/>
                  <a:gd name="connsiteY1" fmla="*/ 0 h 565296"/>
                  <a:gd name="connsiteX2" fmla="*/ 41264 w 55018"/>
                  <a:gd name="connsiteY2" fmla="*/ 0 h 565296"/>
                  <a:gd name="connsiteX3" fmla="*/ 55018 w 55018"/>
                  <a:gd name="connsiteY3" fmla="*/ 565296 h 565296"/>
                  <a:gd name="connsiteX4" fmla="*/ 0 w 55018"/>
                  <a:gd name="connsiteY4" fmla="*/ 565296 h 565296"/>
                  <a:gd name="connsiteX0" fmla="*/ 0 w 55018"/>
                  <a:gd name="connsiteY0" fmla="*/ 567678 h 567678"/>
                  <a:gd name="connsiteX1" fmla="*/ 6611 w 55018"/>
                  <a:gd name="connsiteY1" fmla="*/ 0 h 567678"/>
                  <a:gd name="connsiteX2" fmla="*/ 41264 w 55018"/>
                  <a:gd name="connsiteY2" fmla="*/ 2382 h 567678"/>
                  <a:gd name="connsiteX3" fmla="*/ 55018 w 55018"/>
                  <a:gd name="connsiteY3" fmla="*/ 567678 h 567678"/>
                  <a:gd name="connsiteX4" fmla="*/ 0 w 55018"/>
                  <a:gd name="connsiteY4" fmla="*/ 567678 h 567678"/>
                  <a:gd name="connsiteX0" fmla="*/ 0 w 55551"/>
                  <a:gd name="connsiteY0" fmla="*/ 567678 h 567678"/>
                  <a:gd name="connsiteX1" fmla="*/ 6611 w 55551"/>
                  <a:gd name="connsiteY1" fmla="*/ 0 h 567678"/>
                  <a:gd name="connsiteX2" fmla="*/ 55551 w 55551"/>
                  <a:gd name="connsiteY2" fmla="*/ 1 h 567678"/>
                  <a:gd name="connsiteX3" fmla="*/ 55018 w 55551"/>
                  <a:gd name="connsiteY3" fmla="*/ 567678 h 567678"/>
                  <a:gd name="connsiteX4" fmla="*/ 0 w 55551"/>
                  <a:gd name="connsiteY4" fmla="*/ 567678 h 567678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67680 h 567680"/>
                  <a:gd name="connsiteX1" fmla="*/ 1851 w 55551"/>
                  <a:gd name="connsiteY1" fmla="*/ 0 h 567680"/>
                  <a:gd name="connsiteX2" fmla="*/ 55551 w 55551"/>
                  <a:gd name="connsiteY2" fmla="*/ 3 h 567680"/>
                  <a:gd name="connsiteX3" fmla="*/ 55018 w 55551"/>
                  <a:gd name="connsiteY3" fmla="*/ 567680 h 567680"/>
                  <a:gd name="connsiteX4" fmla="*/ 0 w 55551"/>
                  <a:gd name="connsiteY4" fmla="*/ 567680 h 567680"/>
                  <a:gd name="connsiteX0" fmla="*/ 0 w 96030"/>
                  <a:gd name="connsiteY0" fmla="*/ 560537 h 567680"/>
                  <a:gd name="connsiteX1" fmla="*/ 42330 w 96030"/>
                  <a:gd name="connsiteY1" fmla="*/ 0 h 567680"/>
                  <a:gd name="connsiteX2" fmla="*/ 96030 w 96030"/>
                  <a:gd name="connsiteY2" fmla="*/ 3 h 567680"/>
                  <a:gd name="connsiteX3" fmla="*/ 95497 w 96030"/>
                  <a:gd name="connsiteY3" fmla="*/ 567680 h 567680"/>
                  <a:gd name="connsiteX4" fmla="*/ 0 w 96030"/>
                  <a:gd name="connsiteY4" fmla="*/ 560537 h 567680"/>
                  <a:gd name="connsiteX0" fmla="*/ 0 w 74599"/>
                  <a:gd name="connsiteY0" fmla="*/ 567680 h 567680"/>
                  <a:gd name="connsiteX1" fmla="*/ 20899 w 74599"/>
                  <a:gd name="connsiteY1" fmla="*/ 0 h 567680"/>
                  <a:gd name="connsiteX2" fmla="*/ 74599 w 74599"/>
                  <a:gd name="connsiteY2" fmla="*/ 3 h 567680"/>
                  <a:gd name="connsiteX3" fmla="*/ 74066 w 74599"/>
                  <a:gd name="connsiteY3" fmla="*/ 567680 h 567680"/>
                  <a:gd name="connsiteX4" fmla="*/ 0 w 74599"/>
                  <a:gd name="connsiteY4" fmla="*/ 567680 h 567680"/>
                  <a:gd name="connsiteX0" fmla="*/ 0 w 97882"/>
                  <a:gd name="connsiteY0" fmla="*/ 567680 h 567680"/>
                  <a:gd name="connsiteX1" fmla="*/ 20899 w 97882"/>
                  <a:gd name="connsiteY1" fmla="*/ 0 h 567680"/>
                  <a:gd name="connsiteX2" fmla="*/ 74599 w 97882"/>
                  <a:gd name="connsiteY2" fmla="*/ 3 h 567680"/>
                  <a:gd name="connsiteX3" fmla="*/ 97881 w 97882"/>
                  <a:gd name="connsiteY3" fmla="*/ 567680 h 567680"/>
                  <a:gd name="connsiteX4" fmla="*/ 0 w 97882"/>
                  <a:gd name="connsiteY4" fmla="*/ 567680 h 567680"/>
                  <a:gd name="connsiteX0" fmla="*/ 0 w 130156"/>
                  <a:gd name="connsiteY0" fmla="*/ 567680 h 567680"/>
                  <a:gd name="connsiteX1" fmla="*/ 53173 w 130156"/>
                  <a:gd name="connsiteY1" fmla="*/ 0 h 567680"/>
                  <a:gd name="connsiteX2" fmla="*/ 106873 w 130156"/>
                  <a:gd name="connsiteY2" fmla="*/ 3 h 567680"/>
                  <a:gd name="connsiteX3" fmla="*/ 130155 w 130156"/>
                  <a:gd name="connsiteY3" fmla="*/ 567680 h 567680"/>
                  <a:gd name="connsiteX4" fmla="*/ 0 w 130156"/>
                  <a:gd name="connsiteY4" fmla="*/ 567680 h 567680"/>
                  <a:gd name="connsiteX0" fmla="*/ 0 w 114018"/>
                  <a:gd name="connsiteY0" fmla="*/ 567680 h 567680"/>
                  <a:gd name="connsiteX1" fmla="*/ 37035 w 114018"/>
                  <a:gd name="connsiteY1" fmla="*/ 0 h 567680"/>
                  <a:gd name="connsiteX2" fmla="*/ 90735 w 114018"/>
                  <a:gd name="connsiteY2" fmla="*/ 3 h 567680"/>
                  <a:gd name="connsiteX3" fmla="*/ 114017 w 114018"/>
                  <a:gd name="connsiteY3" fmla="*/ 567680 h 567680"/>
                  <a:gd name="connsiteX4" fmla="*/ 0 w 114018"/>
                  <a:gd name="connsiteY4" fmla="*/ 567680 h 567680"/>
                  <a:gd name="connsiteX0" fmla="*/ 21 w 114039"/>
                  <a:gd name="connsiteY0" fmla="*/ 567680 h 567680"/>
                  <a:gd name="connsiteX1" fmla="*/ 37056 w 114039"/>
                  <a:gd name="connsiteY1" fmla="*/ 0 h 567680"/>
                  <a:gd name="connsiteX2" fmla="*/ 90756 w 114039"/>
                  <a:gd name="connsiteY2" fmla="*/ 3 h 567680"/>
                  <a:gd name="connsiteX3" fmla="*/ 114038 w 114039"/>
                  <a:gd name="connsiteY3" fmla="*/ 567680 h 567680"/>
                  <a:gd name="connsiteX4" fmla="*/ 21 w 114039"/>
                  <a:gd name="connsiteY4" fmla="*/ 567680 h 56768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0 w 114036"/>
                  <a:gd name="connsiteY0" fmla="*/ 569060 h 569060"/>
                  <a:gd name="connsiteX1" fmla="*/ 40280 w 114036"/>
                  <a:gd name="connsiteY1" fmla="*/ 0 h 569060"/>
                  <a:gd name="connsiteX2" fmla="*/ 90753 w 114036"/>
                  <a:gd name="connsiteY2" fmla="*/ 3 h 569060"/>
                  <a:gd name="connsiteX3" fmla="*/ 114035 w 114036"/>
                  <a:gd name="connsiteY3" fmla="*/ 567680 h 569060"/>
                  <a:gd name="connsiteX4" fmla="*/ 20 w 114036"/>
                  <a:gd name="connsiteY4" fmla="*/ 569060 h 569060"/>
                  <a:gd name="connsiteX0" fmla="*/ 20 w 114036"/>
                  <a:gd name="connsiteY0" fmla="*/ 569060 h 569060"/>
                  <a:gd name="connsiteX1" fmla="*/ 40280 w 114036"/>
                  <a:gd name="connsiteY1" fmla="*/ 0 h 569060"/>
                  <a:gd name="connsiteX2" fmla="*/ 97320 w 114036"/>
                  <a:gd name="connsiteY2" fmla="*/ 3 h 569060"/>
                  <a:gd name="connsiteX3" fmla="*/ 114035 w 114036"/>
                  <a:gd name="connsiteY3" fmla="*/ 567680 h 569060"/>
                  <a:gd name="connsiteX4" fmla="*/ 20 w 114036"/>
                  <a:gd name="connsiteY4" fmla="*/ 569060 h 569060"/>
                  <a:gd name="connsiteX0" fmla="*/ 24 w 114040"/>
                  <a:gd name="connsiteY0" fmla="*/ 569060 h 569060"/>
                  <a:gd name="connsiteX1" fmla="*/ 32622 w 114040"/>
                  <a:gd name="connsiteY1" fmla="*/ 0 h 569060"/>
                  <a:gd name="connsiteX2" fmla="*/ 97324 w 114040"/>
                  <a:gd name="connsiteY2" fmla="*/ 3 h 569060"/>
                  <a:gd name="connsiteX3" fmla="*/ 114039 w 114040"/>
                  <a:gd name="connsiteY3" fmla="*/ 567680 h 569060"/>
                  <a:gd name="connsiteX4" fmla="*/ 24 w 114040"/>
                  <a:gd name="connsiteY4" fmla="*/ 569060 h 569060"/>
                  <a:gd name="connsiteX0" fmla="*/ 21 w 114037"/>
                  <a:gd name="connsiteY0" fmla="*/ 569059 h 569059"/>
                  <a:gd name="connsiteX1" fmla="*/ 38093 w 114037"/>
                  <a:gd name="connsiteY1" fmla="*/ 0 h 569059"/>
                  <a:gd name="connsiteX2" fmla="*/ 97321 w 114037"/>
                  <a:gd name="connsiteY2" fmla="*/ 2 h 569059"/>
                  <a:gd name="connsiteX3" fmla="*/ 114036 w 114037"/>
                  <a:gd name="connsiteY3" fmla="*/ 567679 h 569059"/>
                  <a:gd name="connsiteX4" fmla="*/ 21 w 114037"/>
                  <a:gd name="connsiteY4" fmla="*/ 569059 h 569059"/>
                  <a:gd name="connsiteX0" fmla="*/ 22 w 114038"/>
                  <a:gd name="connsiteY0" fmla="*/ 569059 h 569059"/>
                  <a:gd name="connsiteX1" fmla="*/ 35905 w 114038"/>
                  <a:gd name="connsiteY1" fmla="*/ 0 h 569059"/>
                  <a:gd name="connsiteX2" fmla="*/ 97322 w 114038"/>
                  <a:gd name="connsiteY2" fmla="*/ 2 h 569059"/>
                  <a:gd name="connsiteX3" fmla="*/ 114037 w 114038"/>
                  <a:gd name="connsiteY3" fmla="*/ 567679 h 569059"/>
                  <a:gd name="connsiteX4" fmla="*/ 22 w 114038"/>
                  <a:gd name="connsiteY4" fmla="*/ 569059 h 569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38" h="569059">
                    <a:moveTo>
                      <a:pt x="22" y="569059"/>
                    </a:moveTo>
                    <a:cubicBezTo>
                      <a:pt x="-1001" y="568654"/>
                      <a:pt x="33701" y="189226"/>
                      <a:pt x="35905" y="0"/>
                    </a:cubicBezTo>
                    <a:lnTo>
                      <a:pt x="97322" y="2"/>
                    </a:lnTo>
                    <a:cubicBezTo>
                      <a:pt x="97144" y="189228"/>
                      <a:pt x="114215" y="378453"/>
                      <a:pt x="114037" y="567679"/>
                    </a:cubicBezTo>
                    <a:lnTo>
                      <a:pt x="22" y="5690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2" name="Trapèze 51"/>
              <p:cNvSpPr/>
              <p:nvPr/>
            </p:nvSpPr>
            <p:spPr>
              <a:xfrm rot="5400000">
                <a:off x="1106312" y="2627432"/>
                <a:ext cx="93628" cy="620732"/>
              </a:xfrm>
              <a:custGeom>
                <a:avLst/>
                <a:gdLst>
                  <a:gd name="connsiteX0" fmla="*/ 0 w 55018"/>
                  <a:gd name="connsiteY0" fmla="*/ 565296 h 565296"/>
                  <a:gd name="connsiteX1" fmla="*/ 13755 w 55018"/>
                  <a:gd name="connsiteY1" fmla="*/ 0 h 565296"/>
                  <a:gd name="connsiteX2" fmla="*/ 41264 w 55018"/>
                  <a:gd name="connsiteY2" fmla="*/ 0 h 565296"/>
                  <a:gd name="connsiteX3" fmla="*/ 55018 w 55018"/>
                  <a:gd name="connsiteY3" fmla="*/ 565296 h 565296"/>
                  <a:gd name="connsiteX4" fmla="*/ 0 w 55018"/>
                  <a:gd name="connsiteY4" fmla="*/ 565296 h 565296"/>
                  <a:gd name="connsiteX0" fmla="*/ 0 w 55018"/>
                  <a:gd name="connsiteY0" fmla="*/ 567678 h 567678"/>
                  <a:gd name="connsiteX1" fmla="*/ 6611 w 55018"/>
                  <a:gd name="connsiteY1" fmla="*/ 0 h 567678"/>
                  <a:gd name="connsiteX2" fmla="*/ 41264 w 55018"/>
                  <a:gd name="connsiteY2" fmla="*/ 2382 h 567678"/>
                  <a:gd name="connsiteX3" fmla="*/ 55018 w 55018"/>
                  <a:gd name="connsiteY3" fmla="*/ 567678 h 567678"/>
                  <a:gd name="connsiteX4" fmla="*/ 0 w 55018"/>
                  <a:gd name="connsiteY4" fmla="*/ 567678 h 567678"/>
                  <a:gd name="connsiteX0" fmla="*/ 0 w 55551"/>
                  <a:gd name="connsiteY0" fmla="*/ 567678 h 567678"/>
                  <a:gd name="connsiteX1" fmla="*/ 6611 w 55551"/>
                  <a:gd name="connsiteY1" fmla="*/ 0 h 567678"/>
                  <a:gd name="connsiteX2" fmla="*/ 55551 w 55551"/>
                  <a:gd name="connsiteY2" fmla="*/ 1 h 567678"/>
                  <a:gd name="connsiteX3" fmla="*/ 55018 w 55551"/>
                  <a:gd name="connsiteY3" fmla="*/ 567678 h 567678"/>
                  <a:gd name="connsiteX4" fmla="*/ 0 w 55551"/>
                  <a:gd name="connsiteY4" fmla="*/ 567678 h 567678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70061 h 570061"/>
                  <a:gd name="connsiteX1" fmla="*/ 6614 w 55551"/>
                  <a:gd name="connsiteY1" fmla="*/ 0 h 570061"/>
                  <a:gd name="connsiteX2" fmla="*/ 55551 w 55551"/>
                  <a:gd name="connsiteY2" fmla="*/ 2384 h 570061"/>
                  <a:gd name="connsiteX3" fmla="*/ 55018 w 55551"/>
                  <a:gd name="connsiteY3" fmla="*/ 570061 h 570061"/>
                  <a:gd name="connsiteX4" fmla="*/ 0 w 55551"/>
                  <a:gd name="connsiteY4" fmla="*/ 570061 h 570061"/>
                  <a:gd name="connsiteX0" fmla="*/ 0 w 55551"/>
                  <a:gd name="connsiteY0" fmla="*/ 567680 h 567680"/>
                  <a:gd name="connsiteX1" fmla="*/ 1851 w 55551"/>
                  <a:gd name="connsiteY1" fmla="*/ 0 h 567680"/>
                  <a:gd name="connsiteX2" fmla="*/ 55551 w 55551"/>
                  <a:gd name="connsiteY2" fmla="*/ 3 h 567680"/>
                  <a:gd name="connsiteX3" fmla="*/ 55018 w 55551"/>
                  <a:gd name="connsiteY3" fmla="*/ 567680 h 567680"/>
                  <a:gd name="connsiteX4" fmla="*/ 0 w 55551"/>
                  <a:gd name="connsiteY4" fmla="*/ 567680 h 567680"/>
                  <a:gd name="connsiteX0" fmla="*/ 0 w 96030"/>
                  <a:gd name="connsiteY0" fmla="*/ 560537 h 567680"/>
                  <a:gd name="connsiteX1" fmla="*/ 42330 w 96030"/>
                  <a:gd name="connsiteY1" fmla="*/ 0 h 567680"/>
                  <a:gd name="connsiteX2" fmla="*/ 96030 w 96030"/>
                  <a:gd name="connsiteY2" fmla="*/ 3 h 567680"/>
                  <a:gd name="connsiteX3" fmla="*/ 95497 w 96030"/>
                  <a:gd name="connsiteY3" fmla="*/ 567680 h 567680"/>
                  <a:gd name="connsiteX4" fmla="*/ 0 w 96030"/>
                  <a:gd name="connsiteY4" fmla="*/ 560537 h 567680"/>
                  <a:gd name="connsiteX0" fmla="*/ 0 w 74599"/>
                  <a:gd name="connsiteY0" fmla="*/ 567680 h 567680"/>
                  <a:gd name="connsiteX1" fmla="*/ 20899 w 74599"/>
                  <a:gd name="connsiteY1" fmla="*/ 0 h 567680"/>
                  <a:gd name="connsiteX2" fmla="*/ 74599 w 74599"/>
                  <a:gd name="connsiteY2" fmla="*/ 3 h 567680"/>
                  <a:gd name="connsiteX3" fmla="*/ 74066 w 74599"/>
                  <a:gd name="connsiteY3" fmla="*/ 567680 h 567680"/>
                  <a:gd name="connsiteX4" fmla="*/ 0 w 74599"/>
                  <a:gd name="connsiteY4" fmla="*/ 567680 h 567680"/>
                  <a:gd name="connsiteX0" fmla="*/ 0 w 97882"/>
                  <a:gd name="connsiteY0" fmla="*/ 567680 h 567680"/>
                  <a:gd name="connsiteX1" fmla="*/ 20899 w 97882"/>
                  <a:gd name="connsiteY1" fmla="*/ 0 h 567680"/>
                  <a:gd name="connsiteX2" fmla="*/ 74599 w 97882"/>
                  <a:gd name="connsiteY2" fmla="*/ 3 h 567680"/>
                  <a:gd name="connsiteX3" fmla="*/ 97881 w 97882"/>
                  <a:gd name="connsiteY3" fmla="*/ 567680 h 567680"/>
                  <a:gd name="connsiteX4" fmla="*/ 0 w 97882"/>
                  <a:gd name="connsiteY4" fmla="*/ 567680 h 567680"/>
                  <a:gd name="connsiteX0" fmla="*/ 0 w 130156"/>
                  <a:gd name="connsiteY0" fmla="*/ 567680 h 567680"/>
                  <a:gd name="connsiteX1" fmla="*/ 53173 w 130156"/>
                  <a:gd name="connsiteY1" fmla="*/ 0 h 567680"/>
                  <a:gd name="connsiteX2" fmla="*/ 106873 w 130156"/>
                  <a:gd name="connsiteY2" fmla="*/ 3 h 567680"/>
                  <a:gd name="connsiteX3" fmla="*/ 130155 w 130156"/>
                  <a:gd name="connsiteY3" fmla="*/ 567680 h 567680"/>
                  <a:gd name="connsiteX4" fmla="*/ 0 w 130156"/>
                  <a:gd name="connsiteY4" fmla="*/ 567680 h 567680"/>
                  <a:gd name="connsiteX0" fmla="*/ 0 w 114018"/>
                  <a:gd name="connsiteY0" fmla="*/ 567680 h 567680"/>
                  <a:gd name="connsiteX1" fmla="*/ 37035 w 114018"/>
                  <a:gd name="connsiteY1" fmla="*/ 0 h 567680"/>
                  <a:gd name="connsiteX2" fmla="*/ 90735 w 114018"/>
                  <a:gd name="connsiteY2" fmla="*/ 3 h 567680"/>
                  <a:gd name="connsiteX3" fmla="*/ 114017 w 114018"/>
                  <a:gd name="connsiteY3" fmla="*/ 567680 h 567680"/>
                  <a:gd name="connsiteX4" fmla="*/ 0 w 114018"/>
                  <a:gd name="connsiteY4" fmla="*/ 567680 h 567680"/>
                  <a:gd name="connsiteX0" fmla="*/ 21 w 114039"/>
                  <a:gd name="connsiteY0" fmla="*/ 567680 h 567680"/>
                  <a:gd name="connsiteX1" fmla="*/ 37056 w 114039"/>
                  <a:gd name="connsiteY1" fmla="*/ 0 h 567680"/>
                  <a:gd name="connsiteX2" fmla="*/ 90756 w 114039"/>
                  <a:gd name="connsiteY2" fmla="*/ 3 h 567680"/>
                  <a:gd name="connsiteX3" fmla="*/ 114038 w 114039"/>
                  <a:gd name="connsiteY3" fmla="*/ 567680 h 567680"/>
                  <a:gd name="connsiteX4" fmla="*/ 21 w 114039"/>
                  <a:gd name="connsiteY4" fmla="*/ 567680 h 56768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22 w 114038"/>
                  <a:gd name="connsiteY0" fmla="*/ 569060 h 569060"/>
                  <a:gd name="connsiteX1" fmla="*/ 37055 w 114038"/>
                  <a:gd name="connsiteY1" fmla="*/ 0 h 569060"/>
                  <a:gd name="connsiteX2" fmla="*/ 90755 w 114038"/>
                  <a:gd name="connsiteY2" fmla="*/ 3 h 569060"/>
                  <a:gd name="connsiteX3" fmla="*/ 114037 w 114038"/>
                  <a:gd name="connsiteY3" fmla="*/ 567680 h 569060"/>
                  <a:gd name="connsiteX4" fmla="*/ 22 w 114038"/>
                  <a:gd name="connsiteY4" fmla="*/ 569060 h 569060"/>
                  <a:gd name="connsiteX0" fmla="*/ 19 w 114035"/>
                  <a:gd name="connsiteY0" fmla="*/ 569060 h 569060"/>
                  <a:gd name="connsiteX1" fmla="*/ 43962 w 114035"/>
                  <a:gd name="connsiteY1" fmla="*/ 0 h 569060"/>
                  <a:gd name="connsiteX2" fmla="*/ 90752 w 114035"/>
                  <a:gd name="connsiteY2" fmla="*/ 3 h 569060"/>
                  <a:gd name="connsiteX3" fmla="*/ 114034 w 114035"/>
                  <a:gd name="connsiteY3" fmla="*/ 567680 h 569060"/>
                  <a:gd name="connsiteX4" fmla="*/ 19 w 114035"/>
                  <a:gd name="connsiteY4" fmla="*/ 569060 h 569060"/>
                  <a:gd name="connsiteX0" fmla="*/ 19 w 114035"/>
                  <a:gd name="connsiteY0" fmla="*/ 570961 h 570961"/>
                  <a:gd name="connsiteX1" fmla="*/ 41658 w 114035"/>
                  <a:gd name="connsiteY1" fmla="*/ 0 h 570961"/>
                  <a:gd name="connsiteX2" fmla="*/ 90752 w 114035"/>
                  <a:gd name="connsiteY2" fmla="*/ 1904 h 570961"/>
                  <a:gd name="connsiteX3" fmla="*/ 114034 w 114035"/>
                  <a:gd name="connsiteY3" fmla="*/ 569581 h 570961"/>
                  <a:gd name="connsiteX4" fmla="*/ 19 w 114035"/>
                  <a:gd name="connsiteY4" fmla="*/ 570961 h 570961"/>
                  <a:gd name="connsiteX0" fmla="*/ 19 w 114035"/>
                  <a:gd name="connsiteY0" fmla="*/ 569057 h 569057"/>
                  <a:gd name="connsiteX1" fmla="*/ 41658 w 114035"/>
                  <a:gd name="connsiteY1" fmla="*/ 2090 h 569057"/>
                  <a:gd name="connsiteX2" fmla="*/ 90752 w 114035"/>
                  <a:gd name="connsiteY2" fmla="*/ 0 h 569057"/>
                  <a:gd name="connsiteX3" fmla="*/ 114034 w 114035"/>
                  <a:gd name="connsiteY3" fmla="*/ 567677 h 569057"/>
                  <a:gd name="connsiteX4" fmla="*/ 19 w 114035"/>
                  <a:gd name="connsiteY4" fmla="*/ 569057 h 569057"/>
                  <a:gd name="connsiteX0" fmla="*/ 19 w 114035"/>
                  <a:gd name="connsiteY0" fmla="*/ 569057 h 569057"/>
                  <a:gd name="connsiteX1" fmla="*/ 40044 w 114035"/>
                  <a:gd name="connsiteY1" fmla="*/ 759 h 569057"/>
                  <a:gd name="connsiteX2" fmla="*/ 90752 w 114035"/>
                  <a:gd name="connsiteY2" fmla="*/ 0 h 569057"/>
                  <a:gd name="connsiteX3" fmla="*/ 114034 w 114035"/>
                  <a:gd name="connsiteY3" fmla="*/ 567677 h 569057"/>
                  <a:gd name="connsiteX4" fmla="*/ 19 w 114035"/>
                  <a:gd name="connsiteY4" fmla="*/ 569057 h 569057"/>
                  <a:gd name="connsiteX0" fmla="*/ 20 w 114036"/>
                  <a:gd name="connsiteY0" fmla="*/ 569629 h 569629"/>
                  <a:gd name="connsiteX1" fmla="*/ 38431 w 114036"/>
                  <a:gd name="connsiteY1" fmla="*/ 0 h 569629"/>
                  <a:gd name="connsiteX2" fmla="*/ 90753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0 w 114036"/>
                  <a:gd name="connsiteY0" fmla="*/ 569629 h 569629"/>
                  <a:gd name="connsiteX1" fmla="*/ 40045 w 114036"/>
                  <a:gd name="connsiteY1" fmla="*/ 0 h 569629"/>
                  <a:gd name="connsiteX2" fmla="*/ 90753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0 w 114036"/>
                  <a:gd name="connsiteY0" fmla="*/ 569629 h 569629"/>
                  <a:gd name="connsiteX1" fmla="*/ 40045 w 114036"/>
                  <a:gd name="connsiteY1" fmla="*/ 0 h 569629"/>
                  <a:gd name="connsiteX2" fmla="*/ 97322 w 114036"/>
                  <a:gd name="connsiteY2" fmla="*/ 572 h 569629"/>
                  <a:gd name="connsiteX3" fmla="*/ 114035 w 114036"/>
                  <a:gd name="connsiteY3" fmla="*/ 568249 h 569629"/>
                  <a:gd name="connsiteX4" fmla="*/ 20 w 114036"/>
                  <a:gd name="connsiteY4" fmla="*/ 569629 h 569629"/>
                  <a:gd name="connsiteX0" fmla="*/ 21 w 114037"/>
                  <a:gd name="connsiteY0" fmla="*/ 569057 h 569057"/>
                  <a:gd name="connsiteX1" fmla="*/ 36764 w 114037"/>
                  <a:gd name="connsiteY1" fmla="*/ 759 h 569057"/>
                  <a:gd name="connsiteX2" fmla="*/ 97323 w 114037"/>
                  <a:gd name="connsiteY2" fmla="*/ 0 h 569057"/>
                  <a:gd name="connsiteX3" fmla="*/ 114036 w 114037"/>
                  <a:gd name="connsiteY3" fmla="*/ 567677 h 569057"/>
                  <a:gd name="connsiteX4" fmla="*/ 21 w 114037"/>
                  <a:gd name="connsiteY4" fmla="*/ 569057 h 56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037" h="569057">
                    <a:moveTo>
                      <a:pt x="21" y="569057"/>
                    </a:moveTo>
                    <a:cubicBezTo>
                      <a:pt x="-1002" y="568652"/>
                      <a:pt x="34560" y="189985"/>
                      <a:pt x="36764" y="759"/>
                    </a:cubicBezTo>
                    <a:lnTo>
                      <a:pt x="97323" y="0"/>
                    </a:lnTo>
                    <a:cubicBezTo>
                      <a:pt x="97145" y="189226"/>
                      <a:pt x="114214" y="378451"/>
                      <a:pt x="114036" y="567677"/>
                    </a:cubicBezTo>
                    <a:lnTo>
                      <a:pt x="21" y="56905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455555" y="2922723"/>
                <a:ext cx="752500" cy="4602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406183" y="3162347"/>
                <a:ext cx="2848068" cy="11108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957064" y="2392690"/>
                <a:ext cx="1741544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957064" y="2459341"/>
                <a:ext cx="1741544" cy="39673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957064" y="2499014"/>
                <a:ext cx="1739957" cy="7299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957064" y="2565664"/>
                <a:ext cx="1741544" cy="4760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957064" y="2613272"/>
                <a:ext cx="1739957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957064" y="2679923"/>
                <a:ext cx="1739957" cy="4602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957064" y="2725944"/>
                <a:ext cx="1739957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957064" y="2353017"/>
                <a:ext cx="1746307" cy="4602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06183" y="3027459"/>
                <a:ext cx="2848068" cy="6030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406183" y="3087762"/>
                <a:ext cx="2848068" cy="745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1055492" y="2278432"/>
                <a:ext cx="200032" cy="7458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406183" y="3567013"/>
                <a:ext cx="2848068" cy="37292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406183" y="3938353"/>
                <a:ext cx="2848068" cy="7934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06183" y="3455928"/>
                <a:ext cx="2848068" cy="460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06183" y="3501949"/>
                <a:ext cx="2848068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06183" y="3228998"/>
                <a:ext cx="2848068" cy="4602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406183" y="3275019"/>
                <a:ext cx="2848068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406183" y="3341670"/>
                <a:ext cx="2848068" cy="4760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406183" y="3389278"/>
                <a:ext cx="2848068" cy="6665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2716131" y="2950631"/>
              <a:ext cx="558818" cy="8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8198" name="Gerade Verbindung 26"/>
          <p:cNvCxnSpPr>
            <a:cxnSpLocks noChangeShapeType="1"/>
          </p:cNvCxnSpPr>
          <p:nvPr/>
        </p:nvCxnSpPr>
        <p:spPr bwMode="auto">
          <a:xfrm>
            <a:off x="2927176" y="3075992"/>
            <a:ext cx="1857375" cy="5778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9" name="Rechteck 5"/>
          <p:cNvSpPr>
            <a:spLocks noChangeArrowheads="1"/>
          </p:cNvSpPr>
          <p:nvPr/>
        </p:nvSpPr>
        <p:spPr bwMode="auto">
          <a:xfrm>
            <a:off x="6804248" y="1354988"/>
            <a:ext cx="24482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dirty="0"/>
              <a:t>Top epitaxial n-DBR </a:t>
            </a:r>
            <a:endParaRPr lang="en-US" dirty="0" smtClean="0"/>
          </a:p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b="1" dirty="0">
                <a:solidFill>
                  <a:srgbClr val="FF0000"/>
                </a:solidFill>
              </a:rPr>
              <a:t>AlAs</a:t>
            </a:r>
            <a:r>
              <a:rPr lang="en-US" b="1" baseline="-25000" dirty="0">
                <a:solidFill>
                  <a:srgbClr val="FF0000"/>
                </a:solidFill>
              </a:rPr>
              <a:t>0.08</a:t>
            </a:r>
            <a:r>
              <a:rPr lang="en-US" b="1" dirty="0">
                <a:solidFill>
                  <a:srgbClr val="FF0000"/>
                </a:solidFill>
              </a:rPr>
              <a:t>Sb</a:t>
            </a:r>
            <a:r>
              <a:rPr lang="en-US" b="1" baseline="-25000" dirty="0">
                <a:solidFill>
                  <a:srgbClr val="FF0000"/>
                </a:solidFill>
              </a:rPr>
              <a:t>0.92</a:t>
            </a:r>
            <a:r>
              <a:rPr lang="en-US" b="1" dirty="0">
                <a:solidFill>
                  <a:srgbClr val="FF0000"/>
                </a:solidFill>
              </a:rPr>
              <a:t>/</a:t>
            </a:r>
            <a:r>
              <a:rPr lang="en-US" b="1" dirty="0" err="1">
                <a:solidFill>
                  <a:srgbClr val="FF0000"/>
                </a:solidFill>
              </a:rPr>
              <a:t>GaSb</a:t>
            </a:r>
            <a:r>
              <a:rPr lang="en-US" dirty="0"/>
              <a:t> 20 </a:t>
            </a:r>
            <a:r>
              <a:rPr lang="en-US" dirty="0" smtClean="0"/>
              <a:t>pairs: (</a:t>
            </a:r>
            <a:r>
              <a:rPr lang="en-US" i="1" dirty="0" smtClean="0"/>
              <a:t>R</a:t>
            </a:r>
            <a:r>
              <a:rPr lang="en-US" dirty="0" smtClean="0"/>
              <a:t> </a:t>
            </a:r>
            <a:r>
              <a:rPr lang="en-US" dirty="0"/>
              <a:t>&gt; 99.8%)</a:t>
            </a:r>
          </a:p>
        </p:txBody>
      </p:sp>
      <p:sp>
        <p:nvSpPr>
          <p:cNvPr id="8200" name="Rechteck 6"/>
          <p:cNvSpPr>
            <a:spLocks noChangeArrowheads="1"/>
          </p:cNvSpPr>
          <p:nvPr/>
        </p:nvSpPr>
        <p:spPr bwMode="auto">
          <a:xfrm>
            <a:off x="3061319" y="1646821"/>
            <a:ext cx="13260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i="1" dirty="0" smtClean="0"/>
              <a:t>top</a:t>
            </a:r>
            <a:r>
              <a:rPr lang="en-US" dirty="0" smtClean="0"/>
              <a:t>-contact</a:t>
            </a:r>
            <a:endParaRPr lang="en-US" dirty="0"/>
          </a:p>
        </p:txBody>
      </p:sp>
      <p:sp>
        <p:nvSpPr>
          <p:cNvPr id="8201" name="Rechteck 7"/>
          <p:cNvSpPr>
            <a:spLocks noChangeArrowheads="1"/>
          </p:cNvSpPr>
          <p:nvPr/>
        </p:nvSpPr>
        <p:spPr bwMode="auto">
          <a:xfrm>
            <a:off x="35496" y="2181282"/>
            <a:ext cx="35750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dirty="0"/>
              <a:t>Active region:</a:t>
            </a:r>
          </a:p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dirty="0"/>
              <a:t>- 5 x Ga</a:t>
            </a:r>
            <a:r>
              <a:rPr lang="en-US" baseline="-25000" dirty="0"/>
              <a:t>0.65</a:t>
            </a:r>
            <a:r>
              <a:rPr lang="en-US" dirty="0"/>
              <a:t>In</a:t>
            </a:r>
            <a:r>
              <a:rPr lang="en-US" baseline="-25000" dirty="0"/>
              <a:t>0.35</a:t>
            </a:r>
            <a:r>
              <a:rPr lang="en-US" dirty="0"/>
              <a:t>As</a:t>
            </a:r>
            <a:r>
              <a:rPr lang="en-US" baseline="-25000" dirty="0"/>
              <a:t>0.1</a:t>
            </a:r>
            <a:r>
              <a:rPr lang="en-US" dirty="0"/>
              <a:t>Sb</a:t>
            </a:r>
            <a:r>
              <a:rPr lang="en-US" baseline="-25000" dirty="0"/>
              <a:t>0.9</a:t>
            </a:r>
            <a:r>
              <a:rPr lang="en-US" dirty="0"/>
              <a:t> QW - Al</a:t>
            </a:r>
            <a:r>
              <a:rPr lang="en-US" baseline="-25000" dirty="0"/>
              <a:t>0.35</a:t>
            </a:r>
            <a:r>
              <a:rPr lang="en-US" dirty="0"/>
              <a:t>Ga</a:t>
            </a:r>
            <a:r>
              <a:rPr lang="en-US" baseline="-25000" dirty="0"/>
              <a:t>0.65</a:t>
            </a:r>
            <a:r>
              <a:rPr lang="en-US" dirty="0"/>
              <a:t>As</a:t>
            </a:r>
            <a:r>
              <a:rPr lang="en-US" baseline="-25000" dirty="0"/>
              <a:t>0.03</a:t>
            </a:r>
            <a:r>
              <a:rPr lang="en-US" dirty="0"/>
              <a:t>Sb</a:t>
            </a:r>
            <a:r>
              <a:rPr lang="en-US" baseline="-25000" dirty="0"/>
              <a:t>0.97</a:t>
            </a:r>
            <a:r>
              <a:rPr lang="en-US" dirty="0"/>
              <a:t> barriers</a:t>
            </a:r>
          </a:p>
          <a:p>
            <a:pPr>
              <a:buClr>
                <a:schemeClr val="accent2"/>
              </a:buClr>
              <a:tabLst>
                <a:tab pos="265113" algn="l"/>
              </a:tabLst>
            </a:pPr>
            <a:r>
              <a:rPr lang="en-US" dirty="0"/>
              <a:t>(1-2% lattice mismatch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202" name="Rechteck 8"/>
          <p:cNvSpPr>
            <a:spLocks noChangeArrowheads="1"/>
          </p:cNvSpPr>
          <p:nvPr/>
        </p:nvSpPr>
        <p:spPr bwMode="auto">
          <a:xfrm>
            <a:off x="93092" y="3500517"/>
            <a:ext cx="32547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dirty="0"/>
              <a:t>Bottom epitaxial n-DBR </a:t>
            </a:r>
            <a:endParaRPr lang="en-US" dirty="0" smtClean="0"/>
          </a:p>
          <a:p>
            <a:pPr>
              <a:buClr>
                <a:schemeClr val="accent2"/>
              </a:buClr>
            </a:pPr>
            <a:r>
              <a:rPr lang="en-US" dirty="0" smtClean="0"/>
              <a:t>24 pairs </a:t>
            </a:r>
            <a:r>
              <a:rPr lang="en-US" b="1" dirty="0" smtClean="0">
                <a:solidFill>
                  <a:srgbClr val="FF0000"/>
                </a:solidFill>
              </a:rPr>
              <a:t>AlAs</a:t>
            </a:r>
            <a:r>
              <a:rPr lang="en-US" b="1" baseline="-25000" dirty="0" smtClean="0">
                <a:solidFill>
                  <a:srgbClr val="FF0000"/>
                </a:solidFill>
              </a:rPr>
              <a:t>0.08</a:t>
            </a:r>
            <a:r>
              <a:rPr lang="en-US" b="1" dirty="0" smtClean="0">
                <a:solidFill>
                  <a:srgbClr val="FF0000"/>
                </a:solidFill>
              </a:rPr>
              <a:t>Sb</a:t>
            </a:r>
            <a:r>
              <a:rPr lang="en-US" b="1" baseline="-25000" dirty="0" smtClean="0">
                <a:solidFill>
                  <a:srgbClr val="FF0000"/>
                </a:solidFill>
              </a:rPr>
              <a:t>0.92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</a:rPr>
              <a:t>GaSb</a:t>
            </a:r>
            <a:r>
              <a:rPr lang="en-US" dirty="0" smtClean="0"/>
              <a:t> 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ym typeface="Symbol"/>
              </a:rPr>
              <a:t>n ~ 0.6  </a:t>
            </a:r>
            <a:r>
              <a:rPr lang="en-US" i="1" dirty="0" smtClean="0"/>
              <a:t>R</a:t>
            </a:r>
            <a:r>
              <a:rPr lang="en-US" dirty="0" smtClean="0"/>
              <a:t> </a:t>
            </a:r>
            <a:r>
              <a:rPr lang="en-US" dirty="0"/>
              <a:t>&gt; 99.9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8203" name="Rechteck 9"/>
          <p:cNvSpPr>
            <a:spLocks noChangeArrowheads="1"/>
          </p:cNvSpPr>
          <p:nvPr/>
        </p:nvSpPr>
        <p:spPr bwMode="auto">
          <a:xfrm>
            <a:off x="4259088" y="4800017"/>
            <a:ext cx="14927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i="1" dirty="0" smtClean="0"/>
              <a:t>back</a:t>
            </a:r>
            <a:r>
              <a:rPr lang="en-US" dirty="0" smtClean="0"/>
              <a:t>-contact</a:t>
            </a:r>
            <a:endParaRPr lang="en-US" dirty="0"/>
          </a:p>
        </p:txBody>
      </p:sp>
      <p:sp>
        <p:nvSpPr>
          <p:cNvPr id="8204" name="Rechteck 23"/>
          <p:cNvSpPr>
            <a:spLocks noChangeArrowheads="1"/>
          </p:cNvSpPr>
          <p:nvPr/>
        </p:nvSpPr>
        <p:spPr bwMode="auto">
          <a:xfrm>
            <a:off x="1760363" y="4614280"/>
            <a:ext cx="199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Clr>
                <a:schemeClr val="accent2"/>
              </a:buClr>
            </a:pPr>
            <a:r>
              <a:rPr lang="en-US" i="1"/>
              <a:t>n</a:t>
            </a:r>
            <a:r>
              <a:rPr lang="en-US"/>
              <a:t>-GaSb substrate</a:t>
            </a:r>
          </a:p>
        </p:txBody>
      </p:sp>
      <p:cxnSp>
        <p:nvCxnSpPr>
          <p:cNvPr id="8205" name="Gerade Verbindung 25"/>
          <p:cNvCxnSpPr>
            <a:cxnSpLocks noChangeShapeType="1"/>
            <a:endCxn id="110" idx="1"/>
          </p:cNvCxnSpPr>
          <p:nvPr/>
        </p:nvCxnSpPr>
        <p:spPr bwMode="auto">
          <a:xfrm>
            <a:off x="3763963" y="2058404"/>
            <a:ext cx="1539875" cy="867569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6" name="Gerade Verbindung 30"/>
          <p:cNvCxnSpPr>
            <a:cxnSpLocks noChangeShapeType="1"/>
            <a:endCxn id="117" idx="1"/>
          </p:cNvCxnSpPr>
          <p:nvPr/>
        </p:nvCxnSpPr>
        <p:spPr bwMode="auto">
          <a:xfrm flipV="1">
            <a:off x="3144838" y="3918954"/>
            <a:ext cx="1509712" cy="1588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7" name="Gerade Verbindung 33"/>
          <p:cNvCxnSpPr>
            <a:cxnSpLocks noChangeShapeType="1"/>
            <a:stCxn id="8204" idx="3"/>
            <a:endCxn id="111" idx="1"/>
          </p:cNvCxnSpPr>
          <p:nvPr/>
        </p:nvCxnSpPr>
        <p:spPr bwMode="auto">
          <a:xfrm flipV="1">
            <a:off x="3752676" y="4364248"/>
            <a:ext cx="901874" cy="434976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8" name="Gerade Verbindung 36"/>
          <p:cNvCxnSpPr>
            <a:cxnSpLocks noChangeShapeType="1"/>
          </p:cNvCxnSpPr>
          <p:nvPr/>
        </p:nvCxnSpPr>
        <p:spPr bwMode="auto">
          <a:xfrm flipH="1">
            <a:off x="6318077" y="2290180"/>
            <a:ext cx="1184448" cy="77946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9" name="Gerade Verbindung 39"/>
          <p:cNvCxnSpPr>
            <a:cxnSpLocks noChangeShapeType="1"/>
            <a:stCxn id="8203" idx="0"/>
          </p:cNvCxnSpPr>
          <p:nvPr/>
        </p:nvCxnSpPr>
        <p:spPr bwMode="auto">
          <a:xfrm flipH="1" flipV="1">
            <a:off x="4976638" y="4574593"/>
            <a:ext cx="28808" cy="225424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10" name="Rechteck 9"/>
          <p:cNvSpPr>
            <a:spLocks noChangeArrowheads="1"/>
          </p:cNvSpPr>
          <p:nvPr/>
        </p:nvSpPr>
        <p:spPr bwMode="auto">
          <a:xfrm>
            <a:off x="6056709" y="4798430"/>
            <a:ext cx="1971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/>
              <a:t>Apertured TJ</a:t>
            </a:r>
          </a:p>
          <a:p>
            <a:pPr algn="ctr">
              <a:buClr>
                <a:schemeClr val="accent2"/>
              </a:buClr>
            </a:pPr>
            <a:r>
              <a:rPr lang="en-US"/>
              <a:t>n</a:t>
            </a:r>
            <a:r>
              <a:rPr lang="en-US" baseline="30000"/>
              <a:t>+ </a:t>
            </a:r>
            <a:r>
              <a:rPr lang="en-US"/>
              <a:t> InAs/ p</a:t>
            </a:r>
            <a:r>
              <a:rPr lang="en-US" baseline="30000"/>
              <a:t>+</a:t>
            </a:r>
            <a:r>
              <a:rPr lang="en-US"/>
              <a:t> GaSb</a:t>
            </a:r>
          </a:p>
        </p:txBody>
      </p:sp>
      <p:cxnSp>
        <p:nvCxnSpPr>
          <p:cNvPr id="8211" name="Gerade Verbindung 33"/>
          <p:cNvCxnSpPr>
            <a:cxnSpLocks noChangeShapeType="1"/>
            <a:endCxn id="63" idx="2"/>
          </p:cNvCxnSpPr>
          <p:nvPr/>
        </p:nvCxnSpPr>
        <p:spPr bwMode="auto">
          <a:xfrm flipH="1" flipV="1">
            <a:off x="6080125" y="3579229"/>
            <a:ext cx="908050" cy="123507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" name="Pfeil nach oben 33"/>
          <p:cNvSpPr/>
          <p:nvPr/>
        </p:nvSpPr>
        <p:spPr bwMode="auto">
          <a:xfrm>
            <a:off x="5746576" y="2309230"/>
            <a:ext cx="571500" cy="500062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8213" name="Textfeld 42"/>
          <p:cNvSpPr txBox="1">
            <a:spLocks noChangeArrowheads="1"/>
          </p:cNvSpPr>
          <p:nvPr/>
        </p:nvSpPr>
        <p:spPr bwMode="auto">
          <a:xfrm>
            <a:off x="5649738" y="1920292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/>
              <a:t>Light</a:t>
            </a:r>
          </a:p>
        </p:txBody>
      </p:sp>
      <p:cxnSp>
        <p:nvCxnSpPr>
          <p:cNvPr id="3" name="Connecteur en arc 2"/>
          <p:cNvCxnSpPr>
            <a:stCxn id="110" idx="2"/>
          </p:cNvCxnSpPr>
          <p:nvPr/>
        </p:nvCxnSpPr>
        <p:spPr>
          <a:xfrm rot="16200000" flipH="1">
            <a:off x="5299075" y="3068054"/>
            <a:ext cx="735013" cy="525463"/>
          </a:xfrm>
          <a:prstGeom prst="curvedConnector3">
            <a:avLst>
              <a:gd name="adj1" fmla="val 48704"/>
            </a:avLst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en arc 54"/>
          <p:cNvCxnSpPr>
            <a:stCxn id="58" idx="2"/>
          </p:cNvCxnSpPr>
          <p:nvPr/>
        </p:nvCxnSpPr>
        <p:spPr>
          <a:xfrm rot="5400000">
            <a:off x="6153943" y="3099011"/>
            <a:ext cx="735013" cy="463550"/>
          </a:xfrm>
          <a:prstGeom prst="curvedConnector3">
            <a:avLst/>
          </a:prstGeom>
          <a:ln w="285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46</a:t>
            </a:fld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5703888" y="180338"/>
            <a:ext cx="3186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Apertured</a:t>
            </a:r>
            <a:r>
              <a:rPr lang="en-GB" sz="2400" b="1" dirty="0">
                <a:latin typeface="Calibri" pitchFamily="34" charset="0"/>
              </a:rPr>
              <a:t> </a:t>
            </a:r>
            <a:r>
              <a:rPr lang="en-GB" sz="2400" b="1" dirty="0" err="1" smtClean="0">
                <a:latin typeface="Calibri" pitchFamily="34" charset="0"/>
              </a:rPr>
              <a:t>GaSb</a:t>
            </a:r>
            <a:r>
              <a:rPr lang="en-GB" sz="2400" b="1" dirty="0" smtClean="0">
                <a:latin typeface="Calibri" pitchFamily="34" charset="0"/>
              </a:rPr>
              <a:t> VCSELs</a:t>
            </a:r>
            <a:endParaRPr lang="en-GB" sz="2400" b="1" dirty="0">
              <a:latin typeface="Calibri" pitchFamily="34" charset="0"/>
            </a:endParaRPr>
          </a:p>
        </p:txBody>
      </p:sp>
      <p:pic>
        <p:nvPicPr>
          <p:cNvPr id="64" name="Picture 2" descr="G:\Sancho20121029\vcsel22-r_011.tif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1" y="224387"/>
            <a:ext cx="2101923" cy="18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Espace réservé du pied de page 2"/>
          <p:cNvSpPr txBox="1">
            <a:spLocks/>
          </p:cNvSpPr>
          <p:nvPr/>
        </p:nvSpPr>
        <p:spPr>
          <a:xfrm>
            <a:off x="3276600" y="6614369"/>
            <a:ext cx="28956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fr-FR"/>
            </a:defPPr>
            <a:lvl1pPr marL="0" algn="ct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7316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IEEE Summer Topical Meeting 2015</a:t>
            </a:r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710386" y="135891"/>
            <a:ext cx="4320480" cy="571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Cascaded </a:t>
            </a:r>
            <a:r>
              <a:rPr lang="en-US" sz="2200" b="1" noProof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GaSb</a:t>
            </a:r>
            <a:r>
              <a:rPr lang="en-US" sz="2200" b="1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VCSELs 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6194921" y="4187214"/>
            <a:ext cx="2671560" cy="16011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FontTx/>
              <a:buBlip>
                <a:blip r:embed="rId3"/>
              </a:buBlip>
            </a:pP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tx1"/>
                </a:solidFill>
              </a:rPr>
              <a:t>CW </a:t>
            </a:r>
            <a:r>
              <a:rPr lang="fr-FR" sz="1600" dirty="0" err="1" smtClean="0">
                <a:solidFill>
                  <a:schemeClr val="tx1"/>
                </a:solidFill>
              </a:rPr>
              <a:t>operation</a:t>
            </a:r>
            <a:r>
              <a:rPr lang="fr-FR" sz="1600" dirty="0" smtClean="0">
                <a:solidFill>
                  <a:schemeClr val="tx1"/>
                </a:solidFill>
              </a:rPr>
              <a:t> up to 70°C 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Blip>
                <a:blip r:embed="rId3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Max output power 1 mW </a:t>
            </a:r>
          </a:p>
          <a:p>
            <a:pPr>
              <a:lnSpc>
                <a:spcPct val="110000"/>
              </a:lnSpc>
              <a:spcBef>
                <a:spcPct val="50000"/>
              </a:spcBef>
              <a:buClr>
                <a:srgbClr val="2A62A2"/>
              </a:buClr>
              <a:buSzPct val="150000"/>
              <a:buBlip>
                <a:blip r:embed="rId3"/>
              </a:buBlip>
            </a:pPr>
            <a:r>
              <a:rPr lang="fr-FR" sz="1600" dirty="0" smtClean="0">
                <a:solidFill>
                  <a:schemeClr val="tx1"/>
                </a:solidFill>
              </a:rPr>
              <a:t> WPE ~5 %</a:t>
            </a:r>
          </a:p>
        </p:txBody>
      </p:sp>
      <p:grpSp>
        <p:nvGrpSpPr>
          <p:cNvPr id="45" name="Grouper 5"/>
          <p:cNvGrpSpPr/>
          <p:nvPr/>
        </p:nvGrpSpPr>
        <p:grpSpPr>
          <a:xfrm>
            <a:off x="563073" y="707391"/>
            <a:ext cx="4314716" cy="2304256"/>
            <a:chOff x="0" y="0"/>
            <a:chExt cx="3211830" cy="1249680"/>
          </a:xfrm>
          <a:extLst>
            <a:ext uri="{0CCBE362-F206-4b92-989A-16890622DB6E}">
              <ma14:wrappingTextBox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</a:ext>
          </a:extLst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2280" y="172720"/>
              <a:ext cx="1479550" cy="91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26235" cy="124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lc="http://schemas.openxmlformats.org/drawingml/2006/lockedCanvas"/>
              </a:ext>
            </a:extLst>
          </p:spPr>
        </p:pic>
      </p:grpSp>
      <p:sp>
        <p:nvSpPr>
          <p:cNvPr id="12" name="ZoneTexte 11"/>
          <p:cNvSpPr txBox="1"/>
          <p:nvPr/>
        </p:nvSpPr>
        <p:spPr>
          <a:xfrm>
            <a:off x="2401880" y="6502404"/>
            <a:ext cx="47880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n-lt"/>
              </a:rPr>
              <a:t>Sanchez </a:t>
            </a:r>
            <a:r>
              <a:rPr lang="en-US" sz="1400" i="1" dirty="0" smtClean="0">
                <a:latin typeface="+mn-lt"/>
              </a:rPr>
              <a:t>et al</a:t>
            </a:r>
            <a:r>
              <a:rPr lang="en-US" sz="1400" dirty="0" smtClean="0">
                <a:latin typeface="+mn-lt"/>
              </a:rPr>
              <a:t>., PTL</a:t>
            </a:r>
            <a:r>
              <a:rPr lang="en-US" sz="1400" dirty="0">
                <a:latin typeface="+mn-lt"/>
              </a:rPr>
              <a:t> </a:t>
            </a:r>
            <a:r>
              <a:rPr lang="fr-FR" sz="1400" b="1" dirty="0">
                <a:latin typeface="+mn-lt"/>
              </a:rPr>
              <a:t>25</a:t>
            </a:r>
            <a:r>
              <a:rPr lang="fr-FR" sz="1400" dirty="0">
                <a:latin typeface="+mn-lt"/>
              </a:rPr>
              <a:t>, </a:t>
            </a:r>
            <a:r>
              <a:rPr lang="fr-FR" sz="1400" dirty="0" smtClean="0">
                <a:latin typeface="+mn-lt"/>
              </a:rPr>
              <a:t>882 (2013); J. </a:t>
            </a:r>
            <a:r>
              <a:rPr lang="fr-FR" sz="1400" dirty="0" err="1" smtClean="0">
                <a:latin typeface="+mn-lt"/>
              </a:rPr>
              <a:t>Phys</a:t>
            </a:r>
            <a:r>
              <a:rPr lang="fr-FR" sz="1400" dirty="0" smtClean="0">
                <a:latin typeface="+mn-lt"/>
              </a:rPr>
              <a:t> D </a:t>
            </a:r>
            <a:r>
              <a:rPr lang="fr-FR" sz="1400" b="1" dirty="0" smtClean="0">
                <a:latin typeface="+mn-lt"/>
              </a:rPr>
              <a:t>46</a:t>
            </a:r>
            <a:r>
              <a:rPr lang="fr-FR" sz="1400" dirty="0" smtClean="0">
                <a:latin typeface="+mn-lt"/>
              </a:rPr>
              <a:t>, 495101 (2013)</a:t>
            </a:r>
            <a:endParaRPr lang="fr-FR" sz="1400" dirty="0">
              <a:latin typeface="+mn-lt"/>
            </a:endParaRPr>
          </a:p>
        </p:txBody>
      </p:sp>
      <p:pic>
        <p:nvPicPr>
          <p:cNvPr id="338974" name="Picture 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59449"/>
            <a:ext cx="3101334" cy="2803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536" y="831316"/>
            <a:ext cx="3750180" cy="2528133"/>
          </a:xfrm>
          <a:prstGeom prst="rect">
            <a:avLst/>
          </a:prstGeom>
          <a:noFill/>
        </p:spPr>
      </p:pic>
      <p:graphicFrame>
        <p:nvGraphicFramePr>
          <p:cNvPr id="50" name="Obje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547589"/>
              </p:ext>
            </p:extLst>
          </p:nvPr>
        </p:nvGraphicFramePr>
        <p:xfrm>
          <a:off x="2983639" y="3789040"/>
          <a:ext cx="3503977" cy="2424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Graph" r:id="rId8" imgW="4135320" imgH="2880720" progId="Origin50.Graph">
                  <p:embed/>
                </p:oleObj>
              </mc:Choice>
              <mc:Fallback>
                <p:oleObj name="Graph" r:id="rId8" imgW="4135320" imgH="2880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3639" y="3789040"/>
                        <a:ext cx="3503977" cy="24242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1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232248" y="260648"/>
            <a:ext cx="68042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Interband</a:t>
            </a:r>
            <a:r>
              <a:rPr lang="en-GB" sz="2400" b="1" dirty="0" smtClean="0">
                <a:latin typeface="Calibri" pitchFamily="34" charset="0"/>
              </a:rPr>
              <a:t> cascade lasers (ICLs): band diagram</a:t>
            </a:r>
          </a:p>
          <a:p>
            <a:pPr algn="ct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4" charset="0"/>
              </a:rPr>
              <a:t>(NRL, USA; U. </a:t>
            </a:r>
            <a:r>
              <a:rPr lang="en-GB" sz="2400" b="1" dirty="0" err="1" smtClean="0">
                <a:latin typeface="Calibri" pitchFamily="34" charset="0"/>
              </a:rPr>
              <a:t>Würzburg</a:t>
            </a:r>
            <a:r>
              <a:rPr lang="en-GB" sz="2400" b="1" dirty="0" smtClean="0">
                <a:latin typeface="Calibri" pitchFamily="34" charset="0"/>
              </a:rPr>
              <a:t>, Germany)</a:t>
            </a:r>
          </a:p>
        </p:txBody>
      </p:sp>
      <p:sp>
        <p:nvSpPr>
          <p:cNvPr id="13927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697704" y="1124744"/>
            <a:ext cx="5346079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n-lt"/>
              </a:rPr>
              <a:t>Revue: </a:t>
            </a:r>
            <a:r>
              <a:rPr lang="fr-FR" dirty="0" err="1" smtClean="0">
                <a:solidFill>
                  <a:schemeClr val="bg1"/>
                </a:solidFill>
                <a:latin typeface="+mn-lt"/>
              </a:rPr>
              <a:t>Vurgaftman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+mn-lt"/>
              </a:rPr>
              <a:t>et al</a:t>
            </a:r>
            <a:r>
              <a:rPr lang="fr-FR" dirty="0" smtClean="0">
                <a:solidFill>
                  <a:schemeClr val="bg1"/>
                </a:solidFill>
                <a:latin typeface="+mn-lt"/>
              </a:rPr>
              <a:t>., J. Phys. D, </a:t>
            </a:r>
            <a:r>
              <a:rPr lang="en-US" b="1" dirty="0">
                <a:solidFill>
                  <a:schemeClr val="bg1"/>
                </a:solidFill>
              </a:rPr>
              <a:t>48</a:t>
            </a:r>
            <a:r>
              <a:rPr lang="en-US" dirty="0">
                <a:solidFill>
                  <a:schemeClr val="bg1"/>
                </a:solidFill>
              </a:rPr>
              <a:t>, 123001 (2015).</a:t>
            </a:r>
            <a:endParaRPr lang="fr-FR" dirty="0">
              <a:solidFill>
                <a:schemeClr val="bg1"/>
              </a:solidFill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588006"/>
              </p:ext>
            </p:extLst>
          </p:nvPr>
        </p:nvGraphicFramePr>
        <p:xfrm>
          <a:off x="107504" y="1576940"/>
          <a:ext cx="4680520" cy="32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Graph" r:id="rId3" imgW="3820973" imgH="3055315" progId="Origin50.Graph">
                  <p:embed/>
                </p:oleObj>
              </mc:Choice>
              <mc:Fallback>
                <p:oleObj name="Graph" r:id="rId3" imgW="3820973" imgH="305531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85" t="5992" r="4785" b="5992"/>
                      <a:stretch>
                        <a:fillRect/>
                      </a:stretch>
                    </p:blipFill>
                    <p:spPr bwMode="auto">
                      <a:xfrm>
                        <a:off x="107504" y="1576940"/>
                        <a:ext cx="4680520" cy="32922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169" y="5067449"/>
            <a:ext cx="5224159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3333FF"/>
                </a:solidFill>
                <a:latin typeface="+mn-lt"/>
              </a:rPr>
              <a:t>1</a:t>
            </a:r>
            <a:r>
              <a:rPr lang="en-US" i="1" baseline="30000" dirty="0">
                <a:solidFill>
                  <a:srgbClr val="3333FF"/>
                </a:solidFill>
                <a:latin typeface="+mn-lt"/>
              </a:rPr>
              <a:t>st</a:t>
            </a:r>
            <a:r>
              <a:rPr lang="en-US" i="1" dirty="0">
                <a:solidFill>
                  <a:srgbClr val="3333FF"/>
                </a:solidFill>
                <a:latin typeface="+mn-lt"/>
              </a:rPr>
              <a:t> Proposed:</a:t>
            </a:r>
            <a:r>
              <a:rPr lang="en-US" dirty="0">
                <a:latin typeface="+mn-lt"/>
              </a:rPr>
              <a:t>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R. Q. Yang (1995) 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i="1" dirty="0">
                <a:solidFill>
                  <a:srgbClr val="3333FF"/>
                </a:solidFill>
                <a:latin typeface="+mn-lt"/>
              </a:rPr>
              <a:t>Design Improvements:</a:t>
            </a:r>
            <a:r>
              <a:rPr lang="en-US" i="1" dirty="0">
                <a:solidFill>
                  <a:schemeClr val="accent2"/>
                </a:solidFill>
                <a:latin typeface="+mn-lt"/>
              </a:rPr>
              <a:t>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Meyer &amp;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Vurgaftman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(1996-1997) </a:t>
            </a:r>
          </a:p>
          <a:p>
            <a:pPr eaLnBrk="1" hangingPunct="1">
              <a:spcBef>
                <a:spcPct val="10000"/>
              </a:spcBef>
              <a:buSzPct val="150000"/>
            </a:pPr>
            <a:r>
              <a:rPr lang="en-US" i="1" dirty="0">
                <a:solidFill>
                  <a:srgbClr val="3333FF"/>
                </a:solidFill>
                <a:latin typeface="+mn-lt"/>
              </a:rPr>
              <a:t>1</a:t>
            </a:r>
            <a:r>
              <a:rPr lang="en-US" i="1" baseline="30000" dirty="0">
                <a:solidFill>
                  <a:srgbClr val="3333FF"/>
                </a:solidFill>
                <a:latin typeface="+mn-lt"/>
              </a:rPr>
              <a:t>st</a:t>
            </a:r>
            <a:r>
              <a:rPr lang="en-US" i="1" dirty="0">
                <a:solidFill>
                  <a:srgbClr val="3333FF"/>
                </a:solidFill>
                <a:latin typeface="+mn-lt"/>
              </a:rPr>
              <a:t> Experimental Demo: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U. Houston &amp; Sandia (1997)</a:t>
            </a:r>
          </a:p>
          <a:p>
            <a:pPr eaLnBrk="1" hangingPunct="1">
              <a:spcBef>
                <a:spcPct val="10000"/>
              </a:spcBef>
              <a:buSzPct val="150000"/>
            </a:pPr>
            <a:r>
              <a:rPr lang="en-US" i="1" dirty="0">
                <a:solidFill>
                  <a:srgbClr val="3333FF"/>
                </a:solidFill>
                <a:latin typeface="+mn-lt"/>
              </a:rPr>
              <a:t>Further Development: 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ARL,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Maxion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, JPL, U. Oklahoma, U.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Würzburg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" name="Obje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619484"/>
              </p:ext>
            </p:extLst>
          </p:nvPr>
        </p:nvGraphicFramePr>
        <p:xfrm>
          <a:off x="5436096" y="1556792"/>
          <a:ext cx="3764483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8" name="Graph" r:id="rId5" imgW="3905098" imgH="2200656" progId="Origin50.Graph">
                  <p:embed/>
                </p:oleObj>
              </mc:Choice>
              <mc:Fallback>
                <p:oleObj name="Graph" r:id="rId5" imgW="3905098" imgH="2200656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024" t="53194" r="7024"/>
                      <a:stretch>
                        <a:fillRect/>
                      </a:stretch>
                    </p:blipFill>
                    <p:spPr bwMode="auto">
                      <a:xfrm>
                        <a:off x="5436096" y="1556792"/>
                        <a:ext cx="3764483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963924"/>
              </p:ext>
            </p:extLst>
          </p:nvPr>
        </p:nvGraphicFramePr>
        <p:xfrm>
          <a:off x="5274924" y="2420888"/>
          <a:ext cx="3833580" cy="172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9" name="Graph" r:id="rId7" imgW="3552788" imgH="1743120" progId="Origin50.Graph">
                  <p:embed/>
                </p:oleObj>
              </mc:Choice>
              <mc:Fallback>
                <p:oleObj name="Graph" r:id="rId7" imgW="3552788" imgH="1743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154"/>
                      <a:stretch>
                        <a:fillRect/>
                      </a:stretch>
                    </p:blipFill>
                    <p:spPr bwMode="auto">
                      <a:xfrm>
                        <a:off x="5274924" y="2420888"/>
                        <a:ext cx="3833580" cy="172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454352" y="4437112"/>
            <a:ext cx="3582144" cy="1766637"/>
          </a:xfrm>
          <a:prstGeom prst="rect">
            <a:avLst/>
          </a:prstGeom>
          <a:solidFill>
            <a:srgbClr val="980827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410000"/>
              </a:spcBef>
            </a:pPr>
            <a:r>
              <a:rPr lang="en-US" sz="1600" u="sng" dirty="0" smtClean="0">
                <a:solidFill>
                  <a:schemeClr val="bg1"/>
                </a:solidFill>
                <a:latin typeface="+mn-lt"/>
              </a:rPr>
              <a:t>Disadvantage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342900" indent="-342900" algn="just">
              <a:lnSpc>
                <a:spcPct val="90000"/>
              </a:lnSpc>
              <a:buAutoNum type="arabicParenBoth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Spatially indirect (but good </a:t>
            </a:r>
            <a:r>
              <a:rPr lang="en-US" sz="1600" dirty="0" err="1" smtClean="0">
                <a:solidFill>
                  <a:schemeClr val="bg1"/>
                </a:solidFill>
                <a:latin typeface="+mn-lt"/>
              </a:rPr>
              <a:t>good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 gain for thin QWs)</a:t>
            </a:r>
          </a:p>
          <a:p>
            <a:pPr marL="342900" indent="-342900">
              <a:lnSpc>
                <a:spcPct val="90000"/>
              </a:lnSpc>
              <a:buAutoNum type="arabicParenBoth"/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3D Density-of-States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600" u="sng" dirty="0" smtClean="0">
                <a:solidFill>
                  <a:schemeClr val="bg1"/>
                </a:solidFill>
                <a:latin typeface="+mn-lt"/>
              </a:rPr>
              <a:t>Advantages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:                                       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(1) Excellent electrical confinement</a:t>
            </a:r>
          </a:p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(2) Access to much longer </a:t>
            </a:r>
            <a:r>
              <a:rPr lang="en-US" sz="1600" dirty="0" smtClean="0">
                <a:solidFill>
                  <a:schemeClr val="bg1"/>
                </a:solidFill>
                <a:latin typeface="+mn-lt"/>
                <a:sym typeface="Symbol"/>
              </a:rPr>
              <a:t></a:t>
            </a:r>
            <a:endParaRPr lang="en-US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00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3630227" y="337508"/>
            <a:ext cx="510261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latin typeface="+mn-lt"/>
              </a:rPr>
              <a:t>Full layered structure</a:t>
            </a:r>
            <a:endParaRPr lang="en-US" sz="2400" b="1" dirty="0">
              <a:latin typeface="+mn-lt"/>
            </a:endParaRPr>
          </a:p>
        </p:txBody>
      </p:sp>
      <p:sp>
        <p:nvSpPr>
          <p:cNvPr id="7172" name="Text Box 125"/>
          <p:cNvSpPr txBox="1">
            <a:spLocks noChangeArrowheads="1"/>
          </p:cNvSpPr>
          <p:nvPr/>
        </p:nvSpPr>
        <p:spPr bwMode="auto">
          <a:xfrm>
            <a:off x="152400" y="1295400"/>
            <a:ext cx="41148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180000"/>
              </a:spcBef>
            </a:pPr>
            <a:r>
              <a:rPr lang="en-US" sz="1800" b="1" dirty="0"/>
              <a:t>Active ICL stages surrounded by separate confinement &amp; optical cladding layers, each separated by transition regions </a:t>
            </a:r>
          </a:p>
          <a:p>
            <a:pPr>
              <a:spcBef>
                <a:spcPct val="180000"/>
              </a:spcBef>
              <a:buFontTx/>
              <a:buChar char="•"/>
            </a:pPr>
            <a:r>
              <a:rPr lang="en-US" sz="1800" b="1" i="1" dirty="0">
                <a:solidFill>
                  <a:srgbClr val="3333FF"/>
                </a:solidFill>
              </a:rPr>
              <a:t>Full structure:</a:t>
            </a:r>
            <a:r>
              <a:rPr lang="en-US" sz="1800" dirty="0"/>
              <a:t>  7–8 </a:t>
            </a:r>
            <a:r>
              <a:rPr lang="en-US" sz="1800" dirty="0">
                <a:latin typeface="Symbol" pitchFamily="18" charset="2"/>
              </a:rPr>
              <a:t>m</a:t>
            </a:r>
            <a:r>
              <a:rPr lang="en-US" sz="1800" dirty="0"/>
              <a:t>m thick &amp; </a:t>
            </a:r>
            <a:br>
              <a:rPr lang="en-US" sz="1800" dirty="0"/>
            </a:br>
            <a:r>
              <a:rPr lang="en-US" sz="1800" dirty="0"/>
              <a:t>&gt; 3000 layers (takes 7-8 hours to grow)</a:t>
            </a:r>
          </a:p>
          <a:p>
            <a:pPr>
              <a:spcBef>
                <a:spcPct val="180000"/>
              </a:spcBef>
              <a:buFontTx/>
              <a:buChar char="•"/>
            </a:pPr>
            <a:r>
              <a:rPr lang="en-US" sz="1800" b="1" i="1" dirty="0">
                <a:solidFill>
                  <a:srgbClr val="3333FF"/>
                </a:solidFill>
              </a:rPr>
              <a:t>Lattice-Matching</a:t>
            </a:r>
            <a:r>
              <a:rPr lang="en-US" sz="1800" i="1" dirty="0">
                <a:solidFill>
                  <a:srgbClr val="3333FF"/>
                </a:solidFill>
              </a:rPr>
              <a:t>:</a:t>
            </a:r>
            <a:r>
              <a:rPr lang="en-US" sz="1800" dirty="0"/>
              <a:t>  Each region carefully strain-compensated to minimize dislocations</a:t>
            </a:r>
          </a:p>
          <a:p>
            <a:pPr>
              <a:spcBef>
                <a:spcPct val="180000"/>
              </a:spcBef>
              <a:buFontTx/>
              <a:buChar char="•"/>
            </a:pPr>
            <a:r>
              <a:rPr lang="en-US" sz="1800" b="1" i="1" dirty="0">
                <a:solidFill>
                  <a:srgbClr val="3333FF"/>
                </a:solidFill>
              </a:rPr>
              <a:t>Yield:</a:t>
            </a:r>
            <a:r>
              <a:rPr lang="en-US" sz="1800" dirty="0">
                <a:solidFill>
                  <a:srgbClr val="3333FF"/>
                </a:solidFill>
              </a:rPr>
              <a:t> </a:t>
            </a:r>
            <a:r>
              <a:rPr lang="en-US" sz="1800" dirty="0"/>
              <a:t> Surprisingly high  –  Most NRL ICL wafers produce </a:t>
            </a:r>
            <a:br>
              <a:rPr lang="en-US" sz="1800" dirty="0"/>
            </a:br>
            <a:r>
              <a:rPr lang="en-US" sz="1800" dirty="0"/>
              <a:t>high-quality lasers</a:t>
            </a:r>
          </a:p>
        </p:txBody>
      </p:sp>
      <p:grpSp>
        <p:nvGrpSpPr>
          <p:cNvPr id="7173" name="Group 5"/>
          <p:cNvGrpSpPr>
            <a:grpSpLocks noChangeAspect="1"/>
          </p:cNvGrpSpPr>
          <p:nvPr/>
        </p:nvGrpSpPr>
        <p:grpSpPr bwMode="auto">
          <a:xfrm>
            <a:off x="7829550" y="3086100"/>
            <a:ext cx="857250" cy="587375"/>
            <a:chOff x="236" y="1083"/>
            <a:chExt cx="1988" cy="1363"/>
          </a:xfrm>
        </p:grpSpPr>
        <p:sp>
          <p:nvSpPr>
            <p:cNvPr id="7192" name="Freeform 6"/>
            <p:cNvSpPr>
              <a:spLocks noChangeAspect="1"/>
            </p:cNvSpPr>
            <p:nvPr/>
          </p:nvSpPr>
          <p:spPr bwMode="auto">
            <a:xfrm>
              <a:off x="241" y="1083"/>
              <a:ext cx="1941" cy="1184"/>
            </a:xfrm>
            <a:custGeom>
              <a:avLst/>
              <a:gdLst>
                <a:gd name="T0" fmla="*/ 0 w 3883"/>
                <a:gd name="T1" fmla="*/ 0 h 2369"/>
                <a:gd name="T2" fmla="*/ 0 w 3883"/>
                <a:gd name="T3" fmla="*/ 0 h 2369"/>
                <a:gd name="T4" fmla="*/ 0 w 3883"/>
                <a:gd name="T5" fmla="*/ 0 h 2369"/>
                <a:gd name="T6" fmla="*/ 0 w 3883"/>
                <a:gd name="T7" fmla="*/ 0 h 2369"/>
                <a:gd name="T8" fmla="*/ 0 w 3883"/>
                <a:gd name="T9" fmla="*/ 0 h 2369"/>
                <a:gd name="T10" fmla="*/ 0 w 3883"/>
                <a:gd name="T11" fmla="*/ 0 h 2369"/>
                <a:gd name="T12" fmla="*/ 0 w 3883"/>
                <a:gd name="T13" fmla="*/ 0 h 2369"/>
                <a:gd name="T14" fmla="*/ 0 w 3883"/>
                <a:gd name="T15" fmla="*/ 0 h 2369"/>
                <a:gd name="T16" fmla="*/ 0 w 3883"/>
                <a:gd name="T17" fmla="*/ 0 h 2369"/>
                <a:gd name="T18" fmla="*/ 0 w 3883"/>
                <a:gd name="T19" fmla="*/ 0 h 2369"/>
                <a:gd name="T20" fmla="*/ 0 w 3883"/>
                <a:gd name="T21" fmla="*/ 0 h 2369"/>
                <a:gd name="T22" fmla="*/ 0 w 3883"/>
                <a:gd name="T23" fmla="*/ 0 h 2369"/>
                <a:gd name="T24" fmla="*/ 0 w 3883"/>
                <a:gd name="T25" fmla="*/ 0 h 2369"/>
                <a:gd name="T26" fmla="*/ 0 w 3883"/>
                <a:gd name="T27" fmla="*/ 0 h 2369"/>
                <a:gd name="T28" fmla="*/ 0 w 3883"/>
                <a:gd name="T29" fmla="*/ 0 h 2369"/>
                <a:gd name="T30" fmla="*/ 0 w 3883"/>
                <a:gd name="T31" fmla="*/ 0 h 2369"/>
                <a:gd name="T32" fmla="*/ 0 w 3883"/>
                <a:gd name="T33" fmla="*/ 0 h 2369"/>
                <a:gd name="T34" fmla="*/ 0 w 3883"/>
                <a:gd name="T35" fmla="*/ 0 h 2369"/>
                <a:gd name="T36" fmla="*/ 0 w 3883"/>
                <a:gd name="T37" fmla="*/ 0 h 2369"/>
                <a:gd name="T38" fmla="*/ 0 w 3883"/>
                <a:gd name="T39" fmla="*/ 0 h 2369"/>
                <a:gd name="T40" fmla="*/ 0 w 3883"/>
                <a:gd name="T41" fmla="*/ 0 h 2369"/>
                <a:gd name="T42" fmla="*/ 0 w 3883"/>
                <a:gd name="T43" fmla="*/ 0 h 2369"/>
                <a:gd name="T44" fmla="*/ 0 w 3883"/>
                <a:gd name="T45" fmla="*/ 0 h 2369"/>
                <a:gd name="T46" fmla="*/ 0 w 3883"/>
                <a:gd name="T47" fmla="*/ 0 h 2369"/>
                <a:gd name="T48" fmla="*/ 0 w 3883"/>
                <a:gd name="T49" fmla="*/ 0 h 2369"/>
                <a:gd name="T50" fmla="*/ 0 w 3883"/>
                <a:gd name="T51" fmla="*/ 0 h 2369"/>
                <a:gd name="T52" fmla="*/ 0 w 3883"/>
                <a:gd name="T53" fmla="*/ 0 h 2369"/>
                <a:gd name="T54" fmla="*/ 0 w 3883"/>
                <a:gd name="T55" fmla="*/ 0 h 2369"/>
                <a:gd name="T56" fmla="*/ 0 w 3883"/>
                <a:gd name="T57" fmla="*/ 0 h 2369"/>
                <a:gd name="T58" fmla="*/ 0 w 3883"/>
                <a:gd name="T59" fmla="*/ 0 h 2369"/>
                <a:gd name="T60" fmla="*/ 0 w 3883"/>
                <a:gd name="T61" fmla="*/ 0 h 2369"/>
                <a:gd name="T62" fmla="*/ 0 w 3883"/>
                <a:gd name="T63" fmla="*/ 0 h 2369"/>
                <a:gd name="T64" fmla="*/ 0 w 3883"/>
                <a:gd name="T65" fmla="*/ 0 h 2369"/>
                <a:gd name="T66" fmla="*/ 0 w 3883"/>
                <a:gd name="T67" fmla="*/ 0 h 2369"/>
                <a:gd name="T68" fmla="*/ 0 w 3883"/>
                <a:gd name="T69" fmla="*/ 0 h 2369"/>
                <a:gd name="T70" fmla="*/ 0 w 3883"/>
                <a:gd name="T71" fmla="*/ 0 h 2369"/>
                <a:gd name="T72" fmla="*/ 0 w 3883"/>
                <a:gd name="T73" fmla="*/ 0 h 2369"/>
                <a:gd name="T74" fmla="*/ 0 w 3883"/>
                <a:gd name="T75" fmla="*/ 0 h 2369"/>
                <a:gd name="T76" fmla="*/ 0 w 3883"/>
                <a:gd name="T77" fmla="*/ 0 h 2369"/>
                <a:gd name="T78" fmla="*/ 0 w 3883"/>
                <a:gd name="T79" fmla="*/ 0 h 2369"/>
                <a:gd name="T80" fmla="*/ 0 w 3883"/>
                <a:gd name="T81" fmla="*/ 0 h 2369"/>
                <a:gd name="T82" fmla="*/ 0 w 3883"/>
                <a:gd name="T83" fmla="*/ 0 h 2369"/>
                <a:gd name="T84" fmla="*/ 0 w 3883"/>
                <a:gd name="T85" fmla="*/ 0 h 2369"/>
                <a:gd name="T86" fmla="*/ 0 w 3883"/>
                <a:gd name="T87" fmla="*/ 0 h 236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883"/>
                <a:gd name="T133" fmla="*/ 0 h 2369"/>
                <a:gd name="T134" fmla="*/ 3883 w 3883"/>
                <a:gd name="T135" fmla="*/ 2369 h 236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883" h="2369">
                  <a:moveTo>
                    <a:pt x="0" y="488"/>
                  </a:moveTo>
                  <a:lnTo>
                    <a:pt x="34" y="493"/>
                  </a:lnTo>
                  <a:lnTo>
                    <a:pt x="69" y="497"/>
                  </a:lnTo>
                  <a:lnTo>
                    <a:pt x="69" y="1940"/>
                  </a:lnTo>
                  <a:lnTo>
                    <a:pt x="142" y="1951"/>
                  </a:lnTo>
                  <a:lnTo>
                    <a:pt x="214" y="1960"/>
                  </a:lnTo>
                  <a:lnTo>
                    <a:pt x="214" y="517"/>
                  </a:lnTo>
                  <a:lnTo>
                    <a:pt x="251" y="520"/>
                  </a:lnTo>
                  <a:lnTo>
                    <a:pt x="287" y="525"/>
                  </a:lnTo>
                  <a:lnTo>
                    <a:pt x="287" y="1969"/>
                  </a:lnTo>
                  <a:lnTo>
                    <a:pt x="355" y="1978"/>
                  </a:lnTo>
                  <a:lnTo>
                    <a:pt x="423" y="1987"/>
                  </a:lnTo>
                  <a:lnTo>
                    <a:pt x="423" y="0"/>
                  </a:lnTo>
                  <a:lnTo>
                    <a:pt x="475" y="5"/>
                  </a:lnTo>
                  <a:lnTo>
                    <a:pt x="527" y="13"/>
                  </a:lnTo>
                  <a:lnTo>
                    <a:pt x="527" y="2001"/>
                  </a:lnTo>
                  <a:lnTo>
                    <a:pt x="578" y="2007"/>
                  </a:lnTo>
                  <a:lnTo>
                    <a:pt x="626" y="2014"/>
                  </a:lnTo>
                  <a:lnTo>
                    <a:pt x="626" y="1227"/>
                  </a:lnTo>
                  <a:lnTo>
                    <a:pt x="705" y="1236"/>
                  </a:lnTo>
                  <a:lnTo>
                    <a:pt x="784" y="1246"/>
                  </a:lnTo>
                  <a:lnTo>
                    <a:pt x="784" y="2034"/>
                  </a:lnTo>
                  <a:lnTo>
                    <a:pt x="825" y="2039"/>
                  </a:lnTo>
                  <a:lnTo>
                    <a:pt x="866" y="2044"/>
                  </a:lnTo>
                  <a:lnTo>
                    <a:pt x="866" y="57"/>
                  </a:lnTo>
                  <a:lnTo>
                    <a:pt x="899" y="61"/>
                  </a:lnTo>
                  <a:lnTo>
                    <a:pt x="929" y="65"/>
                  </a:lnTo>
                  <a:lnTo>
                    <a:pt x="929" y="1167"/>
                  </a:lnTo>
                  <a:lnTo>
                    <a:pt x="1085" y="1187"/>
                  </a:lnTo>
                  <a:lnTo>
                    <a:pt x="1243" y="1209"/>
                  </a:lnTo>
                  <a:lnTo>
                    <a:pt x="1243" y="84"/>
                  </a:lnTo>
                  <a:lnTo>
                    <a:pt x="1282" y="90"/>
                  </a:lnTo>
                  <a:lnTo>
                    <a:pt x="1320" y="95"/>
                  </a:lnTo>
                  <a:lnTo>
                    <a:pt x="1320" y="2046"/>
                  </a:lnTo>
                  <a:lnTo>
                    <a:pt x="1478" y="2066"/>
                  </a:lnTo>
                  <a:lnTo>
                    <a:pt x="1634" y="2087"/>
                  </a:lnTo>
                  <a:lnTo>
                    <a:pt x="1790" y="2107"/>
                  </a:lnTo>
                  <a:lnTo>
                    <a:pt x="1947" y="2127"/>
                  </a:lnTo>
                  <a:lnTo>
                    <a:pt x="1947" y="140"/>
                  </a:lnTo>
                  <a:lnTo>
                    <a:pt x="1983" y="145"/>
                  </a:lnTo>
                  <a:lnTo>
                    <a:pt x="2019" y="149"/>
                  </a:lnTo>
                  <a:lnTo>
                    <a:pt x="2019" y="2138"/>
                  </a:lnTo>
                  <a:lnTo>
                    <a:pt x="2116" y="2150"/>
                  </a:lnTo>
                  <a:lnTo>
                    <a:pt x="2211" y="2161"/>
                  </a:lnTo>
                  <a:lnTo>
                    <a:pt x="2306" y="2173"/>
                  </a:lnTo>
                  <a:lnTo>
                    <a:pt x="2401" y="2186"/>
                  </a:lnTo>
                  <a:lnTo>
                    <a:pt x="2401" y="678"/>
                  </a:lnTo>
                  <a:lnTo>
                    <a:pt x="2431" y="683"/>
                  </a:lnTo>
                  <a:lnTo>
                    <a:pt x="2464" y="687"/>
                  </a:lnTo>
                  <a:lnTo>
                    <a:pt x="2464" y="2195"/>
                  </a:lnTo>
                  <a:lnTo>
                    <a:pt x="2537" y="2204"/>
                  </a:lnTo>
                  <a:lnTo>
                    <a:pt x="2612" y="2213"/>
                  </a:lnTo>
                  <a:lnTo>
                    <a:pt x="2686" y="2224"/>
                  </a:lnTo>
                  <a:lnTo>
                    <a:pt x="2761" y="2233"/>
                  </a:lnTo>
                  <a:lnTo>
                    <a:pt x="2761" y="725"/>
                  </a:lnTo>
                  <a:lnTo>
                    <a:pt x="2792" y="730"/>
                  </a:lnTo>
                  <a:lnTo>
                    <a:pt x="2824" y="733"/>
                  </a:lnTo>
                  <a:lnTo>
                    <a:pt x="2824" y="2242"/>
                  </a:lnTo>
                  <a:lnTo>
                    <a:pt x="2885" y="2249"/>
                  </a:lnTo>
                  <a:lnTo>
                    <a:pt x="2946" y="2258"/>
                  </a:lnTo>
                  <a:lnTo>
                    <a:pt x="3007" y="2265"/>
                  </a:lnTo>
                  <a:lnTo>
                    <a:pt x="3068" y="2272"/>
                  </a:lnTo>
                  <a:lnTo>
                    <a:pt x="3068" y="766"/>
                  </a:lnTo>
                  <a:lnTo>
                    <a:pt x="3100" y="769"/>
                  </a:lnTo>
                  <a:lnTo>
                    <a:pt x="3131" y="773"/>
                  </a:lnTo>
                  <a:lnTo>
                    <a:pt x="3131" y="2281"/>
                  </a:lnTo>
                  <a:lnTo>
                    <a:pt x="3184" y="2288"/>
                  </a:lnTo>
                  <a:lnTo>
                    <a:pt x="3236" y="2295"/>
                  </a:lnTo>
                  <a:lnTo>
                    <a:pt x="3288" y="2301"/>
                  </a:lnTo>
                  <a:lnTo>
                    <a:pt x="3340" y="2308"/>
                  </a:lnTo>
                  <a:lnTo>
                    <a:pt x="3340" y="800"/>
                  </a:lnTo>
                  <a:lnTo>
                    <a:pt x="3371" y="805"/>
                  </a:lnTo>
                  <a:lnTo>
                    <a:pt x="3403" y="809"/>
                  </a:lnTo>
                  <a:lnTo>
                    <a:pt x="3403" y="2317"/>
                  </a:lnTo>
                  <a:lnTo>
                    <a:pt x="3448" y="2322"/>
                  </a:lnTo>
                  <a:lnTo>
                    <a:pt x="3494" y="2328"/>
                  </a:lnTo>
                  <a:lnTo>
                    <a:pt x="3539" y="2333"/>
                  </a:lnTo>
                  <a:lnTo>
                    <a:pt x="3586" y="2340"/>
                  </a:lnTo>
                  <a:lnTo>
                    <a:pt x="3586" y="832"/>
                  </a:lnTo>
                  <a:lnTo>
                    <a:pt x="3620" y="836"/>
                  </a:lnTo>
                  <a:lnTo>
                    <a:pt x="3652" y="841"/>
                  </a:lnTo>
                  <a:lnTo>
                    <a:pt x="3652" y="2349"/>
                  </a:lnTo>
                  <a:lnTo>
                    <a:pt x="3693" y="2355"/>
                  </a:lnTo>
                  <a:lnTo>
                    <a:pt x="3735" y="2360"/>
                  </a:lnTo>
                  <a:lnTo>
                    <a:pt x="3774" y="2363"/>
                  </a:lnTo>
                  <a:lnTo>
                    <a:pt x="3815" y="2369"/>
                  </a:lnTo>
                  <a:lnTo>
                    <a:pt x="3815" y="863"/>
                  </a:lnTo>
                  <a:lnTo>
                    <a:pt x="3849" y="866"/>
                  </a:lnTo>
                  <a:lnTo>
                    <a:pt x="3883" y="870"/>
                  </a:lnTo>
                </a:path>
              </a:pathLst>
            </a:custGeom>
            <a:noFill/>
            <a:ln w="9525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3" name="Freeform 7"/>
            <p:cNvSpPr>
              <a:spLocks noChangeAspect="1"/>
            </p:cNvSpPr>
            <p:nvPr/>
          </p:nvSpPr>
          <p:spPr bwMode="auto">
            <a:xfrm>
              <a:off x="241" y="1977"/>
              <a:ext cx="1941" cy="469"/>
            </a:xfrm>
            <a:custGeom>
              <a:avLst/>
              <a:gdLst>
                <a:gd name="T0" fmla="*/ 0 w 3883"/>
                <a:gd name="T1" fmla="*/ 1 h 938"/>
                <a:gd name="T2" fmla="*/ 0 w 3883"/>
                <a:gd name="T3" fmla="*/ 1 h 938"/>
                <a:gd name="T4" fmla="*/ 0 w 3883"/>
                <a:gd name="T5" fmla="*/ 1 h 938"/>
                <a:gd name="T6" fmla="*/ 0 w 3883"/>
                <a:gd name="T7" fmla="*/ 1 h 938"/>
                <a:gd name="T8" fmla="*/ 0 w 3883"/>
                <a:gd name="T9" fmla="*/ 1 h 938"/>
                <a:gd name="T10" fmla="*/ 0 w 3883"/>
                <a:gd name="T11" fmla="*/ 1 h 938"/>
                <a:gd name="T12" fmla="*/ 0 w 3883"/>
                <a:gd name="T13" fmla="*/ 1 h 938"/>
                <a:gd name="T14" fmla="*/ 0 w 3883"/>
                <a:gd name="T15" fmla="*/ 1 h 938"/>
                <a:gd name="T16" fmla="*/ 0 w 3883"/>
                <a:gd name="T17" fmla="*/ 1 h 938"/>
                <a:gd name="T18" fmla="*/ 0 w 3883"/>
                <a:gd name="T19" fmla="*/ 1 h 938"/>
                <a:gd name="T20" fmla="*/ 0 w 3883"/>
                <a:gd name="T21" fmla="*/ 1 h 938"/>
                <a:gd name="T22" fmla="*/ 0 w 3883"/>
                <a:gd name="T23" fmla="*/ 1 h 938"/>
                <a:gd name="T24" fmla="*/ 0 w 3883"/>
                <a:gd name="T25" fmla="*/ 1 h 938"/>
                <a:gd name="T26" fmla="*/ 0 w 3883"/>
                <a:gd name="T27" fmla="*/ 1 h 938"/>
                <a:gd name="T28" fmla="*/ 0 w 3883"/>
                <a:gd name="T29" fmla="*/ 1 h 938"/>
                <a:gd name="T30" fmla="*/ 0 w 3883"/>
                <a:gd name="T31" fmla="*/ 1 h 938"/>
                <a:gd name="T32" fmla="*/ 0 w 3883"/>
                <a:gd name="T33" fmla="*/ 1 h 938"/>
                <a:gd name="T34" fmla="*/ 0 w 3883"/>
                <a:gd name="T35" fmla="*/ 1 h 938"/>
                <a:gd name="T36" fmla="*/ 0 w 3883"/>
                <a:gd name="T37" fmla="*/ 1 h 938"/>
                <a:gd name="T38" fmla="*/ 0 w 3883"/>
                <a:gd name="T39" fmla="*/ 1 h 938"/>
                <a:gd name="T40" fmla="*/ 0 w 3883"/>
                <a:gd name="T41" fmla="*/ 1 h 938"/>
                <a:gd name="T42" fmla="*/ 0 w 3883"/>
                <a:gd name="T43" fmla="*/ 1 h 938"/>
                <a:gd name="T44" fmla="*/ 0 w 3883"/>
                <a:gd name="T45" fmla="*/ 1 h 938"/>
                <a:gd name="T46" fmla="*/ 0 w 3883"/>
                <a:gd name="T47" fmla="*/ 1 h 938"/>
                <a:gd name="T48" fmla="*/ 0 w 3883"/>
                <a:gd name="T49" fmla="*/ 1 h 938"/>
                <a:gd name="T50" fmla="*/ 0 w 3883"/>
                <a:gd name="T51" fmla="*/ 1 h 938"/>
                <a:gd name="T52" fmla="*/ 0 w 3883"/>
                <a:gd name="T53" fmla="*/ 1 h 938"/>
                <a:gd name="T54" fmla="*/ 0 w 3883"/>
                <a:gd name="T55" fmla="*/ 1 h 938"/>
                <a:gd name="T56" fmla="*/ 0 w 3883"/>
                <a:gd name="T57" fmla="*/ 1 h 938"/>
                <a:gd name="T58" fmla="*/ 0 w 3883"/>
                <a:gd name="T59" fmla="*/ 1 h 938"/>
                <a:gd name="T60" fmla="*/ 0 w 3883"/>
                <a:gd name="T61" fmla="*/ 1 h 938"/>
                <a:gd name="T62" fmla="*/ 0 w 3883"/>
                <a:gd name="T63" fmla="*/ 1 h 938"/>
                <a:gd name="T64" fmla="*/ 0 w 3883"/>
                <a:gd name="T65" fmla="*/ 1 h 938"/>
                <a:gd name="T66" fmla="*/ 0 w 3883"/>
                <a:gd name="T67" fmla="*/ 1 h 938"/>
                <a:gd name="T68" fmla="*/ 0 w 3883"/>
                <a:gd name="T69" fmla="*/ 1 h 938"/>
                <a:gd name="T70" fmla="*/ 0 w 3883"/>
                <a:gd name="T71" fmla="*/ 1 h 938"/>
                <a:gd name="T72" fmla="*/ 0 w 3883"/>
                <a:gd name="T73" fmla="*/ 1 h 938"/>
                <a:gd name="T74" fmla="*/ 0 w 3883"/>
                <a:gd name="T75" fmla="*/ 1 h 938"/>
                <a:gd name="T76" fmla="*/ 0 w 3883"/>
                <a:gd name="T77" fmla="*/ 1 h 938"/>
                <a:gd name="T78" fmla="*/ 0 w 3883"/>
                <a:gd name="T79" fmla="*/ 1 h 938"/>
                <a:gd name="T80" fmla="*/ 0 w 3883"/>
                <a:gd name="T81" fmla="*/ 1 h 938"/>
                <a:gd name="T82" fmla="*/ 0 w 3883"/>
                <a:gd name="T83" fmla="*/ 1 h 938"/>
                <a:gd name="T84" fmla="*/ 0 w 3883"/>
                <a:gd name="T85" fmla="*/ 1 h 938"/>
                <a:gd name="T86" fmla="*/ 0 w 3883"/>
                <a:gd name="T87" fmla="*/ 1 h 9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883"/>
                <a:gd name="T133" fmla="*/ 0 h 938"/>
                <a:gd name="T134" fmla="*/ 3883 w 3883"/>
                <a:gd name="T135" fmla="*/ 938 h 9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883" h="938">
                  <a:moveTo>
                    <a:pt x="0" y="170"/>
                  </a:moveTo>
                  <a:lnTo>
                    <a:pt x="34" y="174"/>
                  </a:lnTo>
                  <a:lnTo>
                    <a:pt x="69" y="179"/>
                  </a:lnTo>
                  <a:lnTo>
                    <a:pt x="69" y="511"/>
                  </a:lnTo>
                  <a:lnTo>
                    <a:pt x="142" y="520"/>
                  </a:lnTo>
                  <a:lnTo>
                    <a:pt x="214" y="529"/>
                  </a:lnTo>
                  <a:lnTo>
                    <a:pt x="214" y="197"/>
                  </a:lnTo>
                  <a:lnTo>
                    <a:pt x="251" y="203"/>
                  </a:lnTo>
                  <a:lnTo>
                    <a:pt x="287" y="208"/>
                  </a:lnTo>
                  <a:lnTo>
                    <a:pt x="287" y="538"/>
                  </a:lnTo>
                  <a:lnTo>
                    <a:pt x="355" y="547"/>
                  </a:lnTo>
                  <a:lnTo>
                    <a:pt x="423" y="556"/>
                  </a:lnTo>
                  <a:lnTo>
                    <a:pt x="423" y="371"/>
                  </a:lnTo>
                  <a:lnTo>
                    <a:pt x="475" y="376"/>
                  </a:lnTo>
                  <a:lnTo>
                    <a:pt x="527" y="384"/>
                  </a:lnTo>
                  <a:lnTo>
                    <a:pt x="527" y="570"/>
                  </a:lnTo>
                  <a:lnTo>
                    <a:pt x="578" y="575"/>
                  </a:lnTo>
                  <a:lnTo>
                    <a:pt x="626" y="583"/>
                  </a:lnTo>
                  <a:lnTo>
                    <a:pt x="626" y="0"/>
                  </a:lnTo>
                  <a:lnTo>
                    <a:pt x="705" y="11"/>
                  </a:lnTo>
                  <a:lnTo>
                    <a:pt x="784" y="20"/>
                  </a:lnTo>
                  <a:lnTo>
                    <a:pt x="784" y="602"/>
                  </a:lnTo>
                  <a:lnTo>
                    <a:pt x="825" y="608"/>
                  </a:lnTo>
                  <a:lnTo>
                    <a:pt x="866" y="613"/>
                  </a:lnTo>
                  <a:lnTo>
                    <a:pt x="866" y="428"/>
                  </a:lnTo>
                  <a:lnTo>
                    <a:pt x="899" y="432"/>
                  </a:lnTo>
                  <a:lnTo>
                    <a:pt x="929" y="436"/>
                  </a:lnTo>
                  <a:lnTo>
                    <a:pt x="929" y="100"/>
                  </a:lnTo>
                  <a:lnTo>
                    <a:pt x="1085" y="122"/>
                  </a:lnTo>
                  <a:lnTo>
                    <a:pt x="1243" y="142"/>
                  </a:lnTo>
                  <a:lnTo>
                    <a:pt x="1243" y="455"/>
                  </a:lnTo>
                  <a:lnTo>
                    <a:pt x="1282" y="461"/>
                  </a:lnTo>
                  <a:lnTo>
                    <a:pt x="1320" y="466"/>
                  </a:lnTo>
                  <a:lnTo>
                    <a:pt x="1320" y="615"/>
                  </a:lnTo>
                  <a:lnTo>
                    <a:pt x="1478" y="636"/>
                  </a:lnTo>
                  <a:lnTo>
                    <a:pt x="1634" y="656"/>
                  </a:lnTo>
                  <a:lnTo>
                    <a:pt x="1790" y="676"/>
                  </a:lnTo>
                  <a:lnTo>
                    <a:pt x="1947" y="697"/>
                  </a:lnTo>
                  <a:lnTo>
                    <a:pt x="1947" y="511"/>
                  </a:lnTo>
                  <a:lnTo>
                    <a:pt x="1983" y="516"/>
                  </a:lnTo>
                  <a:lnTo>
                    <a:pt x="2019" y="520"/>
                  </a:lnTo>
                  <a:lnTo>
                    <a:pt x="2019" y="706"/>
                  </a:lnTo>
                  <a:lnTo>
                    <a:pt x="2116" y="719"/>
                  </a:lnTo>
                  <a:lnTo>
                    <a:pt x="2211" y="731"/>
                  </a:lnTo>
                  <a:lnTo>
                    <a:pt x="2306" y="742"/>
                  </a:lnTo>
                  <a:lnTo>
                    <a:pt x="2401" y="755"/>
                  </a:lnTo>
                  <a:lnTo>
                    <a:pt x="2401" y="468"/>
                  </a:lnTo>
                  <a:lnTo>
                    <a:pt x="2431" y="471"/>
                  </a:lnTo>
                  <a:lnTo>
                    <a:pt x="2464" y="475"/>
                  </a:lnTo>
                  <a:lnTo>
                    <a:pt x="2464" y="764"/>
                  </a:lnTo>
                  <a:lnTo>
                    <a:pt x="2537" y="773"/>
                  </a:lnTo>
                  <a:lnTo>
                    <a:pt x="2612" y="783"/>
                  </a:lnTo>
                  <a:lnTo>
                    <a:pt x="2686" y="792"/>
                  </a:lnTo>
                  <a:lnTo>
                    <a:pt x="2761" y="801"/>
                  </a:lnTo>
                  <a:lnTo>
                    <a:pt x="2761" y="515"/>
                  </a:lnTo>
                  <a:lnTo>
                    <a:pt x="2792" y="518"/>
                  </a:lnTo>
                  <a:lnTo>
                    <a:pt x="2824" y="522"/>
                  </a:lnTo>
                  <a:lnTo>
                    <a:pt x="2824" y="810"/>
                  </a:lnTo>
                  <a:lnTo>
                    <a:pt x="2885" y="818"/>
                  </a:lnTo>
                  <a:lnTo>
                    <a:pt x="2946" y="827"/>
                  </a:lnTo>
                  <a:lnTo>
                    <a:pt x="3007" y="834"/>
                  </a:lnTo>
                  <a:lnTo>
                    <a:pt x="3068" y="843"/>
                  </a:lnTo>
                  <a:lnTo>
                    <a:pt x="3068" y="554"/>
                  </a:lnTo>
                  <a:lnTo>
                    <a:pt x="3100" y="558"/>
                  </a:lnTo>
                  <a:lnTo>
                    <a:pt x="3131" y="561"/>
                  </a:lnTo>
                  <a:lnTo>
                    <a:pt x="3131" y="850"/>
                  </a:lnTo>
                  <a:lnTo>
                    <a:pt x="3184" y="857"/>
                  </a:lnTo>
                  <a:lnTo>
                    <a:pt x="3236" y="864"/>
                  </a:lnTo>
                  <a:lnTo>
                    <a:pt x="3288" y="870"/>
                  </a:lnTo>
                  <a:lnTo>
                    <a:pt x="3340" y="877"/>
                  </a:lnTo>
                  <a:lnTo>
                    <a:pt x="3340" y="590"/>
                  </a:lnTo>
                  <a:lnTo>
                    <a:pt x="3371" y="593"/>
                  </a:lnTo>
                  <a:lnTo>
                    <a:pt x="3403" y="597"/>
                  </a:lnTo>
                  <a:lnTo>
                    <a:pt x="3403" y="886"/>
                  </a:lnTo>
                  <a:lnTo>
                    <a:pt x="3448" y="891"/>
                  </a:lnTo>
                  <a:lnTo>
                    <a:pt x="3494" y="896"/>
                  </a:lnTo>
                  <a:lnTo>
                    <a:pt x="3539" y="904"/>
                  </a:lnTo>
                  <a:lnTo>
                    <a:pt x="3586" y="909"/>
                  </a:lnTo>
                  <a:lnTo>
                    <a:pt x="3586" y="620"/>
                  </a:lnTo>
                  <a:lnTo>
                    <a:pt x="3620" y="626"/>
                  </a:lnTo>
                  <a:lnTo>
                    <a:pt x="3652" y="629"/>
                  </a:lnTo>
                  <a:lnTo>
                    <a:pt x="3652" y="918"/>
                  </a:lnTo>
                  <a:lnTo>
                    <a:pt x="3693" y="923"/>
                  </a:lnTo>
                  <a:lnTo>
                    <a:pt x="3735" y="929"/>
                  </a:lnTo>
                  <a:lnTo>
                    <a:pt x="3774" y="934"/>
                  </a:lnTo>
                  <a:lnTo>
                    <a:pt x="3815" y="938"/>
                  </a:lnTo>
                  <a:lnTo>
                    <a:pt x="3815" y="651"/>
                  </a:lnTo>
                  <a:lnTo>
                    <a:pt x="3849" y="654"/>
                  </a:lnTo>
                  <a:lnTo>
                    <a:pt x="3883" y="660"/>
                  </a:lnTo>
                </a:path>
              </a:pathLst>
            </a:custGeom>
            <a:noFill/>
            <a:ln w="9525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4" name="Line 8"/>
            <p:cNvSpPr>
              <a:spLocks noChangeAspect="1" noChangeShapeType="1"/>
            </p:cNvSpPr>
            <p:nvPr/>
          </p:nvSpPr>
          <p:spPr bwMode="auto">
            <a:xfrm>
              <a:off x="504" y="1833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5" name="Line 9"/>
            <p:cNvSpPr>
              <a:spLocks noChangeAspect="1" noChangeShapeType="1"/>
            </p:cNvSpPr>
            <p:nvPr/>
          </p:nvSpPr>
          <p:spPr bwMode="auto">
            <a:xfrm>
              <a:off x="632" y="1833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6" name="Line 10"/>
            <p:cNvSpPr>
              <a:spLocks noChangeAspect="1" noChangeShapeType="1"/>
            </p:cNvSpPr>
            <p:nvPr/>
          </p:nvSpPr>
          <p:spPr bwMode="auto">
            <a:xfrm>
              <a:off x="504" y="1783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7" name="Line 11"/>
            <p:cNvSpPr>
              <a:spLocks noChangeAspect="1" noChangeShapeType="1"/>
            </p:cNvSpPr>
            <p:nvPr/>
          </p:nvSpPr>
          <p:spPr bwMode="auto">
            <a:xfrm>
              <a:off x="632" y="1783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8" name="Line 12"/>
            <p:cNvSpPr>
              <a:spLocks noChangeAspect="1" noChangeShapeType="1"/>
            </p:cNvSpPr>
            <p:nvPr/>
          </p:nvSpPr>
          <p:spPr bwMode="auto">
            <a:xfrm>
              <a:off x="554" y="2022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9" name="Line 13"/>
            <p:cNvSpPr>
              <a:spLocks noChangeAspect="1" noChangeShapeType="1"/>
            </p:cNvSpPr>
            <p:nvPr/>
          </p:nvSpPr>
          <p:spPr bwMode="auto">
            <a:xfrm>
              <a:off x="607" y="2022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0" name="Line 14"/>
            <p:cNvSpPr>
              <a:spLocks noChangeAspect="1" noChangeShapeType="1"/>
            </p:cNvSpPr>
            <p:nvPr/>
          </p:nvSpPr>
          <p:spPr bwMode="auto">
            <a:xfrm>
              <a:off x="554" y="207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1" name="Line 15"/>
            <p:cNvSpPr>
              <a:spLocks noChangeAspect="1" noChangeShapeType="1"/>
            </p:cNvSpPr>
            <p:nvPr/>
          </p:nvSpPr>
          <p:spPr bwMode="auto">
            <a:xfrm>
              <a:off x="607" y="207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2" name="Line 16"/>
            <p:cNvSpPr>
              <a:spLocks noChangeAspect="1" noChangeShapeType="1"/>
            </p:cNvSpPr>
            <p:nvPr/>
          </p:nvSpPr>
          <p:spPr bwMode="auto">
            <a:xfrm>
              <a:off x="705" y="204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3" name="Line 17"/>
            <p:cNvSpPr>
              <a:spLocks noChangeAspect="1" noChangeShapeType="1"/>
            </p:cNvSpPr>
            <p:nvPr/>
          </p:nvSpPr>
          <p:spPr bwMode="auto">
            <a:xfrm>
              <a:off x="759" y="204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4" name="Line 18"/>
            <p:cNvSpPr>
              <a:spLocks noChangeAspect="1" noChangeShapeType="1"/>
            </p:cNvSpPr>
            <p:nvPr/>
          </p:nvSpPr>
          <p:spPr bwMode="auto">
            <a:xfrm>
              <a:off x="813" y="204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5" name="Line 19"/>
            <p:cNvSpPr>
              <a:spLocks noChangeAspect="1" noChangeShapeType="1"/>
            </p:cNvSpPr>
            <p:nvPr/>
          </p:nvSpPr>
          <p:spPr bwMode="auto">
            <a:xfrm>
              <a:off x="705" y="2077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6" name="Line 20"/>
            <p:cNvSpPr>
              <a:spLocks noChangeAspect="1" noChangeShapeType="1"/>
            </p:cNvSpPr>
            <p:nvPr/>
          </p:nvSpPr>
          <p:spPr bwMode="auto">
            <a:xfrm>
              <a:off x="759" y="2077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7" name="Line 21"/>
            <p:cNvSpPr>
              <a:spLocks noChangeAspect="1" noChangeShapeType="1"/>
            </p:cNvSpPr>
            <p:nvPr/>
          </p:nvSpPr>
          <p:spPr bwMode="auto">
            <a:xfrm>
              <a:off x="813" y="2077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8" name="Line 22"/>
            <p:cNvSpPr>
              <a:spLocks noChangeAspect="1" noChangeShapeType="1"/>
            </p:cNvSpPr>
            <p:nvPr/>
          </p:nvSpPr>
          <p:spPr bwMode="auto">
            <a:xfrm>
              <a:off x="900" y="205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09" name="Line 23"/>
            <p:cNvSpPr>
              <a:spLocks noChangeAspect="1" noChangeShapeType="1"/>
            </p:cNvSpPr>
            <p:nvPr/>
          </p:nvSpPr>
          <p:spPr bwMode="auto">
            <a:xfrm>
              <a:off x="954" y="205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0" name="Line 24"/>
            <p:cNvSpPr>
              <a:spLocks noChangeAspect="1" noChangeShapeType="1"/>
            </p:cNvSpPr>
            <p:nvPr/>
          </p:nvSpPr>
          <p:spPr bwMode="auto">
            <a:xfrm>
              <a:off x="1008" y="205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1" name="Line 25"/>
            <p:cNvSpPr>
              <a:spLocks noChangeAspect="1" noChangeShapeType="1"/>
            </p:cNvSpPr>
            <p:nvPr/>
          </p:nvSpPr>
          <p:spPr bwMode="auto">
            <a:xfrm>
              <a:off x="1062" y="205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2" name="Line 26"/>
            <p:cNvSpPr>
              <a:spLocks noChangeAspect="1" noChangeShapeType="1"/>
            </p:cNvSpPr>
            <p:nvPr/>
          </p:nvSpPr>
          <p:spPr bwMode="auto">
            <a:xfrm>
              <a:off x="1116" y="2055"/>
              <a:ext cx="2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3" name="Line 27"/>
            <p:cNvSpPr>
              <a:spLocks noChangeAspect="1" noChangeShapeType="1"/>
            </p:cNvSpPr>
            <p:nvPr/>
          </p:nvSpPr>
          <p:spPr bwMode="auto">
            <a:xfrm>
              <a:off x="1169" y="2055"/>
              <a:ext cx="23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4" name="Line 28"/>
            <p:cNvSpPr>
              <a:spLocks noChangeAspect="1" noChangeShapeType="1"/>
            </p:cNvSpPr>
            <p:nvPr/>
          </p:nvSpPr>
          <p:spPr bwMode="auto">
            <a:xfrm>
              <a:off x="236" y="1635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5" name="Line 29"/>
            <p:cNvSpPr>
              <a:spLocks noChangeAspect="1" noChangeShapeType="1"/>
            </p:cNvSpPr>
            <p:nvPr/>
          </p:nvSpPr>
          <p:spPr bwMode="auto">
            <a:xfrm flipV="1">
              <a:off x="236" y="1635"/>
              <a:ext cx="29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6" name="Line 30"/>
            <p:cNvSpPr>
              <a:spLocks noChangeAspect="1" noChangeShapeType="1"/>
            </p:cNvSpPr>
            <p:nvPr/>
          </p:nvSpPr>
          <p:spPr bwMode="auto">
            <a:xfrm flipV="1">
              <a:off x="247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7" name="Line 31"/>
            <p:cNvSpPr>
              <a:spLocks noChangeAspect="1" noChangeShapeType="1"/>
            </p:cNvSpPr>
            <p:nvPr/>
          </p:nvSpPr>
          <p:spPr bwMode="auto">
            <a:xfrm flipV="1">
              <a:off x="276" y="1635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8" name="Line 32"/>
            <p:cNvSpPr>
              <a:spLocks noChangeAspect="1" noChangeShapeType="1"/>
            </p:cNvSpPr>
            <p:nvPr/>
          </p:nvSpPr>
          <p:spPr bwMode="auto">
            <a:xfrm flipV="1">
              <a:off x="304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19" name="Line 33"/>
            <p:cNvSpPr>
              <a:spLocks noChangeAspect="1" noChangeShapeType="1"/>
            </p:cNvSpPr>
            <p:nvPr/>
          </p:nvSpPr>
          <p:spPr bwMode="auto">
            <a:xfrm flipV="1">
              <a:off x="333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0" name="Line 34"/>
            <p:cNvSpPr>
              <a:spLocks noChangeAspect="1" noChangeShapeType="1"/>
            </p:cNvSpPr>
            <p:nvPr/>
          </p:nvSpPr>
          <p:spPr bwMode="auto">
            <a:xfrm flipV="1">
              <a:off x="362" y="1635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1" name="Line 35"/>
            <p:cNvSpPr>
              <a:spLocks noChangeAspect="1" noChangeShapeType="1"/>
            </p:cNvSpPr>
            <p:nvPr/>
          </p:nvSpPr>
          <p:spPr bwMode="auto">
            <a:xfrm flipV="1">
              <a:off x="390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2" name="Line 36"/>
            <p:cNvSpPr>
              <a:spLocks noChangeAspect="1" noChangeShapeType="1"/>
            </p:cNvSpPr>
            <p:nvPr/>
          </p:nvSpPr>
          <p:spPr bwMode="auto">
            <a:xfrm flipV="1">
              <a:off x="419" y="1658"/>
              <a:ext cx="24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3" name="Line 37"/>
            <p:cNvSpPr>
              <a:spLocks noChangeAspect="1" noChangeShapeType="1"/>
            </p:cNvSpPr>
            <p:nvPr/>
          </p:nvSpPr>
          <p:spPr bwMode="auto">
            <a:xfrm>
              <a:off x="236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4" name="Line 38"/>
            <p:cNvSpPr>
              <a:spLocks noChangeAspect="1" noChangeShapeType="1"/>
            </p:cNvSpPr>
            <p:nvPr/>
          </p:nvSpPr>
          <p:spPr bwMode="auto">
            <a:xfrm>
              <a:off x="236" y="1664"/>
              <a:ext cx="18" cy="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5" name="Line 39"/>
            <p:cNvSpPr>
              <a:spLocks noChangeAspect="1" noChangeShapeType="1"/>
            </p:cNvSpPr>
            <p:nvPr/>
          </p:nvSpPr>
          <p:spPr bwMode="auto">
            <a:xfrm>
              <a:off x="236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6" name="Line 40"/>
            <p:cNvSpPr>
              <a:spLocks noChangeAspect="1" noChangeShapeType="1"/>
            </p:cNvSpPr>
            <p:nvPr/>
          </p:nvSpPr>
          <p:spPr bwMode="auto">
            <a:xfrm>
              <a:off x="265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7" name="Line 41"/>
            <p:cNvSpPr>
              <a:spLocks noChangeAspect="1" noChangeShapeType="1"/>
            </p:cNvSpPr>
            <p:nvPr/>
          </p:nvSpPr>
          <p:spPr bwMode="auto">
            <a:xfrm>
              <a:off x="294" y="1635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8" name="Line 42"/>
            <p:cNvSpPr>
              <a:spLocks noChangeAspect="1" noChangeShapeType="1"/>
            </p:cNvSpPr>
            <p:nvPr/>
          </p:nvSpPr>
          <p:spPr bwMode="auto">
            <a:xfrm>
              <a:off x="322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29" name="Line 43"/>
            <p:cNvSpPr>
              <a:spLocks noChangeAspect="1" noChangeShapeType="1"/>
            </p:cNvSpPr>
            <p:nvPr/>
          </p:nvSpPr>
          <p:spPr bwMode="auto">
            <a:xfrm>
              <a:off x="351" y="1635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0" name="Line 44"/>
            <p:cNvSpPr>
              <a:spLocks noChangeAspect="1" noChangeShapeType="1"/>
            </p:cNvSpPr>
            <p:nvPr/>
          </p:nvSpPr>
          <p:spPr bwMode="auto">
            <a:xfrm>
              <a:off x="380" y="1635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1" name="Line 45"/>
            <p:cNvSpPr>
              <a:spLocks noChangeAspect="1" noChangeShapeType="1"/>
            </p:cNvSpPr>
            <p:nvPr/>
          </p:nvSpPr>
          <p:spPr bwMode="auto">
            <a:xfrm>
              <a:off x="408" y="1635"/>
              <a:ext cx="35" cy="3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2" name="Line 46"/>
            <p:cNvSpPr>
              <a:spLocks noChangeAspect="1" noChangeShapeType="1"/>
            </p:cNvSpPr>
            <p:nvPr/>
          </p:nvSpPr>
          <p:spPr bwMode="auto">
            <a:xfrm>
              <a:off x="437" y="1635"/>
              <a:ext cx="6" cy="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3" name="Rectangle 47"/>
            <p:cNvSpPr>
              <a:spLocks noChangeAspect="1" noChangeArrowheads="1"/>
            </p:cNvSpPr>
            <p:nvPr/>
          </p:nvSpPr>
          <p:spPr bwMode="auto">
            <a:xfrm>
              <a:off x="236" y="1635"/>
              <a:ext cx="207" cy="4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7234" name="Line 48"/>
            <p:cNvSpPr>
              <a:spLocks noChangeAspect="1" noChangeShapeType="1"/>
            </p:cNvSpPr>
            <p:nvPr/>
          </p:nvSpPr>
          <p:spPr bwMode="auto">
            <a:xfrm>
              <a:off x="1253" y="2002"/>
              <a:ext cx="1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5" name="Line 49"/>
            <p:cNvSpPr>
              <a:spLocks noChangeAspect="1" noChangeShapeType="1"/>
            </p:cNvSpPr>
            <p:nvPr/>
          </p:nvSpPr>
          <p:spPr bwMode="auto">
            <a:xfrm flipV="1">
              <a:off x="1253" y="2002"/>
              <a:ext cx="28" cy="29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6" name="Line 50"/>
            <p:cNvSpPr>
              <a:spLocks noChangeAspect="1" noChangeShapeType="1"/>
            </p:cNvSpPr>
            <p:nvPr/>
          </p:nvSpPr>
          <p:spPr bwMode="auto">
            <a:xfrm flipV="1">
              <a:off x="126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7" name="Line 51"/>
            <p:cNvSpPr>
              <a:spLocks noChangeAspect="1" noChangeShapeType="1"/>
            </p:cNvSpPr>
            <p:nvPr/>
          </p:nvSpPr>
          <p:spPr bwMode="auto">
            <a:xfrm flipV="1">
              <a:off x="1292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8" name="Line 52"/>
            <p:cNvSpPr>
              <a:spLocks noChangeAspect="1" noChangeShapeType="1"/>
            </p:cNvSpPr>
            <p:nvPr/>
          </p:nvSpPr>
          <p:spPr bwMode="auto">
            <a:xfrm flipV="1">
              <a:off x="1321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39" name="Line 53"/>
            <p:cNvSpPr>
              <a:spLocks noChangeAspect="1" noChangeShapeType="1"/>
            </p:cNvSpPr>
            <p:nvPr/>
          </p:nvSpPr>
          <p:spPr bwMode="auto">
            <a:xfrm flipV="1">
              <a:off x="1350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0" name="Line 54"/>
            <p:cNvSpPr>
              <a:spLocks noChangeAspect="1" noChangeShapeType="1"/>
            </p:cNvSpPr>
            <p:nvPr/>
          </p:nvSpPr>
          <p:spPr bwMode="auto">
            <a:xfrm flipV="1">
              <a:off x="1378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1" name="Line 55"/>
            <p:cNvSpPr>
              <a:spLocks noChangeAspect="1" noChangeShapeType="1"/>
            </p:cNvSpPr>
            <p:nvPr/>
          </p:nvSpPr>
          <p:spPr bwMode="auto">
            <a:xfrm flipV="1">
              <a:off x="1407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2" name="Line 56"/>
            <p:cNvSpPr>
              <a:spLocks noChangeAspect="1" noChangeShapeType="1"/>
            </p:cNvSpPr>
            <p:nvPr/>
          </p:nvSpPr>
          <p:spPr bwMode="auto">
            <a:xfrm flipV="1">
              <a:off x="1436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3" name="Line 57"/>
            <p:cNvSpPr>
              <a:spLocks noChangeAspect="1" noChangeShapeType="1"/>
            </p:cNvSpPr>
            <p:nvPr/>
          </p:nvSpPr>
          <p:spPr bwMode="auto">
            <a:xfrm flipV="1">
              <a:off x="1464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4" name="Line 58"/>
            <p:cNvSpPr>
              <a:spLocks noChangeAspect="1" noChangeShapeType="1"/>
            </p:cNvSpPr>
            <p:nvPr/>
          </p:nvSpPr>
          <p:spPr bwMode="auto">
            <a:xfrm flipV="1">
              <a:off x="149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5" name="Line 59"/>
            <p:cNvSpPr>
              <a:spLocks noChangeAspect="1" noChangeShapeType="1"/>
            </p:cNvSpPr>
            <p:nvPr/>
          </p:nvSpPr>
          <p:spPr bwMode="auto">
            <a:xfrm flipV="1">
              <a:off x="1522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6" name="Line 60"/>
            <p:cNvSpPr>
              <a:spLocks noChangeAspect="1" noChangeShapeType="1"/>
            </p:cNvSpPr>
            <p:nvPr/>
          </p:nvSpPr>
          <p:spPr bwMode="auto">
            <a:xfrm flipV="1">
              <a:off x="1550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7" name="Line 61"/>
            <p:cNvSpPr>
              <a:spLocks noChangeAspect="1" noChangeShapeType="1"/>
            </p:cNvSpPr>
            <p:nvPr/>
          </p:nvSpPr>
          <p:spPr bwMode="auto">
            <a:xfrm flipV="1">
              <a:off x="1579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8" name="Line 62"/>
            <p:cNvSpPr>
              <a:spLocks noChangeAspect="1" noChangeShapeType="1"/>
            </p:cNvSpPr>
            <p:nvPr/>
          </p:nvSpPr>
          <p:spPr bwMode="auto">
            <a:xfrm flipV="1">
              <a:off x="1608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49" name="Line 63"/>
            <p:cNvSpPr>
              <a:spLocks noChangeAspect="1" noChangeShapeType="1"/>
            </p:cNvSpPr>
            <p:nvPr/>
          </p:nvSpPr>
          <p:spPr bwMode="auto">
            <a:xfrm flipV="1">
              <a:off x="1636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0" name="Line 64"/>
            <p:cNvSpPr>
              <a:spLocks noChangeAspect="1" noChangeShapeType="1"/>
            </p:cNvSpPr>
            <p:nvPr/>
          </p:nvSpPr>
          <p:spPr bwMode="auto">
            <a:xfrm flipV="1">
              <a:off x="1665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1" name="Line 65"/>
            <p:cNvSpPr>
              <a:spLocks noChangeAspect="1" noChangeShapeType="1"/>
            </p:cNvSpPr>
            <p:nvPr/>
          </p:nvSpPr>
          <p:spPr bwMode="auto">
            <a:xfrm flipV="1">
              <a:off x="1694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2" name="Line 66"/>
            <p:cNvSpPr>
              <a:spLocks noChangeAspect="1" noChangeShapeType="1"/>
            </p:cNvSpPr>
            <p:nvPr/>
          </p:nvSpPr>
          <p:spPr bwMode="auto">
            <a:xfrm flipV="1">
              <a:off x="1722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3" name="Line 67"/>
            <p:cNvSpPr>
              <a:spLocks noChangeAspect="1" noChangeShapeType="1"/>
            </p:cNvSpPr>
            <p:nvPr/>
          </p:nvSpPr>
          <p:spPr bwMode="auto">
            <a:xfrm flipV="1">
              <a:off x="1751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4" name="Line 68"/>
            <p:cNvSpPr>
              <a:spLocks noChangeAspect="1" noChangeShapeType="1"/>
            </p:cNvSpPr>
            <p:nvPr/>
          </p:nvSpPr>
          <p:spPr bwMode="auto">
            <a:xfrm flipV="1">
              <a:off x="1780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5" name="Line 69"/>
            <p:cNvSpPr>
              <a:spLocks noChangeAspect="1" noChangeShapeType="1"/>
            </p:cNvSpPr>
            <p:nvPr/>
          </p:nvSpPr>
          <p:spPr bwMode="auto">
            <a:xfrm flipV="1">
              <a:off x="1808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6" name="Line 70"/>
            <p:cNvSpPr>
              <a:spLocks noChangeAspect="1" noChangeShapeType="1"/>
            </p:cNvSpPr>
            <p:nvPr/>
          </p:nvSpPr>
          <p:spPr bwMode="auto">
            <a:xfrm flipV="1">
              <a:off x="1837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7" name="Line 71"/>
            <p:cNvSpPr>
              <a:spLocks noChangeAspect="1" noChangeShapeType="1"/>
            </p:cNvSpPr>
            <p:nvPr/>
          </p:nvSpPr>
          <p:spPr bwMode="auto">
            <a:xfrm flipV="1">
              <a:off x="1866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8" name="Line 72"/>
            <p:cNvSpPr>
              <a:spLocks noChangeAspect="1" noChangeShapeType="1"/>
            </p:cNvSpPr>
            <p:nvPr/>
          </p:nvSpPr>
          <p:spPr bwMode="auto">
            <a:xfrm flipV="1">
              <a:off x="1895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59" name="Line 73"/>
            <p:cNvSpPr>
              <a:spLocks noChangeAspect="1" noChangeShapeType="1"/>
            </p:cNvSpPr>
            <p:nvPr/>
          </p:nvSpPr>
          <p:spPr bwMode="auto">
            <a:xfrm flipV="1">
              <a:off x="192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0" name="Line 74"/>
            <p:cNvSpPr>
              <a:spLocks noChangeAspect="1" noChangeShapeType="1"/>
            </p:cNvSpPr>
            <p:nvPr/>
          </p:nvSpPr>
          <p:spPr bwMode="auto">
            <a:xfrm flipV="1">
              <a:off x="1952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1" name="Line 75"/>
            <p:cNvSpPr>
              <a:spLocks noChangeAspect="1" noChangeShapeType="1"/>
            </p:cNvSpPr>
            <p:nvPr/>
          </p:nvSpPr>
          <p:spPr bwMode="auto">
            <a:xfrm flipV="1">
              <a:off x="1981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2" name="Line 76"/>
            <p:cNvSpPr>
              <a:spLocks noChangeAspect="1" noChangeShapeType="1"/>
            </p:cNvSpPr>
            <p:nvPr/>
          </p:nvSpPr>
          <p:spPr bwMode="auto">
            <a:xfrm flipV="1">
              <a:off x="2009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3" name="Line 77"/>
            <p:cNvSpPr>
              <a:spLocks noChangeAspect="1" noChangeShapeType="1"/>
            </p:cNvSpPr>
            <p:nvPr/>
          </p:nvSpPr>
          <p:spPr bwMode="auto">
            <a:xfrm flipV="1">
              <a:off x="2038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4" name="Line 78"/>
            <p:cNvSpPr>
              <a:spLocks noChangeAspect="1" noChangeShapeType="1"/>
            </p:cNvSpPr>
            <p:nvPr/>
          </p:nvSpPr>
          <p:spPr bwMode="auto">
            <a:xfrm flipV="1">
              <a:off x="2067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5" name="Line 79"/>
            <p:cNvSpPr>
              <a:spLocks noChangeAspect="1" noChangeShapeType="1"/>
            </p:cNvSpPr>
            <p:nvPr/>
          </p:nvSpPr>
          <p:spPr bwMode="auto">
            <a:xfrm flipV="1">
              <a:off x="2095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6" name="Line 80"/>
            <p:cNvSpPr>
              <a:spLocks noChangeAspect="1" noChangeShapeType="1"/>
            </p:cNvSpPr>
            <p:nvPr/>
          </p:nvSpPr>
          <p:spPr bwMode="auto">
            <a:xfrm flipV="1">
              <a:off x="2124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7" name="Line 81"/>
            <p:cNvSpPr>
              <a:spLocks noChangeAspect="1" noChangeShapeType="1"/>
            </p:cNvSpPr>
            <p:nvPr/>
          </p:nvSpPr>
          <p:spPr bwMode="auto">
            <a:xfrm flipV="1">
              <a:off x="2153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8" name="Line 82"/>
            <p:cNvSpPr>
              <a:spLocks noChangeAspect="1" noChangeShapeType="1"/>
            </p:cNvSpPr>
            <p:nvPr/>
          </p:nvSpPr>
          <p:spPr bwMode="auto">
            <a:xfrm flipV="1">
              <a:off x="2181" y="2006"/>
              <a:ext cx="43" cy="4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69" name="Line 83"/>
            <p:cNvSpPr>
              <a:spLocks noChangeAspect="1" noChangeShapeType="1"/>
            </p:cNvSpPr>
            <p:nvPr/>
          </p:nvSpPr>
          <p:spPr bwMode="auto">
            <a:xfrm flipV="1">
              <a:off x="2210" y="2034"/>
              <a:ext cx="14" cy="1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0" name="Line 84"/>
            <p:cNvSpPr>
              <a:spLocks noChangeAspect="1" noChangeShapeType="1"/>
            </p:cNvSpPr>
            <p:nvPr/>
          </p:nvSpPr>
          <p:spPr bwMode="auto">
            <a:xfrm>
              <a:off x="1253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1" name="Line 85"/>
            <p:cNvSpPr>
              <a:spLocks noChangeAspect="1" noChangeShapeType="1"/>
            </p:cNvSpPr>
            <p:nvPr/>
          </p:nvSpPr>
          <p:spPr bwMode="auto">
            <a:xfrm>
              <a:off x="1253" y="2031"/>
              <a:ext cx="18" cy="1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2" name="Line 86"/>
            <p:cNvSpPr>
              <a:spLocks noChangeAspect="1" noChangeShapeType="1"/>
            </p:cNvSpPr>
            <p:nvPr/>
          </p:nvSpPr>
          <p:spPr bwMode="auto">
            <a:xfrm>
              <a:off x="1253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3" name="Line 87"/>
            <p:cNvSpPr>
              <a:spLocks noChangeAspect="1" noChangeShapeType="1"/>
            </p:cNvSpPr>
            <p:nvPr/>
          </p:nvSpPr>
          <p:spPr bwMode="auto">
            <a:xfrm>
              <a:off x="1281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4" name="Line 88"/>
            <p:cNvSpPr>
              <a:spLocks noChangeAspect="1" noChangeShapeType="1"/>
            </p:cNvSpPr>
            <p:nvPr/>
          </p:nvSpPr>
          <p:spPr bwMode="auto">
            <a:xfrm>
              <a:off x="1310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5" name="Line 89"/>
            <p:cNvSpPr>
              <a:spLocks noChangeAspect="1" noChangeShapeType="1"/>
            </p:cNvSpPr>
            <p:nvPr/>
          </p:nvSpPr>
          <p:spPr bwMode="auto">
            <a:xfrm>
              <a:off x="1339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6" name="Line 90"/>
            <p:cNvSpPr>
              <a:spLocks noChangeAspect="1" noChangeShapeType="1"/>
            </p:cNvSpPr>
            <p:nvPr/>
          </p:nvSpPr>
          <p:spPr bwMode="auto">
            <a:xfrm>
              <a:off x="1367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7" name="Line 91"/>
            <p:cNvSpPr>
              <a:spLocks noChangeAspect="1" noChangeShapeType="1"/>
            </p:cNvSpPr>
            <p:nvPr/>
          </p:nvSpPr>
          <p:spPr bwMode="auto">
            <a:xfrm>
              <a:off x="1396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8" name="Line 92"/>
            <p:cNvSpPr>
              <a:spLocks noChangeAspect="1" noChangeShapeType="1"/>
            </p:cNvSpPr>
            <p:nvPr/>
          </p:nvSpPr>
          <p:spPr bwMode="auto">
            <a:xfrm>
              <a:off x="1425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79" name="Line 93"/>
            <p:cNvSpPr>
              <a:spLocks noChangeAspect="1" noChangeShapeType="1"/>
            </p:cNvSpPr>
            <p:nvPr/>
          </p:nvSpPr>
          <p:spPr bwMode="auto">
            <a:xfrm>
              <a:off x="145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0" name="Line 94"/>
            <p:cNvSpPr>
              <a:spLocks noChangeAspect="1" noChangeShapeType="1"/>
            </p:cNvSpPr>
            <p:nvPr/>
          </p:nvSpPr>
          <p:spPr bwMode="auto">
            <a:xfrm>
              <a:off x="1482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1" name="Line 95"/>
            <p:cNvSpPr>
              <a:spLocks noChangeAspect="1" noChangeShapeType="1"/>
            </p:cNvSpPr>
            <p:nvPr/>
          </p:nvSpPr>
          <p:spPr bwMode="auto">
            <a:xfrm>
              <a:off x="1511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2" name="Line 96"/>
            <p:cNvSpPr>
              <a:spLocks noChangeAspect="1" noChangeShapeType="1"/>
            </p:cNvSpPr>
            <p:nvPr/>
          </p:nvSpPr>
          <p:spPr bwMode="auto">
            <a:xfrm>
              <a:off x="1540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3" name="Line 97"/>
            <p:cNvSpPr>
              <a:spLocks noChangeAspect="1" noChangeShapeType="1"/>
            </p:cNvSpPr>
            <p:nvPr/>
          </p:nvSpPr>
          <p:spPr bwMode="auto">
            <a:xfrm>
              <a:off x="1568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4" name="Line 98"/>
            <p:cNvSpPr>
              <a:spLocks noChangeAspect="1" noChangeShapeType="1"/>
            </p:cNvSpPr>
            <p:nvPr/>
          </p:nvSpPr>
          <p:spPr bwMode="auto">
            <a:xfrm>
              <a:off x="1597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5" name="Line 99"/>
            <p:cNvSpPr>
              <a:spLocks noChangeAspect="1" noChangeShapeType="1"/>
            </p:cNvSpPr>
            <p:nvPr/>
          </p:nvSpPr>
          <p:spPr bwMode="auto">
            <a:xfrm>
              <a:off x="1626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6" name="Line 100"/>
            <p:cNvSpPr>
              <a:spLocks noChangeAspect="1" noChangeShapeType="1"/>
            </p:cNvSpPr>
            <p:nvPr/>
          </p:nvSpPr>
          <p:spPr bwMode="auto">
            <a:xfrm>
              <a:off x="1654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7" name="Line 101"/>
            <p:cNvSpPr>
              <a:spLocks noChangeAspect="1" noChangeShapeType="1"/>
            </p:cNvSpPr>
            <p:nvPr/>
          </p:nvSpPr>
          <p:spPr bwMode="auto">
            <a:xfrm>
              <a:off x="168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8" name="Line 102"/>
            <p:cNvSpPr>
              <a:spLocks noChangeAspect="1" noChangeShapeType="1"/>
            </p:cNvSpPr>
            <p:nvPr/>
          </p:nvSpPr>
          <p:spPr bwMode="auto">
            <a:xfrm>
              <a:off x="1712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89" name="Line 103"/>
            <p:cNvSpPr>
              <a:spLocks noChangeAspect="1" noChangeShapeType="1"/>
            </p:cNvSpPr>
            <p:nvPr/>
          </p:nvSpPr>
          <p:spPr bwMode="auto">
            <a:xfrm>
              <a:off x="1740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0" name="Line 104"/>
            <p:cNvSpPr>
              <a:spLocks noChangeAspect="1" noChangeShapeType="1"/>
            </p:cNvSpPr>
            <p:nvPr/>
          </p:nvSpPr>
          <p:spPr bwMode="auto">
            <a:xfrm>
              <a:off x="1769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1" name="Line 105"/>
            <p:cNvSpPr>
              <a:spLocks noChangeAspect="1" noChangeShapeType="1"/>
            </p:cNvSpPr>
            <p:nvPr/>
          </p:nvSpPr>
          <p:spPr bwMode="auto">
            <a:xfrm>
              <a:off x="1798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2" name="Line 106"/>
            <p:cNvSpPr>
              <a:spLocks noChangeAspect="1" noChangeShapeType="1"/>
            </p:cNvSpPr>
            <p:nvPr/>
          </p:nvSpPr>
          <p:spPr bwMode="auto">
            <a:xfrm>
              <a:off x="1826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3" name="Line 107"/>
            <p:cNvSpPr>
              <a:spLocks noChangeAspect="1" noChangeShapeType="1"/>
            </p:cNvSpPr>
            <p:nvPr/>
          </p:nvSpPr>
          <p:spPr bwMode="auto">
            <a:xfrm>
              <a:off x="1855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4" name="Line 108"/>
            <p:cNvSpPr>
              <a:spLocks noChangeAspect="1" noChangeShapeType="1"/>
            </p:cNvSpPr>
            <p:nvPr/>
          </p:nvSpPr>
          <p:spPr bwMode="auto">
            <a:xfrm>
              <a:off x="1884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5" name="Line 109"/>
            <p:cNvSpPr>
              <a:spLocks noChangeAspect="1" noChangeShapeType="1"/>
            </p:cNvSpPr>
            <p:nvPr/>
          </p:nvSpPr>
          <p:spPr bwMode="auto">
            <a:xfrm>
              <a:off x="1912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6" name="Line 110"/>
            <p:cNvSpPr>
              <a:spLocks noChangeAspect="1" noChangeShapeType="1"/>
            </p:cNvSpPr>
            <p:nvPr/>
          </p:nvSpPr>
          <p:spPr bwMode="auto">
            <a:xfrm>
              <a:off x="1941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7" name="Line 111"/>
            <p:cNvSpPr>
              <a:spLocks noChangeAspect="1" noChangeShapeType="1"/>
            </p:cNvSpPr>
            <p:nvPr/>
          </p:nvSpPr>
          <p:spPr bwMode="auto">
            <a:xfrm>
              <a:off x="1970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8" name="Line 112"/>
            <p:cNvSpPr>
              <a:spLocks noChangeAspect="1" noChangeShapeType="1"/>
            </p:cNvSpPr>
            <p:nvPr/>
          </p:nvSpPr>
          <p:spPr bwMode="auto">
            <a:xfrm>
              <a:off x="1998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299" name="Line 113"/>
            <p:cNvSpPr>
              <a:spLocks noChangeAspect="1" noChangeShapeType="1"/>
            </p:cNvSpPr>
            <p:nvPr/>
          </p:nvSpPr>
          <p:spPr bwMode="auto">
            <a:xfrm>
              <a:off x="2027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0" name="Line 114"/>
            <p:cNvSpPr>
              <a:spLocks noChangeAspect="1" noChangeShapeType="1"/>
            </p:cNvSpPr>
            <p:nvPr/>
          </p:nvSpPr>
          <p:spPr bwMode="auto">
            <a:xfrm>
              <a:off x="2056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1" name="Line 115"/>
            <p:cNvSpPr>
              <a:spLocks noChangeAspect="1" noChangeShapeType="1"/>
            </p:cNvSpPr>
            <p:nvPr/>
          </p:nvSpPr>
          <p:spPr bwMode="auto">
            <a:xfrm>
              <a:off x="2085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2" name="Line 116"/>
            <p:cNvSpPr>
              <a:spLocks noChangeAspect="1" noChangeShapeType="1"/>
            </p:cNvSpPr>
            <p:nvPr/>
          </p:nvSpPr>
          <p:spPr bwMode="auto">
            <a:xfrm>
              <a:off x="2113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3" name="Line 117"/>
            <p:cNvSpPr>
              <a:spLocks noChangeAspect="1" noChangeShapeType="1"/>
            </p:cNvSpPr>
            <p:nvPr/>
          </p:nvSpPr>
          <p:spPr bwMode="auto">
            <a:xfrm>
              <a:off x="2142" y="2002"/>
              <a:ext cx="47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4" name="Line 118"/>
            <p:cNvSpPr>
              <a:spLocks noChangeAspect="1" noChangeShapeType="1"/>
            </p:cNvSpPr>
            <p:nvPr/>
          </p:nvSpPr>
          <p:spPr bwMode="auto">
            <a:xfrm>
              <a:off x="2171" y="2002"/>
              <a:ext cx="46" cy="4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5" name="Line 119"/>
            <p:cNvSpPr>
              <a:spLocks noChangeAspect="1" noChangeShapeType="1"/>
            </p:cNvSpPr>
            <p:nvPr/>
          </p:nvSpPr>
          <p:spPr bwMode="auto">
            <a:xfrm>
              <a:off x="2199" y="2002"/>
              <a:ext cx="25" cy="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6" name="Rectangle 120"/>
            <p:cNvSpPr>
              <a:spLocks noChangeAspect="1" noChangeArrowheads="1"/>
            </p:cNvSpPr>
            <p:nvPr/>
          </p:nvSpPr>
          <p:spPr bwMode="auto">
            <a:xfrm>
              <a:off x="1253" y="2002"/>
              <a:ext cx="971" cy="47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7307" name="Freeform 121"/>
            <p:cNvSpPr>
              <a:spLocks noChangeAspect="1"/>
            </p:cNvSpPr>
            <p:nvPr/>
          </p:nvSpPr>
          <p:spPr bwMode="auto">
            <a:xfrm>
              <a:off x="938" y="2025"/>
              <a:ext cx="28" cy="16"/>
            </a:xfrm>
            <a:custGeom>
              <a:avLst/>
              <a:gdLst>
                <a:gd name="T0" fmla="*/ 0 w 56"/>
                <a:gd name="T1" fmla="*/ 1 h 30"/>
                <a:gd name="T2" fmla="*/ 1 w 56"/>
                <a:gd name="T3" fmla="*/ 1 h 30"/>
                <a:gd name="T4" fmla="*/ 0 w 56"/>
                <a:gd name="T5" fmla="*/ 0 h 30"/>
                <a:gd name="T6" fmla="*/ 0 w 56"/>
                <a:gd name="T7" fmla="*/ 1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30"/>
                <a:gd name="T14" fmla="*/ 56 w 56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30">
                  <a:moveTo>
                    <a:pt x="0" y="30"/>
                  </a:moveTo>
                  <a:lnTo>
                    <a:pt x="56" y="14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08" name="Line 122"/>
            <p:cNvSpPr>
              <a:spLocks noChangeAspect="1" noChangeShapeType="1"/>
            </p:cNvSpPr>
            <p:nvPr/>
          </p:nvSpPr>
          <p:spPr bwMode="auto">
            <a:xfrm flipV="1">
              <a:off x="836" y="2033"/>
              <a:ext cx="115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09" name="Freeform 123"/>
            <p:cNvSpPr>
              <a:spLocks noChangeAspect="1"/>
            </p:cNvSpPr>
            <p:nvPr/>
          </p:nvSpPr>
          <p:spPr bwMode="auto">
            <a:xfrm>
              <a:off x="740" y="2026"/>
              <a:ext cx="28" cy="15"/>
            </a:xfrm>
            <a:custGeom>
              <a:avLst/>
              <a:gdLst>
                <a:gd name="T0" fmla="*/ 0 w 56"/>
                <a:gd name="T1" fmla="*/ 1 h 30"/>
                <a:gd name="T2" fmla="*/ 1 w 56"/>
                <a:gd name="T3" fmla="*/ 1 h 30"/>
                <a:gd name="T4" fmla="*/ 0 w 56"/>
                <a:gd name="T5" fmla="*/ 0 h 30"/>
                <a:gd name="T6" fmla="*/ 0 w 56"/>
                <a:gd name="T7" fmla="*/ 1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6"/>
                <a:gd name="T13" fmla="*/ 0 h 30"/>
                <a:gd name="T14" fmla="*/ 56 w 56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6" h="30">
                  <a:moveTo>
                    <a:pt x="0" y="30"/>
                  </a:moveTo>
                  <a:lnTo>
                    <a:pt x="56" y="16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10" name="Line 124"/>
            <p:cNvSpPr>
              <a:spLocks noChangeAspect="1" noChangeShapeType="1"/>
            </p:cNvSpPr>
            <p:nvPr/>
          </p:nvSpPr>
          <p:spPr bwMode="auto">
            <a:xfrm>
              <a:off x="620" y="2032"/>
              <a:ext cx="133" cy="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11" name="Freeform 125"/>
            <p:cNvSpPr>
              <a:spLocks noChangeAspect="1"/>
            </p:cNvSpPr>
            <p:nvPr/>
          </p:nvSpPr>
          <p:spPr bwMode="auto">
            <a:xfrm>
              <a:off x="601" y="1979"/>
              <a:ext cx="15" cy="28"/>
            </a:xfrm>
            <a:custGeom>
              <a:avLst/>
              <a:gdLst>
                <a:gd name="T0" fmla="*/ 0 w 31"/>
                <a:gd name="T1" fmla="*/ 0 h 58"/>
                <a:gd name="T2" fmla="*/ 0 w 31"/>
                <a:gd name="T3" fmla="*/ 0 h 58"/>
                <a:gd name="T4" fmla="*/ 0 w 31"/>
                <a:gd name="T5" fmla="*/ 0 h 58"/>
                <a:gd name="T6" fmla="*/ 0 w 31"/>
                <a:gd name="T7" fmla="*/ 0 h 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58"/>
                <a:gd name="T14" fmla="*/ 31 w 31"/>
                <a:gd name="T15" fmla="*/ 58 h 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58">
                  <a:moveTo>
                    <a:pt x="2" y="0"/>
                  </a:moveTo>
                  <a:lnTo>
                    <a:pt x="0" y="58"/>
                  </a:lnTo>
                  <a:lnTo>
                    <a:pt x="31" y="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12" name="Line 126"/>
            <p:cNvSpPr>
              <a:spLocks noChangeAspect="1" noChangeShapeType="1"/>
            </p:cNvSpPr>
            <p:nvPr/>
          </p:nvSpPr>
          <p:spPr bwMode="auto">
            <a:xfrm flipH="1">
              <a:off x="606" y="1842"/>
              <a:ext cx="46" cy="15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13" name="Freeform 127"/>
            <p:cNvSpPr>
              <a:spLocks noChangeAspect="1"/>
            </p:cNvSpPr>
            <p:nvPr/>
          </p:nvSpPr>
          <p:spPr bwMode="auto">
            <a:xfrm>
              <a:off x="570" y="1976"/>
              <a:ext cx="15" cy="29"/>
            </a:xfrm>
            <a:custGeom>
              <a:avLst/>
              <a:gdLst>
                <a:gd name="T0" fmla="*/ 0 w 31"/>
                <a:gd name="T1" fmla="*/ 1 h 57"/>
                <a:gd name="T2" fmla="*/ 0 w 31"/>
                <a:gd name="T3" fmla="*/ 1 h 57"/>
                <a:gd name="T4" fmla="*/ 0 w 31"/>
                <a:gd name="T5" fmla="*/ 0 h 57"/>
                <a:gd name="T6" fmla="*/ 0 w 31"/>
                <a:gd name="T7" fmla="*/ 1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57"/>
                <a:gd name="T14" fmla="*/ 31 w 31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57">
                  <a:moveTo>
                    <a:pt x="0" y="9"/>
                  </a:moveTo>
                  <a:lnTo>
                    <a:pt x="31" y="57"/>
                  </a:lnTo>
                  <a:lnTo>
                    <a:pt x="29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314" name="Line 128"/>
            <p:cNvSpPr>
              <a:spLocks noChangeAspect="1" noChangeShapeType="1"/>
            </p:cNvSpPr>
            <p:nvPr/>
          </p:nvSpPr>
          <p:spPr bwMode="auto">
            <a:xfrm>
              <a:off x="534" y="1834"/>
              <a:ext cx="46" cy="15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15" name="Freeform 129"/>
            <p:cNvSpPr>
              <a:spLocks noChangeAspect="1"/>
            </p:cNvSpPr>
            <p:nvPr/>
          </p:nvSpPr>
          <p:spPr bwMode="auto">
            <a:xfrm>
              <a:off x="581" y="2007"/>
              <a:ext cx="27" cy="32"/>
            </a:xfrm>
            <a:custGeom>
              <a:avLst/>
              <a:gdLst>
                <a:gd name="T0" fmla="*/ 1 w 53"/>
                <a:gd name="T1" fmla="*/ 1 h 63"/>
                <a:gd name="T2" fmla="*/ 1 w 53"/>
                <a:gd name="T3" fmla="*/ 1 h 63"/>
                <a:gd name="T4" fmla="*/ 1 w 53"/>
                <a:gd name="T5" fmla="*/ 1 h 63"/>
                <a:gd name="T6" fmla="*/ 1 w 53"/>
                <a:gd name="T7" fmla="*/ 1 h 63"/>
                <a:gd name="T8" fmla="*/ 1 w 53"/>
                <a:gd name="T9" fmla="*/ 1 h 63"/>
                <a:gd name="T10" fmla="*/ 1 w 53"/>
                <a:gd name="T11" fmla="*/ 1 h 63"/>
                <a:gd name="T12" fmla="*/ 1 w 53"/>
                <a:gd name="T13" fmla="*/ 1 h 63"/>
                <a:gd name="T14" fmla="*/ 1 w 53"/>
                <a:gd name="T15" fmla="*/ 1 h 63"/>
                <a:gd name="T16" fmla="*/ 1 w 53"/>
                <a:gd name="T17" fmla="*/ 1 h 63"/>
                <a:gd name="T18" fmla="*/ 1 w 53"/>
                <a:gd name="T19" fmla="*/ 1 h 63"/>
                <a:gd name="T20" fmla="*/ 1 w 53"/>
                <a:gd name="T21" fmla="*/ 1 h 63"/>
                <a:gd name="T22" fmla="*/ 1 w 53"/>
                <a:gd name="T23" fmla="*/ 1 h 63"/>
                <a:gd name="T24" fmla="*/ 1 w 53"/>
                <a:gd name="T25" fmla="*/ 1 h 63"/>
                <a:gd name="T26" fmla="*/ 1 w 53"/>
                <a:gd name="T27" fmla="*/ 1 h 63"/>
                <a:gd name="T28" fmla="*/ 1 w 53"/>
                <a:gd name="T29" fmla="*/ 1 h 63"/>
                <a:gd name="T30" fmla="*/ 1 w 53"/>
                <a:gd name="T31" fmla="*/ 1 h 63"/>
                <a:gd name="T32" fmla="*/ 1 w 53"/>
                <a:gd name="T33" fmla="*/ 1 h 63"/>
                <a:gd name="T34" fmla="*/ 1 w 53"/>
                <a:gd name="T35" fmla="*/ 1 h 63"/>
                <a:gd name="T36" fmla="*/ 1 w 53"/>
                <a:gd name="T37" fmla="*/ 1 h 63"/>
                <a:gd name="T38" fmla="*/ 1 w 53"/>
                <a:gd name="T39" fmla="*/ 1 h 63"/>
                <a:gd name="T40" fmla="*/ 1 w 53"/>
                <a:gd name="T41" fmla="*/ 1 h 63"/>
                <a:gd name="T42" fmla="*/ 1 w 53"/>
                <a:gd name="T43" fmla="*/ 1 h 63"/>
                <a:gd name="T44" fmla="*/ 1 w 53"/>
                <a:gd name="T45" fmla="*/ 1 h 63"/>
                <a:gd name="T46" fmla="*/ 1 w 53"/>
                <a:gd name="T47" fmla="*/ 1 h 63"/>
                <a:gd name="T48" fmla="*/ 1 w 53"/>
                <a:gd name="T49" fmla="*/ 1 h 63"/>
                <a:gd name="T50" fmla="*/ 1 w 53"/>
                <a:gd name="T51" fmla="*/ 1 h 63"/>
                <a:gd name="T52" fmla="*/ 1 w 53"/>
                <a:gd name="T53" fmla="*/ 1 h 63"/>
                <a:gd name="T54" fmla="*/ 1 w 53"/>
                <a:gd name="T55" fmla="*/ 0 h 63"/>
                <a:gd name="T56" fmla="*/ 1 w 53"/>
                <a:gd name="T57" fmla="*/ 0 h 63"/>
                <a:gd name="T58" fmla="*/ 1 w 53"/>
                <a:gd name="T59" fmla="*/ 0 h 63"/>
                <a:gd name="T60" fmla="*/ 1 w 53"/>
                <a:gd name="T61" fmla="*/ 0 h 63"/>
                <a:gd name="T62" fmla="*/ 1 w 53"/>
                <a:gd name="T63" fmla="*/ 0 h 63"/>
                <a:gd name="T64" fmla="*/ 1 w 53"/>
                <a:gd name="T65" fmla="*/ 0 h 63"/>
                <a:gd name="T66" fmla="*/ 1 w 53"/>
                <a:gd name="T67" fmla="*/ 1 h 63"/>
                <a:gd name="T68" fmla="*/ 1 w 53"/>
                <a:gd name="T69" fmla="*/ 1 h 63"/>
                <a:gd name="T70" fmla="*/ 1 w 53"/>
                <a:gd name="T71" fmla="*/ 1 h 63"/>
                <a:gd name="T72" fmla="*/ 1 w 53"/>
                <a:gd name="T73" fmla="*/ 1 h 63"/>
                <a:gd name="T74" fmla="*/ 1 w 53"/>
                <a:gd name="T75" fmla="*/ 1 h 63"/>
                <a:gd name="T76" fmla="*/ 1 w 53"/>
                <a:gd name="T77" fmla="*/ 1 h 63"/>
                <a:gd name="T78" fmla="*/ 1 w 53"/>
                <a:gd name="T79" fmla="*/ 1 h 63"/>
                <a:gd name="T80" fmla="*/ 1 w 53"/>
                <a:gd name="T81" fmla="*/ 1 h 63"/>
                <a:gd name="T82" fmla="*/ 0 w 53"/>
                <a:gd name="T83" fmla="*/ 1 h 63"/>
                <a:gd name="T84" fmla="*/ 0 w 53"/>
                <a:gd name="T85" fmla="*/ 1 h 63"/>
                <a:gd name="T86" fmla="*/ 0 w 53"/>
                <a:gd name="T87" fmla="*/ 1 h 63"/>
                <a:gd name="T88" fmla="*/ 0 w 53"/>
                <a:gd name="T89" fmla="*/ 1 h 63"/>
                <a:gd name="T90" fmla="*/ 0 w 53"/>
                <a:gd name="T91" fmla="*/ 1 h 63"/>
                <a:gd name="T92" fmla="*/ 0 w 53"/>
                <a:gd name="T93" fmla="*/ 1 h 63"/>
                <a:gd name="T94" fmla="*/ 0 w 53"/>
                <a:gd name="T95" fmla="*/ 1 h 63"/>
                <a:gd name="T96" fmla="*/ 0 w 53"/>
                <a:gd name="T97" fmla="*/ 1 h 63"/>
                <a:gd name="T98" fmla="*/ 1 w 53"/>
                <a:gd name="T99" fmla="*/ 1 h 63"/>
                <a:gd name="T100" fmla="*/ 1 w 53"/>
                <a:gd name="T101" fmla="*/ 1 h 63"/>
                <a:gd name="T102" fmla="*/ 1 w 53"/>
                <a:gd name="T103" fmla="*/ 1 h 63"/>
                <a:gd name="T104" fmla="*/ 1 w 53"/>
                <a:gd name="T105" fmla="*/ 1 h 63"/>
                <a:gd name="T106" fmla="*/ 1 w 53"/>
                <a:gd name="T107" fmla="*/ 1 h 63"/>
                <a:gd name="T108" fmla="*/ 1 w 53"/>
                <a:gd name="T109" fmla="*/ 1 h 63"/>
                <a:gd name="T110" fmla="*/ 1 w 53"/>
                <a:gd name="T111" fmla="*/ 1 h 63"/>
                <a:gd name="T112" fmla="*/ 1 w 53"/>
                <a:gd name="T113" fmla="*/ 1 h 63"/>
                <a:gd name="T114" fmla="*/ 1 w 53"/>
                <a:gd name="T115" fmla="*/ 1 h 63"/>
                <a:gd name="T116" fmla="*/ 1 w 53"/>
                <a:gd name="T117" fmla="*/ 1 h 63"/>
                <a:gd name="T118" fmla="*/ 1 w 53"/>
                <a:gd name="T119" fmla="*/ 1 h 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3"/>
                <a:gd name="T181" fmla="*/ 0 h 63"/>
                <a:gd name="T182" fmla="*/ 53 w 53"/>
                <a:gd name="T183" fmla="*/ 63 h 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3" h="63">
                  <a:moveTo>
                    <a:pt x="27" y="63"/>
                  </a:moveTo>
                  <a:lnTo>
                    <a:pt x="27" y="63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30" y="61"/>
                  </a:lnTo>
                  <a:lnTo>
                    <a:pt x="32" y="61"/>
                  </a:lnTo>
                  <a:lnTo>
                    <a:pt x="34" y="61"/>
                  </a:lnTo>
                  <a:lnTo>
                    <a:pt x="35" y="61"/>
                  </a:lnTo>
                  <a:lnTo>
                    <a:pt x="35" y="59"/>
                  </a:lnTo>
                  <a:lnTo>
                    <a:pt x="37" y="59"/>
                  </a:lnTo>
                  <a:lnTo>
                    <a:pt x="39" y="59"/>
                  </a:lnTo>
                  <a:lnTo>
                    <a:pt x="39" y="57"/>
                  </a:lnTo>
                  <a:lnTo>
                    <a:pt x="41" y="57"/>
                  </a:lnTo>
                  <a:lnTo>
                    <a:pt x="41" y="55"/>
                  </a:lnTo>
                  <a:lnTo>
                    <a:pt x="43" y="55"/>
                  </a:lnTo>
                  <a:lnTo>
                    <a:pt x="44" y="54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50" y="45"/>
                  </a:lnTo>
                  <a:lnTo>
                    <a:pt x="52" y="45"/>
                  </a:lnTo>
                  <a:lnTo>
                    <a:pt x="52" y="43"/>
                  </a:lnTo>
                  <a:lnTo>
                    <a:pt x="52" y="41"/>
                  </a:lnTo>
                  <a:lnTo>
                    <a:pt x="53" y="41"/>
                  </a:lnTo>
                  <a:lnTo>
                    <a:pt x="53" y="39"/>
                  </a:lnTo>
                  <a:lnTo>
                    <a:pt x="53" y="38"/>
                  </a:lnTo>
                  <a:lnTo>
                    <a:pt x="53" y="36"/>
                  </a:lnTo>
                  <a:lnTo>
                    <a:pt x="53" y="34"/>
                  </a:lnTo>
                  <a:lnTo>
                    <a:pt x="53" y="32"/>
                  </a:lnTo>
                  <a:lnTo>
                    <a:pt x="53" y="30"/>
                  </a:lnTo>
                  <a:lnTo>
                    <a:pt x="53" y="29"/>
                  </a:lnTo>
                  <a:lnTo>
                    <a:pt x="53" y="27"/>
                  </a:lnTo>
                  <a:lnTo>
                    <a:pt x="53" y="25"/>
                  </a:lnTo>
                  <a:lnTo>
                    <a:pt x="53" y="23"/>
                  </a:lnTo>
                  <a:lnTo>
                    <a:pt x="53" y="21"/>
                  </a:lnTo>
                  <a:lnTo>
                    <a:pt x="53" y="20"/>
                  </a:lnTo>
                  <a:lnTo>
                    <a:pt x="52" y="20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6" y="11"/>
                  </a:lnTo>
                  <a:lnTo>
                    <a:pt x="46" y="9"/>
                  </a:lnTo>
                  <a:lnTo>
                    <a:pt x="44" y="7"/>
                  </a:lnTo>
                  <a:lnTo>
                    <a:pt x="43" y="5"/>
                  </a:lnTo>
                  <a:lnTo>
                    <a:pt x="41" y="5"/>
                  </a:lnTo>
                  <a:lnTo>
                    <a:pt x="41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7" y="2"/>
                  </a:lnTo>
                  <a:lnTo>
                    <a:pt x="35" y="2"/>
                  </a:lnTo>
                  <a:lnTo>
                    <a:pt x="35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7" y="0"/>
                  </a:lnTo>
                  <a:lnTo>
                    <a:pt x="25" y="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2" y="3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9" y="7"/>
                  </a:lnTo>
                  <a:lnTo>
                    <a:pt x="7" y="9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14"/>
                  </a:lnTo>
                  <a:lnTo>
                    <a:pt x="3" y="16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0"/>
                  </a:lnTo>
                  <a:lnTo>
                    <a:pt x="0" y="20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0" y="25"/>
                  </a:lnTo>
                  <a:lnTo>
                    <a:pt x="0" y="27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0" y="41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" y="45"/>
                  </a:lnTo>
                  <a:lnTo>
                    <a:pt x="3" y="45"/>
                  </a:lnTo>
                  <a:lnTo>
                    <a:pt x="3" y="46"/>
                  </a:lnTo>
                  <a:lnTo>
                    <a:pt x="3" y="48"/>
                  </a:lnTo>
                  <a:lnTo>
                    <a:pt x="5" y="48"/>
                  </a:lnTo>
                  <a:lnTo>
                    <a:pt x="5" y="50"/>
                  </a:lnTo>
                  <a:lnTo>
                    <a:pt x="7" y="50"/>
                  </a:lnTo>
                  <a:lnTo>
                    <a:pt x="7" y="52"/>
                  </a:lnTo>
                  <a:lnTo>
                    <a:pt x="9" y="54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7"/>
                  </a:lnTo>
                  <a:lnTo>
                    <a:pt x="14" y="57"/>
                  </a:lnTo>
                  <a:lnTo>
                    <a:pt x="14" y="59"/>
                  </a:lnTo>
                  <a:lnTo>
                    <a:pt x="16" y="59"/>
                  </a:lnTo>
                  <a:lnTo>
                    <a:pt x="18" y="59"/>
                  </a:lnTo>
                  <a:lnTo>
                    <a:pt x="18" y="61"/>
                  </a:lnTo>
                  <a:lnTo>
                    <a:pt x="19" y="61"/>
                  </a:lnTo>
                  <a:lnTo>
                    <a:pt x="21" y="61"/>
                  </a:lnTo>
                  <a:lnTo>
                    <a:pt x="23" y="61"/>
                  </a:lnTo>
                  <a:lnTo>
                    <a:pt x="25" y="61"/>
                  </a:lnTo>
                  <a:lnTo>
                    <a:pt x="27" y="61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316" name="Oval 130"/>
            <p:cNvSpPr>
              <a:spLocks noChangeAspect="1" noChangeArrowheads="1"/>
            </p:cNvSpPr>
            <p:nvPr/>
          </p:nvSpPr>
          <p:spPr bwMode="auto">
            <a:xfrm>
              <a:off x="642" y="1816"/>
              <a:ext cx="25" cy="28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7317" name="Oval 131"/>
            <p:cNvSpPr>
              <a:spLocks noChangeAspect="1" noChangeArrowheads="1"/>
            </p:cNvSpPr>
            <p:nvPr/>
          </p:nvSpPr>
          <p:spPr bwMode="auto">
            <a:xfrm>
              <a:off x="518" y="1820"/>
              <a:ext cx="27" cy="28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</p:grpSp>
      <p:graphicFrame>
        <p:nvGraphicFramePr>
          <p:cNvPr id="7170" name="Object 132"/>
          <p:cNvGraphicFramePr>
            <a:graphicFrameLocks noChangeAspect="1"/>
          </p:cNvGraphicFramePr>
          <p:nvPr/>
        </p:nvGraphicFramePr>
        <p:xfrm>
          <a:off x="8134350" y="4648200"/>
          <a:ext cx="6096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Graph" r:id="rId4" imgW="3610080" imgH="2819520" progId="Origin50.Graph">
                  <p:embed/>
                </p:oleObj>
              </mc:Choice>
              <mc:Fallback>
                <p:oleObj name="Graph" r:id="rId4" imgW="3610080" imgH="2819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8388" t="14594" r="22797" b="16216"/>
                      <a:stretch>
                        <a:fillRect/>
                      </a:stretch>
                    </p:blipFill>
                    <p:spPr bwMode="auto">
                      <a:xfrm>
                        <a:off x="8134350" y="4648200"/>
                        <a:ext cx="609600" cy="6096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00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4" name="Group 133"/>
          <p:cNvGrpSpPr>
            <a:grpSpLocks/>
          </p:cNvGrpSpPr>
          <p:nvPr/>
        </p:nvGrpSpPr>
        <p:grpSpPr bwMode="auto">
          <a:xfrm>
            <a:off x="4086225" y="1358900"/>
            <a:ext cx="4162425" cy="5400675"/>
            <a:chOff x="2748" y="838"/>
            <a:chExt cx="2622" cy="3402"/>
          </a:xfrm>
        </p:grpSpPr>
        <p:sp>
          <p:nvSpPr>
            <p:cNvPr id="7175" name="Rectangle 78"/>
            <p:cNvSpPr>
              <a:spLocks noChangeArrowheads="1"/>
            </p:cNvSpPr>
            <p:nvPr/>
          </p:nvSpPr>
          <p:spPr bwMode="auto">
            <a:xfrm>
              <a:off x="2748" y="3612"/>
              <a:ext cx="2015" cy="628"/>
            </a:xfrm>
            <a:prstGeom prst="rect">
              <a:avLst/>
            </a:prstGeom>
            <a:solidFill>
              <a:srgbClr val="3399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400" b="1" i="1">
                  <a:latin typeface="Abadi MT Condensed Extra Bold" pitchFamily="34" charset="0"/>
                </a:rPr>
                <a:t>n</a:t>
              </a:r>
              <a:r>
                <a:rPr lang="en-US" sz="1400" b="1" baseline="30000">
                  <a:latin typeface="Abadi MT Condensed Extra Bold" pitchFamily="34" charset="0"/>
                </a:rPr>
                <a:t>+</a:t>
              </a:r>
              <a:r>
                <a:rPr lang="en-US" sz="1400" b="1">
                  <a:latin typeface="Abadi MT Condensed Extra Bold" pitchFamily="34" charset="0"/>
                </a:rPr>
                <a:t>-GaSb Buffer &amp; Substrate</a:t>
              </a:r>
            </a:p>
          </p:txBody>
        </p:sp>
        <p:sp>
          <p:nvSpPr>
            <p:cNvPr id="7176" name="Rectangle 75"/>
            <p:cNvSpPr>
              <a:spLocks noChangeArrowheads="1"/>
            </p:cNvSpPr>
            <p:nvPr/>
          </p:nvSpPr>
          <p:spPr bwMode="auto">
            <a:xfrm>
              <a:off x="3349" y="3468"/>
              <a:ext cx="2015" cy="115"/>
            </a:xfrm>
            <a:prstGeom prst="rect">
              <a:avLst/>
            </a:prstGeom>
            <a:gradFill rotWithShape="0">
              <a:gsLst>
                <a:gs pos="0">
                  <a:srgbClr val="9933FF"/>
                </a:gs>
                <a:gs pos="100000">
                  <a:srgbClr val="339966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33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24584" name="Rectangle 79"/>
            <p:cNvSpPr>
              <a:spLocks noChangeArrowheads="1"/>
            </p:cNvSpPr>
            <p:nvPr/>
          </p:nvSpPr>
          <p:spPr bwMode="auto">
            <a:xfrm>
              <a:off x="2748" y="2864"/>
              <a:ext cx="2015" cy="57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317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>
                <a:defRPr/>
              </a:pPr>
              <a:r>
                <a:rPr lang="en-US" sz="1400" b="1" i="1">
                  <a:latin typeface="Abadi MT Condensed Extra Bold" pitchFamily="34" charset="0"/>
                  <a:cs typeface="+mn-cs"/>
                </a:rPr>
                <a:t>n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-InAs/AlSb SL Clad (</a:t>
              </a:r>
              <a:r>
                <a:rPr lang="en-US" sz="1400" b="1">
                  <a:latin typeface="Abadi MT Condensed Extra Bold" pitchFamily="34" charset="0"/>
                  <a:cs typeface="+mn-cs"/>
                  <a:sym typeface="Symbol" pitchFamily="18" charset="2"/>
                </a:rPr>
                <a:t> 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4.0 </a:t>
              </a:r>
              <a:r>
                <a:rPr lang="en-US" sz="1400" b="1">
                  <a:latin typeface="Abadi MT Condensed Extra Bold" pitchFamily="34" charset="0"/>
                  <a:cs typeface="+mn-cs"/>
                  <a:sym typeface="Symbol" pitchFamily="18" charset="2"/>
                </a:rPr>
                <a:t>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m</a:t>
              </a:r>
              <a:r>
                <a:rPr lang="en-US" b="1">
                  <a:latin typeface="Abadi MT Condensed Extra Bold" pitchFamily="34" charset="0"/>
                  <a:cs typeface="+mn-cs"/>
                </a:rPr>
                <a:t>)</a:t>
              </a:r>
            </a:p>
          </p:txBody>
        </p:sp>
        <p:sp>
          <p:nvSpPr>
            <p:cNvPr id="7178" name="Rectangle 75"/>
            <p:cNvSpPr>
              <a:spLocks noChangeArrowheads="1"/>
            </p:cNvSpPr>
            <p:nvPr/>
          </p:nvSpPr>
          <p:spPr bwMode="auto">
            <a:xfrm>
              <a:off x="3355" y="2721"/>
              <a:ext cx="2015" cy="115"/>
            </a:xfrm>
            <a:prstGeom prst="rect">
              <a:avLst/>
            </a:prstGeom>
            <a:gradFill rotWithShape="1">
              <a:gsLst>
                <a:gs pos="0">
                  <a:srgbClr val="339966"/>
                </a:gs>
                <a:gs pos="100000">
                  <a:srgbClr val="9900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7179" name="Rectangle 78"/>
            <p:cNvSpPr>
              <a:spLocks noChangeArrowheads="1"/>
            </p:cNvSpPr>
            <p:nvPr/>
          </p:nvSpPr>
          <p:spPr bwMode="auto">
            <a:xfrm>
              <a:off x="2748" y="2549"/>
              <a:ext cx="2015" cy="144"/>
            </a:xfrm>
            <a:prstGeom prst="rect">
              <a:avLst/>
            </a:prstGeom>
            <a:solidFill>
              <a:srgbClr val="3399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400" b="1">
                  <a:latin typeface="Abadi MT Condensed Extra Bold" pitchFamily="34" charset="0"/>
                </a:rPr>
                <a:t>GaSb SCL</a:t>
              </a:r>
            </a:p>
          </p:txBody>
        </p:sp>
        <p:sp>
          <p:nvSpPr>
            <p:cNvPr id="7180" name="Rectangle 76"/>
            <p:cNvSpPr>
              <a:spLocks noChangeArrowheads="1"/>
            </p:cNvSpPr>
            <p:nvPr/>
          </p:nvSpPr>
          <p:spPr bwMode="auto">
            <a:xfrm>
              <a:off x="3355" y="2405"/>
              <a:ext cx="2015" cy="115"/>
            </a:xfrm>
            <a:prstGeom prst="rect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33CCCC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7181" name="Rectangle 78"/>
            <p:cNvSpPr>
              <a:spLocks noChangeArrowheads="1"/>
            </p:cNvSpPr>
            <p:nvPr/>
          </p:nvSpPr>
          <p:spPr bwMode="auto">
            <a:xfrm>
              <a:off x="2748" y="1928"/>
              <a:ext cx="2015" cy="449"/>
            </a:xfrm>
            <a:prstGeom prst="rect">
              <a:avLst/>
            </a:prstGeom>
            <a:gradFill rotWithShape="0">
              <a:gsLst>
                <a:gs pos="0">
                  <a:srgbClr val="1F7A7A"/>
                </a:gs>
                <a:gs pos="50000">
                  <a:srgbClr val="33CCCC"/>
                </a:gs>
                <a:gs pos="100000">
                  <a:srgbClr val="1F7A7A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400" b="1">
                  <a:latin typeface="Abadi MT Condensed Extra Bold" pitchFamily="34" charset="0"/>
                </a:rPr>
                <a:t>Active ICL Stages</a:t>
              </a:r>
            </a:p>
            <a:p>
              <a:pPr algn="ctr" eaLnBrk="0" hangingPunct="0"/>
              <a:r>
                <a:rPr lang="en-US" sz="1400" b="1">
                  <a:latin typeface="Abadi MT Condensed Extra Bold" pitchFamily="34" charset="0"/>
                </a:rPr>
                <a:t>“W” QWs + Injectors</a:t>
              </a:r>
            </a:p>
          </p:txBody>
        </p:sp>
        <p:sp>
          <p:nvSpPr>
            <p:cNvPr id="7182" name="Rectangle 76"/>
            <p:cNvSpPr>
              <a:spLocks noChangeArrowheads="1"/>
            </p:cNvSpPr>
            <p:nvPr/>
          </p:nvSpPr>
          <p:spPr bwMode="auto">
            <a:xfrm>
              <a:off x="3349" y="1785"/>
              <a:ext cx="2015" cy="115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9900CC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CCCC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7183" name="Rectangle 78"/>
            <p:cNvSpPr>
              <a:spLocks noChangeArrowheads="1"/>
            </p:cNvSpPr>
            <p:nvPr/>
          </p:nvSpPr>
          <p:spPr bwMode="auto">
            <a:xfrm>
              <a:off x="2748" y="1613"/>
              <a:ext cx="2015" cy="144"/>
            </a:xfrm>
            <a:prstGeom prst="rect">
              <a:avLst/>
            </a:prstGeom>
            <a:solidFill>
              <a:srgbClr val="339966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9966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400" b="1">
                  <a:latin typeface="Abadi MT Condensed Extra Bold" pitchFamily="34" charset="0"/>
                </a:rPr>
                <a:t>GaSb SCL</a:t>
              </a:r>
            </a:p>
          </p:txBody>
        </p:sp>
        <p:sp>
          <p:nvSpPr>
            <p:cNvPr id="7184" name="Rectangle 75"/>
            <p:cNvSpPr>
              <a:spLocks noChangeArrowheads="1"/>
            </p:cNvSpPr>
            <p:nvPr/>
          </p:nvSpPr>
          <p:spPr bwMode="auto">
            <a:xfrm>
              <a:off x="3349" y="1469"/>
              <a:ext cx="2015" cy="115"/>
            </a:xfrm>
            <a:prstGeom prst="rect">
              <a:avLst/>
            </a:prstGeom>
            <a:gradFill rotWithShape="1">
              <a:gsLst>
                <a:gs pos="0">
                  <a:srgbClr val="9900FF"/>
                </a:gs>
                <a:gs pos="100000">
                  <a:srgbClr val="339966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24585" name="Rectangle 80"/>
            <p:cNvSpPr>
              <a:spLocks noChangeArrowheads="1"/>
            </p:cNvSpPr>
            <p:nvPr/>
          </p:nvSpPr>
          <p:spPr bwMode="auto">
            <a:xfrm>
              <a:off x="2748" y="1153"/>
              <a:ext cx="2015" cy="288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shade val="63529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3175">
              <a:noFill/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>
                <a:defRPr/>
              </a:pPr>
              <a:r>
                <a:rPr lang="en-US" sz="1400" b="1" i="1">
                  <a:latin typeface="Abadi MT Condensed Extra Bold" pitchFamily="34" charset="0"/>
                  <a:cs typeface="+mn-cs"/>
                </a:rPr>
                <a:t>n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-InAs/AlSb SL Clad (</a:t>
              </a:r>
              <a:r>
                <a:rPr lang="en-US" sz="1400" b="1">
                  <a:latin typeface="Abadi MT Condensed Extra Bold" pitchFamily="34" charset="0"/>
                  <a:cs typeface="+mn-cs"/>
                  <a:sym typeface="Symbol" pitchFamily="18" charset="2"/>
                </a:rPr>
                <a:t> 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2 </a:t>
              </a:r>
              <a:r>
                <a:rPr lang="en-US" sz="1400" b="1">
                  <a:latin typeface="Abadi MT Condensed Extra Bold" pitchFamily="34" charset="0"/>
                  <a:cs typeface="+mn-cs"/>
                  <a:sym typeface="Symbol" pitchFamily="18" charset="2"/>
                </a:rPr>
                <a:t></a:t>
              </a:r>
              <a:r>
                <a:rPr lang="en-US" sz="1400" b="1">
                  <a:latin typeface="Abadi MT Condensed Extra Bold" pitchFamily="34" charset="0"/>
                  <a:cs typeface="+mn-cs"/>
                </a:rPr>
                <a:t>m)</a:t>
              </a:r>
            </a:p>
          </p:txBody>
        </p:sp>
        <p:sp>
          <p:nvSpPr>
            <p:cNvPr id="7186" name="Rectangle 75"/>
            <p:cNvSpPr>
              <a:spLocks noChangeArrowheads="1"/>
            </p:cNvSpPr>
            <p:nvPr/>
          </p:nvSpPr>
          <p:spPr bwMode="auto">
            <a:xfrm>
              <a:off x="3343" y="1010"/>
              <a:ext cx="2015" cy="115"/>
            </a:xfrm>
            <a:prstGeom prst="rect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9900F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200" b="1" i="1">
                  <a:latin typeface="Abadi MT Condensed Extra Bold" pitchFamily="34" charset="0"/>
                </a:rPr>
                <a:t>Transition</a:t>
              </a:r>
            </a:p>
          </p:txBody>
        </p:sp>
        <p:sp>
          <p:nvSpPr>
            <p:cNvPr id="7187" name="Rectangle 81"/>
            <p:cNvSpPr>
              <a:spLocks noChangeArrowheads="1"/>
            </p:cNvSpPr>
            <p:nvPr/>
          </p:nvSpPr>
          <p:spPr bwMode="auto">
            <a:xfrm>
              <a:off x="2748" y="838"/>
              <a:ext cx="2015" cy="144"/>
            </a:xfrm>
            <a:prstGeom prst="rect">
              <a:avLst/>
            </a:prstGeom>
            <a:solidFill>
              <a:srgbClr val="FF3399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3399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0" hangingPunct="0"/>
              <a:r>
                <a:rPr lang="en-US" sz="1400" b="1" i="1">
                  <a:latin typeface="Abadi MT Condensed Extra Bold" pitchFamily="34" charset="0"/>
                </a:rPr>
                <a:t>n</a:t>
              </a:r>
              <a:r>
                <a:rPr lang="en-US" sz="1400" b="1" baseline="30000">
                  <a:latin typeface="Abadi MT Condensed Extra Bold" pitchFamily="34" charset="0"/>
                </a:rPr>
                <a:t>+</a:t>
              </a:r>
              <a:r>
                <a:rPr lang="en-US" sz="1400" b="1">
                  <a:latin typeface="Abadi MT Condensed Extra Bold" pitchFamily="34" charset="0"/>
                </a:rPr>
                <a:t>-InAs Cap (0.02</a:t>
              </a:r>
              <a:r>
                <a:rPr lang="en-US" sz="1400" b="1">
                  <a:latin typeface="Abadi MT Condensed Extra Bold" pitchFamily="34" charset="0"/>
                  <a:sym typeface="Symbol" pitchFamily="18" charset="2"/>
                </a:rPr>
                <a:t></a:t>
              </a:r>
              <a:r>
                <a:rPr lang="en-US" sz="1400" b="1">
                  <a:latin typeface="Abadi MT Condensed Extra Bold" pitchFamily="34" charset="0"/>
                </a:rPr>
                <a:t>m)</a:t>
              </a:r>
            </a:p>
          </p:txBody>
        </p:sp>
        <p:sp>
          <p:nvSpPr>
            <p:cNvPr id="7188" name="Text Box 147"/>
            <p:cNvSpPr txBox="1">
              <a:spLocks noChangeArrowheads="1"/>
            </p:cNvSpPr>
            <p:nvPr/>
          </p:nvSpPr>
          <p:spPr bwMode="auto">
            <a:xfrm>
              <a:off x="4883" y="1999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400" b="1"/>
                <a:t>5x</a:t>
              </a:r>
            </a:p>
          </p:txBody>
        </p:sp>
        <p:sp>
          <p:nvSpPr>
            <p:cNvPr id="7189" name="Line 148"/>
            <p:cNvSpPr>
              <a:spLocks noChangeShapeType="1"/>
            </p:cNvSpPr>
            <p:nvPr/>
          </p:nvSpPr>
          <p:spPr bwMode="auto">
            <a:xfrm flipH="1">
              <a:off x="4506" y="2100"/>
              <a:ext cx="38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7190" name="Text Box 149"/>
            <p:cNvSpPr txBox="1">
              <a:spLocks noChangeArrowheads="1"/>
            </p:cNvSpPr>
            <p:nvPr/>
          </p:nvSpPr>
          <p:spPr bwMode="auto">
            <a:xfrm>
              <a:off x="4890" y="2920"/>
              <a:ext cx="4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en-US" sz="1400" b="1">
                  <a:sym typeface="Symbol" pitchFamily="18" charset="2"/>
                </a:rPr>
                <a:t></a:t>
              </a:r>
              <a:r>
                <a:rPr lang="en-US" sz="1400" b="1"/>
                <a:t>900x</a:t>
              </a:r>
            </a:p>
          </p:txBody>
        </p:sp>
        <p:sp>
          <p:nvSpPr>
            <p:cNvPr id="7191" name="Line 150"/>
            <p:cNvSpPr>
              <a:spLocks noChangeShapeType="1"/>
            </p:cNvSpPr>
            <p:nvPr/>
          </p:nvSpPr>
          <p:spPr bwMode="auto">
            <a:xfrm flipH="1">
              <a:off x="4524" y="3030"/>
              <a:ext cx="384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020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D6551-E307-41B6-ABDB-151F10DF8B69}" type="slidenum">
              <a:rPr lang="it-IT"/>
              <a:pPr/>
              <a:t>5</a:t>
            </a:fld>
            <a:endParaRPr lang="it-IT" dirty="0"/>
          </a:p>
        </p:txBody>
      </p:sp>
      <p:grpSp>
        <p:nvGrpSpPr>
          <p:cNvPr id="4" name="Groupe 3"/>
          <p:cNvGrpSpPr/>
          <p:nvPr/>
        </p:nvGrpSpPr>
        <p:grpSpPr>
          <a:xfrm>
            <a:off x="213143" y="848016"/>
            <a:ext cx="3494761" cy="2704998"/>
            <a:chOff x="251520" y="1052736"/>
            <a:chExt cx="3494761" cy="2704998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1205849"/>
              <a:ext cx="3494761" cy="2347734"/>
              <a:chOff x="251520" y="1205849"/>
              <a:chExt cx="3494761" cy="2347734"/>
            </a:xfrm>
          </p:grpSpPr>
          <p:pic>
            <p:nvPicPr>
              <p:cNvPr id="9" name="Picture 1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0" y="1205849"/>
                <a:ext cx="3494761" cy="2347734"/>
              </a:xfrm>
              <a:prstGeom prst="rect">
                <a:avLst/>
              </a:prstGeom>
              <a:noFill/>
              <a:ln w="349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0" name="Oval 13"/>
              <p:cNvSpPr>
                <a:spLocks noChangeArrowheads="1"/>
              </p:cNvSpPr>
              <p:nvPr/>
            </p:nvSpPr>
            <p:spPr bwMode="auto">
              <a:xfrm>
                <a:off x="2049186" y="1844824"/>
                <a:ext cx="741032" cy="1393008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cxnSp>
          <p:nvCxnSpPr>
            <p:cNvPr id="16" name="Connecteur droit 15"/>
            <p:cNvCxnSpPr/>
            <p:nvPr/>
          </p:nvCxnSpPr>
          <p:spPr>
            <a:xfrm rot="5400000">
              <a:off x="917549" y="2405235"/>
              <a:ext cx="2704998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41"/>
          <p:cNvGrpSpPr>
            <a:grpSpLocks/>
          </p:cNvGrpSpPr>
          <p:nvPr/>
        </p:nvGrpSpPr>
        <p:grpSpPr bwMode="auto">
          <a:xfrm>
            <a:off x="4644008" y="1077688"/>
            <a:ext cx="4629472" cy="1575424"/>
            <a:chOff x="2640" y="816"/>
            <a:chExt cx="2533" cy="540"/>
          </a:xfrm>
        </p:grpSpPr>
        <p:sp>
          <p:nvSpPr>
            <p:cNvPr id="38" name="Text Box 2"/>
            <p:cNvSpPr txBox="1">
              <a:spLocks noChangeArrowheads="1"/>
            </p:cNvSpPr>
            <p:nvPr/>
          </p:nvSpPr>
          <p:spPr bwMode="auto">
            <a:xfrm>
              <a:off x="2640" y="816"/>
              <a:ext cx="2533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77800" indent="-177800" algn="l">
                <a:spcBef>
                  <a:spcPct val="50000"/>
                </a:spcBef>
                <a:buFont typeface="Arial" pitchFamily="34" charset="0"/>
                <a:buChar char="•"/>
              </a:pPr>
              <a:r>
                <a:rPr lang="fr-FR" sz="2000" b="1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fr-FR" sz="2000" b="1" dirty="0" smtClean="0">
                  <a:solidFill>
                    <a:srgbClr val="0000FF"/>
                  </a:solidFill>
                  <a:latin typeface="+mn-lt"/>
                </a:rPr>
                <a:t>Large </a:t>
              </a:r>
              <a:r>
                <a:rPr lang="fr-FR" sz="2000" b="1" dirty="0" err="1" smtClean="0">
                  <a:solidFill>
                    <a:srgbClr val="0000FF"/>
                  </a:solidFill>
                  <a:latin typeface="+mn-lt"/>
                </a:rPr>
                <a:t>bandgap</a:t>
              </a:r>
              <a:r>
                <a:rPr lang="fr-FR" sz="2000" b="1" dirty="0" smtClean="0">
                  <a:solidFill>
                    <a:srgbClr val="0000FF"/>
                  </a:solidFill>
                  <a:latin typeface="+mn-lt"/>
                </a:rPr>
                <a:t> range </a:t>
              </a:r>
              <a:r>
                <a:rPr lang="fr-FR" sz="2000" b="1" dirty="0" smtClean="0">
                  <a:latin typeface="+mn-lt"/>
                </a:rPr>
                <a:t>: </a:t>
              </a:r>
            </a:p>
            <a:p>
              <a:pPr lvl="4">
                <a:spcBef>
                  <a:spcPct val="50000"/>
                </a:spcBef>
              </a:pPr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0.1 </a:t>
              </a:r>
              <a:r>
                <a:rPr lang="fr-FR" sz="2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– </a:t>
              </a:r>
              <a:r>
                <a:rPr lang="fr-FR" sz="2000" b="1" dirty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r>
                <a:rPr lang="fr-FR" sz="2000" b="1" dirty="0" smtClean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fr-FR" sz="20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eV</a:t>
              </a:r>
            </a:p>
          </p:txBody>
        </p:sp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3168" y="1104"/>
              <a:ext cx="200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sz="2000" b="1" dirty="0">
                  <a:solidFill>
                    <a:srgbClr val="FF0000"/>
                  </a:solidFill>
                  <a:latin typeface="+mn-lt"/>
                  <a:sym typeface="Wingdings" pitchFamily="2" charset="2"/>
                </a:rPr>
                <a:t></a:t>
              </a:r>
              <a:r>
                <a:rPr lang="fr-FR" sz="2000" b="1" i="1" dirty="0">
                  <a:latin typeface="+mn-lt"/>
                </a:rPr>
                <a:t> </a:t>
              </a:r>
              <a:r>
                <a:rPr lang="fr-FR" sz="2000" b="1" i="1" dirty="0">
                  <a:solidFill>
                    <a:srgbClr val="FF0000"/>
                  </a:solidFill>
                  <a:latin typeface="+mn-lt"/>
                </a:rPr>
                <a:t>Band gap engineering</a:t>
              </a:r>
              <a:endParaRPr lang="fr-FR" sz="2000" b="1" i="1" dirty="0">
                <a:latin typeface="+mn-lt"/>
              </a:endParaRPr>
            </a:p>
          </p:txBody>
        </p:sp>
      </p:grp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4590079" y="3427657"/>
            <a:ext cx="46085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algn="l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Large band offsets:</a:t>
            </a:r>
          </a:p>
          <a:p>
            <a:pPr algn="l"/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2000" b="1" dirty="0">
                <a:latin typeface="+mn-lt"/>
              </a:rPr>
              <a:t>		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  <a:sym typeface="Symbol" pitchFamily="18" charset="2"/>
              </a:rPr>
              <a:t>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</a:t>
            </a:r>
            <a:r>
              <a:rPr lang="fr-FR" sz="2000" b="1" baseline="-25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= 0 – 2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eV</a:t>
            </a:r>
          </a:p>
          <a:p>
            <a:pPr algn="l"/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		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  <a:sym typeface="Symbol" pitchFamily="18" charset="2"/>
              </a:rPr>
              <a:t></a:t>
            </a:r>
            <a:r>
              <a:rPr lang="fr-FR" sz="2000" b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</a:t>
            </a:r>
            <a:r>
              <a:rPr lang="fr-FR" sz="2000" b="1" baseline="-25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= 0 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– 0.5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eV</a:t>
            </a: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4590079" y="2623945"/>
            <a:ext cx="4608513" cy="70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algn="l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+mn-lt"/>
              </a:rPr>
              <a:t>Various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 band </a:t>
            </a:r>
            <a:r>
              <a:rPr lang="fr-FR" sz="2000" b="1" dirty="0" err="1" smtClean="0">
                <a:solidFill>
                  <a:srgbClr val="0000FF"/>
                </a:solidFill>
                <a:latin typeface="+mn-lt"/>
              </a:rPr>
              <a:t>alignments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: </a:t>
            </a:r>
            <a:endParaRPr lang="fr-FR" sz="2000" b="1" dirty="0">
              <a:solidFill>
                <a:srgbClr val="0000FF"/>
              </a:solidFill>
              <a:latin typeface="+mn-lt"/>
            </a:endParaRPr>
          </a:p>
          <a:p>
            <a:pPr algn="l"/>
            <a:r>
              <a:rPr lang="fr-FR" sz="2000" b="1" dirty="0">
                <a:solidFill>
                  <a:srgbClr val="0000FF"/>
                </a:solidFill>
                <a:latin typeface="+mn-lt"/>
              </a:rPr>
              <a:t>	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               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Type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I, Type II, Type </a:t>
            </a:r>
            <a:r>
              <a:rPr lang="fr-FR" sz="2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III</a:t>
            </a:r>
            <a:endParaRPr lang="fr-FR" sz="2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768032" y="134048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compound semiconductors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4610376" y="5110136"/>
            <a:ext cx="46085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 algn="l">
              <a:buFont typeface="Arial" pitchFamily="34" charset="0"/>
              <a:buChar char="•"/>
            </a:pPr>
            <a:r>
              <a:rPr lang="fr-FR" sz="20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Large </a:t>
            </a:r>
            <a:r>
              <a:rPr lang="fr-FR" sz="2000" b="1" dirty="0" err="1" smtClean="0">
                <a:solidFill>
                  <a:srgbClr val="0000FF"/>
                </a:solidFill>
                <a:latin typeface="+mn-lt"/>
              </a:rPr>
              <a:t>lattice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2000" b="1" dirty="0" err="1" smtClean="0">
                <a:solidFill>
                  <a:srgbClr val="0000FF"/>
                </a:solidFill>
                <a:latin typeface="+mn-lt"/>
              </a:rPr>
              <a:t>parameter</a:t>
            </a:r>
            <a:r>
              <a:rPr lang="fr-FR" sz="2000" b="1" dirty="0" smtClean="0">
                <a:solidFill>
                  <a:srgbClr val="0000FF"/>
                </a:solidFill>
                <a:latin typeface="+mn-lt"/>
              </a:rPr>
              <a:t> range:</a:t>
            </a:r>
          </a:p>
        </p:txBody>
      </p:sp>
      <p:sp>
        <p:nvSpPr>
          <p:cNvPr id="54" name="Text Box 5"/>
          <p:cNvSpPr txBox="1">
            <a:spLocks noChangeArrowheads="1"/>
          </p:cNvSpPr>
          <p:nvPr/>
        </p:nvSpPr>
        <p:spPr bwMode="auto">
          <a:xfrm>
            <a:off x="5610616" y="5542184"/>
            <a:ext cx="35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</a:t>
            </a:r>
            <a:r>
              <a:rPr lang="fr-FR" sz="2000" b="1" i="1" dirty="0">
                <a:latin typeface="+mn-lt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+mn-lt"/>
              </a:rPr>
              <a:t>Lattice</a:t>
            </a:r>
            <a:r>
              <a:rPr lang="fr-FR" sz="2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+mn-lt"/>
              </a:rPr>
              <a:t>matching</a:t>
            </a:r>
            <a:r>
              <a:rPr lang="fr-FR" sz="20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2000" b="1" i="1" dirty="0" err="1" smtClean="0">
                <a:solidFill>
                  <a:srgbClr val="FF0000"/>
                </a:solidFill>
                <a:latin typeface="+mn-lt"/>
              </a:rPr>
              <a:t>is</a:t>
            </a:r>
            <a:r>
              <a:rPr lang="fr-FR" sz="2000" b="1" i="1" dirty="0" smtClean="0">
                <a:solidFill>
                  <a:srgbClr val="FF0000"/>
                </a:solidFill>
                <a:latin typeface="+mn-lt"/>
              </a:rPr>
              <a:t> an issue</a:t>
            </a:r>
            <a:endParaRPr lang="fr-FR" sz="2000" b="1" i="1" dirty="0">
              <a:latin typeface="+mn-lt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213143" y="3600779"/>
            <a:ext cx="3934235" cy="2716077"/>
            <a:chOff x="2594867" y="2028707"/>
            <a:chExt cx="3934235" cy="2716077"/>
          </a:xfrm>
        </p:grpSpPr>
        <p:sp>
          <p:nvSpPr>
            <p:cNvPr id="56" name="Rectangle 26"/>
            <p:cNvSpPr>
              <a:spLocks noChangeAspect="1" noChangeArrowheads="1"/>
            </p:cNvSpPr>
            <p:nvPr/>
          </p:nvSpPr>
          <p:spPr bwMode="auto">
            <a:xfrm>
              <a:off x="5228769" y="2028707"/>
              <a:ext cx="298159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accent3">
                      <a:lumMod val="50000"/>
                    </a:schemeClr>
                  </a:solidFill>
                  <a:latin typeface="Times New Roman" pitchFamily="18" charset="0"/>
                </a:rPr>
                <a:t>AlSb</a:t>
              </a:r>
              <a:endParaRPr lang="ru-RU" sz="11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12"/>
            <p:cNvSpPr>
              <a:spLocks noChangeAspect="1" noChangeArrowheads="1"/>
            </p:cNvSpPr>
            <p:nvPr/>
          </p:nvSpPr>
          <p:spPr bwMode="auto">
            <a:xfrm>
              <a:off x="5660212" y="3103969"/>
              <a:ext cx="868890" cy="225879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58" name="Freeform 13"/>
            <p:cNvSpPr>
              <a:spLocks noChangeAspect="1"/>
            </p:cNvSpPr>
            <p:nvPr/>
          </p:nvSpPr>
          <p:spPr bwMode="auto">
            <a:xfrm>
              <a:off x="5150258" y="3248218"/>
              <a:ext cx="15798" cy="230352"/>
            </a:xfrm>
            <a:custGeom>
              <a:avLst/>
              <a:gdLst>
                <a:gd name="T0" fmla="*/ 4 w 8"/>
                <a:gd name="T1" fmla="*/ 213 h 213"/>
                <a:gd name="T2" fmla="*/ 8 w 8"/>
                <a:gd name="T3" fmla="*/ 209 h 213"/>
                <a:gd name="T4" fmla="*/ 8 w 8"/>
                <a:gd name="T5" fmla="*/ 0 h 213"/>
                <a:gd name="T6" fmla="*/ 0 w 8"/>
                <a:gd name="T7" fmla="*/ 0 h 213"/>
                <a:gd name="T8" fmla="*/ 0 w 8"/>
                <a:gd name="T9" fmla="*/ 209 h 213"/>
                <a:gd name="T10" fmla="*/ 4 w 8"/>
                <a:gd name="T11" fmla="*/ 213 h 213"/>
                <a:gd name="T12" fmla="*/ 0 w 8"/>
                <a:gd name="T13" fmla="*/ 209 h 213"/>
                <a:gd name="T14" fmla="*/ 0 w 8"/>
                <a:gd name="T15" fmla="*/ 213 h 213"/>
                <a:gd name="T16" fmla="*/ 4 w 8"/>
                <a:gd name="T17" fmla="*/ 213 h 2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213"/>
                <a:gd name="T29" fmla="*/ 8 w 8"/>
                <a:gd name="T30" fmla="*/ 213 h 2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213">
                  <a:moveTo>
                    <a:pt x="4" y="213"/>
                  </a:moveTo>
                  <a:lnTo>
                    <a:pt x="8" y="209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09"/>
                  </a:lnTo>
                  <a:lnTo>
                    <a:pt x="4" y="213"/>
                  </a:lnTo>
                  <a:lnTo>
                    <a:pt x="0" y="209"/>
                  </a:lnTo>
                  <a:lnTo>
                    <a:pt x="0" y="213"/>
                  </a:lnTo>
                  <a:lnTo>
                    <a:pt x="4" y="213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59" name="Rectangle 14"/>
            <p:cNvSpPr>
              <a:spLocks noChangeAspect="1" noChangeArrowheads="1"/>
            </p:cNvSpPr>
            <p:nvPr/>
          </p:nvSpPr>
          <p:spPr bwMode="auto">
            <a:xfrm>
              <a:off x="5138245" y="2256364"/>
              <a:ext cx="531867" cy="161246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60" name="Rectangle 15"/>
            <p:cNvSpPr>
              <a:spLocks noChangeAspect="1" noChangeArrowheads="1"/>
            </p:cNvSpPr>
            <p:nvPr/>
          </p:nvSpPr>
          <p:spPr bwMode="auto">
            <a:xfrm>
              <a:off x="4427984" y="2737195"/>
              <a:ext cx="709155" cy="76932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61" name="Rectangle 16"/>
            <p:cNvSpPr>
              <a:spLocks noChangeAspect="1" noChangeArrowheads="1"/>
            </p:cNvSpPr>
            <p:nvPr/>
          </p:nvSpPr>
          <p:spPr bwMode="auto">
            <a:xfrm>
              <a:off x="4606104" y="2525853"/>
              <a:ext cx="428302" cy="16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100" b="1" dirty="0" err="1">
                  <a:solidFill>
                    <a:srgbClr val="0000FF"/>
                  </a:solidFill>
                  <a:latin typeface="Times New Roman" pitchFamily="18" charset="0"/>
                </a:rPr>
                <a:t>GaSb</a:t>
              </a:r>
              <a:endParaRPr lang="ru-RU" sz="1100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sp>
          <p:nvSpPr>
            <p:cNvPr id="62" name="Rectangle 17"/>
            <p:cNvSpPr>
              <a:spLocks noChangeAspect="1" noChangeArrowheads="1"/>
            </p:cNvSpPr>
            <p:nvPr/>
          </p:nvSpPr>
          <p:spPr bwMode="auto">
            <a:xfrm>
              <a:off x="5649680" y="3125215"/>
              <a:ext cx="879422" cy="16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1100" b="1" dirty="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  <a:r>
                <a:rPr lang="fr-FR" sz="1100" b="1" dirty="0">
                  <a:solidFill>
                    <a:schemeClr val="bg1"/>
                  </a:solidFill>
                  <a:latin typeface="Times New Roman" pitchFamily="18" charset="0"/>
                </a:rPr>
                <a:t>.18 eV</a:t>
              </a:r>
              <a:endParaRPr lang="ru-RU" sz="11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18"/>
            <p:cNvSpPr>
              <a:spLocks noChangeAspect="1" noChangeArrowheads="1"/>
            </p:cNvSpPr>
            <p:nvPr/>
          </p:nvSpPr>
          <p:spPr bwMode="auto">
            <a:xfrm>
              <a:off x="3707904" y="3631764"/>
              <a:ext cx="740751" cy="3992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64" name="Rectangle 20"/>
            <p:cNvSpPr>
              <a:spLocks noChangeAspect="1" noChangeArrowheads="1"/>
            </p:cNvSpPr>
            <p:nvPr/>
          </p:nvSpPr>
          <p:spPr bwMode="auto">
            <a:xfrm>
              <a:off x="4530625" y="3045822"/>
              <a:ext cx="573994" cy="16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Times New Roman" pitchFamily="18" charset="0"/>
                </a:rPr>
                <a:t>0.72 eV</a:t>
              </a:r>
              <a:endParaRPr lang="ru-RU" sz="11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"/>
            <p:cNvSpPr>
              <a:spLocks noChangeAspect="1" noChangeArrowheads="1"/>
            </p:cNvSpPr>
            <p:nvPr/>
          </p:nvSpPr>
          <p:spPr bwMode="auto">
            <a:xfrm>
              <a:off x="3915348" y="3419304"/>
              <a:ext cx="368620" cy="16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sz="1100" b="1" dirty="0">
                  <a:solidFill>
                    <a:srgbClr val="DA251D"/>
                  </a:solidFill>
                  <a:latin typeface="Times New Roman" pitchFamily="18" charset="0"/>
                </a:rPr>
                <a:t>InAs</a:t>
              </a:r>
              <a:endParaRPr lang="fr-FR" sz="1100" b="1" dirty="0">
                <a:solidFill>
                  <a:srgbClr val="DA251D"/>
                </a:solidFill>
                <a:latin typeface="Times New Roman" pitchFamily="18" charset="0"/>
              </a:endParaRPr>
            </a:p>
          </p:txBody>
        </p:sp>
        <p:sp>
          <p:nvSpPr>
            <p:cNvPr id="66" name="Rectangle 22"/>
            <p:cNvSpPr>
              <a:spLocks noChangeAspect="1" noChangeArrowheads="1"/>
            </p:cNvSpPr>
            <p:nvPr/>
          </p:nvSpPr>
          <p:spPr bwMode="auto">
            <a:xfrm>
              <a:off x="5138246" y="2992147"/>
              <a:ext cx="479206" cy="323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Times New Roman" pitchFamily="18" charset="0"/>
                </a:rPr>
                <a:t>1.6 eV</a:t>
              </a:r>
            </a:p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  <a:endParaRPr lang="ru-RU" sz="11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67" name="Line 23"/>
            <p:cNvSpPr>
              <a:spLocks noChangeAspect="1" noChangeShapeType="1"/>
            </p:cNvSpPr>
            <p:nvPr/>
          </p:nvSpPr>
          <p:spPr bwMode="auto">
            <a:xfrm>
              <a:off x="5688000" y="3501008"/>
              <a:ext cx="0" cy="113267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68" name="Text Box 24"/>
            <p:cNvSpPr txBox="1">
              <a:spLocks noChangeAspect="1" noChangeArrowheads="1"/>
            </p:cNvSpPr>
            <p:nvPr/>
          </p:nvSpPr>
          <p:spPr bwMode="auto">
            <a:xfrm>
              <a:off x="4355976" y="4467785"/>
              <a:ext cx="793807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3300"/>
                  </a:solidFill>
                  <a:latin typeface="Times New Roman" pitchFamily="18" charset="0"/>
                </a:rPr>
                <a:t>a ~ </a:t>
              </a:r>
              <a:r>
                <a:rPr lang="en-US" sz="1200" b="1" dirty="0">
                  <a:solidFill>
                    <a:srgbClr val="003300"/>
                  </a:solidFill>
                </a:rPr>
                <a:t>6.1 </a:t>
              </a:r>
              <a:r>
                <a:rPr lang="en-US" sz="12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</a:p>
          </p:txBody>
        </p:sp>
        <p:sp>
          <p:nvSpPr>
            <p:cNvPr id="69" name="Text Box 25"/>
            <p:cNvSpPr txBox="1">
              <a:spLocks noChangeAspect="1" noChangeArrowheads="1"/>
            </p:cNvSpPr>
            <p:nvPr/>
          </p:nvSpPr>
          <p:spPr bwMode="auto">
            <a:xfrm>
              <a:off x="5749734" y="4467785"/>
              <a:ext cx="728464" cy="2504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3300"/>
                  </a:solidFill>
                </a:rPr>
                <a:t>6.47 </a:t>
              </a:r>
              <a:r>
                <a:rPr lang="en-US" sz="11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</a:p>
          </p:txBody>
        </p:sp>
        <p:sp>
          <p:nvSpPr>
            <p:cNvPr id="70" name="Rectangle 27"/>
            <p:cNvSpPr>
              <a:spLocks noChangeAspect="1" noChangeArrowheads="1"/>
            </p:cNvSpPr>
            <p:nvPr/>
          </p:nvSpPr>
          <p:spPr bwMode="auto">
            <a:xfrm>
              <a:off x="3795671" y="3768186"/>
              <a:ext cx="568728" cy="162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100" b="1" dirty="0">
                  <a:solidFill>
                    <a:schemeClr val="bg1"/>
                  </a:solidFill>
                  <a:latin typeface="Times New Roman" pitchFamily="18" charset="0"/>
                </a:rPr>
                <a:t>0.36 eV</a:t>
              </a:r>
              <a:endParaRPr lang="ru-RU" sz="11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71" name="Text Box 28"/>
            <p:cNvSpPr txBox="1">
              <a:spLocks noChangeAspect="1" noChangeArrowheads="1"/>
            </p:cNvSpPr>
            <p:nvPr/>
          </p:nvSpPr>
          <p:spPr bwMode="auto">
            <a:xfrm>
              <a:off x="5702340" y="2846780"/>
              <a:ext cx="603835" cy="2504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 err="1">
                  <a:solidFill>
                    <a:srgbClr val="990099"/>
                  </a:solidFill>
                  <a:latin typeface="Times New Roman" pitchFamily="18" charset="0"/>
                </a:rPr>
                <a:t>InSb</a:t>
              </a:r>
              <a:endParaRPr lang="en-US" sz="11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Rectangle 15"/>
            <p:cNvSpPr>
              <a:spLocks noChangeAspect="1" noChangeArrowheads="1"/>
            </p:cNvSpPr>
            <p:nvPr/>
          </p:nvSpPr>
          <p:spPr bwMode="auto">
            <a:xfrm>
              <a:off x="3126734" y="2762568"/>
              <a:ext cx="576064" cy="15121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73" name="Rectangle 16"/>
            <p:cNvSpPr>
              <a:spLocks noChangeAspect="1" noChangeArrowheads="1"/>
            </p:cNvSpPr>
            <p:nvPr/>
          </p:nvSpPr>
          <p:spPr bwMode="auto">
            <a:xfrm>
              <a:off x="3222151" y="2546544"/>
              <a:ext cx="336631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1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GaAs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74" name="Rectangle 20"/>
            <p:cNvSpPr>
              <a:spLocks noChangeAspect="1" noChangeArrowheads="1"/>
            </p:cNvSpPr>
            <p:nvPr/>
          </p:nvSpPr>
          <p:spPr bwMode="auto">
            <a:xfrm>
              <a:off x="3128804" y="3392515"/>
              <a:ext cx="573994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itchFamily="18" charset="0"/>
                </a:rPr>
                <a:t>1.4 </a:t>
              </a:r>
              <a:r>
                <a:rPr lang="fr-FR" sz="1100" b="1" dirty="0">
                  <a:latin typeface="Times New Roman" pitchFamily="18" charset="0"/>
                </a:rPr>
                <a:t>eV</a:t>
              </a:r>
              <a:endParaRPr lang="ru-RU" sz="1100" dirty="0">
                <a:latin typeface="Times New Roman" pitchFamily="18" charset="0"/>
              </a:endParaRPr>
            </a:p>
          </p:txBody>
        </p:sp>
        <p:sp>
          <p:nvSpPr>
            <p:cNvPr id="75" name="Line 23"/>
            <p:cNvSpPr>
              <a:spLocks noChangeAspect="1" noChangeShapeType="1"/>
            </p:cNvSpPr>
            <p:nvPr/>
          </p:nvSpPr>
          <p:spPr bwMode="auto">
            <a:xfrm>
              <a:off x="3707904" y="3895051"/>
              <a:ext cx="0" cy="7564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1400"/>
            </a:p>
          </p:txBody>
        </p:sp>
        <p:sp>
          <p:nvSpPr>
            <p:cNvPr id="76" name="Rectangle 14"/>
            <p:cNvSpPr>
              <a:spLocks noChangeAspect="1" noChangeArrowheads="1"/>
            </p:cNvSpPr>
            <p:nvPr/>
          </p:nvSpPr>
          <p:spPr bwMode="auto">
            <a:xfrm>
              <a:off x="2594867" y="2414008"/>
              <a:ext cx="531867" cy="223749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400"/>
            </a:p>
          </p:txBody>
        </p:sp>
        <p:sp>
          <p:nvSpPr>
            <p:cNvPr id="77" name="Rectangle 20"/>
            <p:cNvSpPr>
              <a:spLocks noChangeAspect="1" noChangeArrowheads="1"/>
            </p:cNvSpPr>
            <p:nvPr/>
          </p:nvSpPr>
          <p:spPr bwMode="auto">
            <a:xfrm>
              <a:off x="2624749" y="3544915"/>
              <a:ext cx="488283" cy="1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fr-FR" sz="1100" b="1" dirty="0" smtClean="0">
                  <a:latin typeface="Times New Roman" pitchFamily="18" charset="0"/>
                </a:rPr>
                <a:t>2.2 </a:t>
              </a:r>
              <a:r>
                <a:rPr lang="fr-FR" sz="1100" b="1" dirty="0">
                  <a:latin typeface="Times New Roman" pitchFamily="18" charset="0"/>
                </a:rPr>
                <a:t>eV</a:t>
              </a:r>
              <a:endParaRPr lang="ru-RU" sz="1100" dirty="0">
                <a:latin typeface="Times New Roman" pitchFamily="18" charset="0"/>
              </a:endParaRPr>
            </a:p>
          </p:txBody>
        </p:sp>
        <p:sp>
          <p:nvSpPr>
            <p:cNvPr id="78" name="Rectangle 16"/>
            <p:cNvSpPr>
              <a:spLocks noChangeAspect="1" noChangeArrowheads="1"/>
            </p:cNvSpPr>
            <p:nvPr/>
          </p:nvSpPr>
          <p:spPr bwMode="auto">
            <a:xfrm>
              <a:off x="2684558" y="2197984"/>
              <a:ext cx="29816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fr-FR" sz="11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</a:rPr>
                <a:t>AlAs</a:t>
              </a:r>
              <a:endParaRPr lang="ru-RU" sz="11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79" name="Text Box 25"/>
            <p:cNvSpPr txBox="1">
              <a:spLocks noChangeAspect="1" noChangeArrowheads="1"/>
            </p:cNvSpPr>
            <p:nvPr/>
          </p:nvSpPr>
          <p:spPr bwMode="auto">
            <a:xfrm>
              <a:off x="3102954" y="4467785"/>
              <a:ext cx="599844" cy="2616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3300"/>
                  </a:solidFill>
                </a:rPr>
                <a:t>5.65 </a:t>
              </a:r>
              <a:r>
                <a:rPr lang="en-US" sz="11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rPr>
                <a:t>Å</a:t>
              </a:r>
            </a:p>
          </p:txBody>
        </p:sp>
      </p:grp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606878" y="4537739"/>
            <a:ext cx="3505200" cy="40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2000" b="1" dirty="0">
                <a:solidFill>
                  <a:srgbClr val="FF0000"/>
                </a:solidFill>
                <a:latin typeface="+mn-lt"/>
                <a:sym typeface="Wingdings" pitchFamily="2" charset="2"/>
              </a:rPr>
              <a:t></a:t>
            </a:r>
            <a:r>
              <a:rPr lang="fr-FR" sz="2000" b="1" i="1" dirty="0">
                <a:latin typeface="+mn-lt"/>
              </a:rPr>
              <a:t> </a:t>
            </a:r>
            <a:r>
              <a:rPr lang="fr-FR" sz="2000" b="1" i="1" dirty="0">
                <a:solidFill>
                  <a:srgbClr val="FF0000"/>
                </a:solidFill>
                <a:latin typeface="+mn-lt"/>
              </a:rPr>
              <a:t>Band offset engineering</a:t>
            </a:r>
            <a:endParaRPr lang="fr-FR" sz="2000" b="1" i="1" dirty="0">
              <a:latin typeface="+mn-lt"/>
            </a:endParaRPr>
          </a:p>
        </p:txBody>
      </p:sp>
      <p:sp>
        <p:nvSpPr>
          <p:cNvPr id="42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9348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 txBox="1">
            <a:spLocks noChangeArrowheads="1"/>
          </p:cNvSpPr>
          <p:nvPr/>
        </p:nvSpPr>
        <p:spPr bwMode="auto">
          <a:xfrm>
            <a:off x="3419872" y="375320"/>
            <a:ext cx="5102614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 smtClean="0">
                <a:latin typeface="+mn-lt"/>
              </a:rPr>
              <a:t>Figures of merit</a:t>
            </a:r>
            <a:endParaRPr lang="en-US" sz="2400" b="1" dirty="0">
              <a:latin typeface="+mn-lt"/>
            </a:endParaRP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621005"/>
              </p:ext>
            </p:extLst>
          </p:nvPr>
        </p:nvGraphicFramePr>
        <p:xfrm>
          <a:off x="323528" y="1227054"/>
          <a:ext cx="3528392" cy="271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Graph" r:id="rId4" imgW="3888029" imgH="3163824" progId="Origin50.Graph">
                  <p:embed/>
                </p:oleObj>
              </mc:Choice>
              <mc:Fallback>
                <p:oleObj name="Graph" r:id="rId4" imgW="3888029" imgH="3163824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04" t="8672" r="4704" b="5780"/>
                      <a:stretch>
                        <a:fillRect/>
                      </a:stretch>
                    </p:blipFill>
                    <p:spPr bwMode="auto">
                      <a:xfrm>
                        <a:off x="323528" y="1227054"/>
                        <a:ext cx="3528392" cy="271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833687"/>
              </p:ext>
            </p:extLst>
          </p:nvPr>
        </p:nvGraphicFramePr>
        <p:xfrm>
          <a:off x="4819209" y="1267432"/>
          <a:ext cx="3775285" cy="287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1" name="Graph" r:id="rId6" imgW="3890467" imgH="3140659" progId="Origin50.Graph">
                  <p:embed/>
                </p:oleObj>
              </mc:Choice>
              <mc:Fallback>
                <p:oleObj name="Graph" r:id="rId6" imgW="3890467" imgH="314065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700" t="8734" r="4700" b="5823"/>
                      <a:stretch>
                        <a:fillRect/>
                      </a:stretch>
                    </p:blipFill>
                    <p:spPr bwMode="auto">
                      <a:xfrm>
                        <a:off x="4819209" y="1267432"/>
                        <a:ext cx="3775285" cy="287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" name="Text Box 6"/>
          <p:cNvSpPr txBox="1">
            <a:spLocks noChangeArrowheads="1"/>
          </p:cNvSpPr>
          <p:nvPr/>
        </p:nvSpPr>
        <p:spPr bwMode="auto">
          <a:xfrm>
            <a:off x="5292080" y="1124743"/>
            <a:ext cx="35242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 err="1" smtClean="0"/>
              <a:t>Vurgaftman</a:t>
            </a:r>
            <a:r>
              <a:rPr lang="en-US" sz="1200" dirty="0" smtClean="0"/>
              <a:t> </a:t>
            </a:r>
            <a:r>
              <a:rPr lang="en-US" sz="1200" i="1" dirty="0"/>
              <a:t>et al., </a:t>
            </a:r>
            <a:r>
              <a:rPr lang="en-US" sz="1200" dirty="0"/>
              <a:t>Nature Com. 2, 585 (2011)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5496" y="3985319"/>
            <a:ext cx="5196036" cy="2179985"/>
            <a:chOff x="35496" y="3985319"/>
            <a:chExt cx="5196036" cy="2179985"/>
          </a:xfrm>
        </p:grpSpPr>
        <p:pic>
          <p:nvPicPr>
            <p:cNvPr id="357384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165054"/>
              <a:ext cx="2762250" cy="200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7385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045927"/>
              <a:ext cx="2387724" cy="2047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5"/>
            <p:cNvSpPr txBox="1"/>
            <p:nvPr/>
          </p:nvSpPr>
          <p:spPr>
            <a:xfrm>
              <a:off x="2339752" y="3985319"/>
              <a:ext cx="1098378" cy="307777"/>
            </a:xfrm>
            <a:prstGeom prst="rect">
              <a:avLst/>
            </a:prstGeom>
            <a:solidFill>
              <a:srgbClr val="980827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latin typeface="+mn-lt"/>
                </a:rPr>
                <a:t>Single mode</a:t>
              </a:r>
              <a:endParaRPr lang="fr-FR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231531" y="4201343"/>
            <a:ext cx="3906712" cy="2107977"/>
            <a:chOff x="5231531" y="4201343"/>
            <a:chExt cx="3906712" cy="2107977"/>
          </a:xfrm>
        </p:grpSpPr>
        <p:pic>
          <p:nvPicPr>
            <p:cNvPr id="357386" name="Picture 1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4677122"/>
              <a:ext cx="2117971" cy="163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7387" name="Picture 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531" y="4509120"/>
              <a:ext cx="1963155" cy="1645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" name="ZoneTexte 160"/>
            <p:cNvSpPr txBox="1"/>
            <p:nvPr/>
          </p:nvSpPr>
          <p:spPr>
            <a:xfrm>
              <a:off x="6862035" y="4201343"/>
              <a:ext cx="1042145" cy="307777"/>
            </a:xfrm>
            <a:prstGeom prst="rect">
              <a:avLst/>
            </a:prstGeom>
            <a:solidFill>
              <a:srgbClr val="980827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b="1" dirty="0" smtClean="0">
                  <a:solidFill>
                    <a:schemeClr val="bg1"/>
                  </a:solidFill>
                  <a:latin typeface="+mn-lt"/>
                </a:rPr>
                <a:t>High power</a:t>
              </a:r>
              <a:endParaRPr lang="fr-FR" sz="14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53" name="ZoneTexte 152"/>
          <p:cNvSpPr txBox="1"/>
          <p:nvPr/>
        </p:nvSpPr>
        <p:spPr>
          <a:xfrm>
            <a:off x="1979712" y="6176337"/>
            <a:ext cx="5420843" cy="276999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+mn-lt"/>
              </a:rPr>
              <a:t>Revue: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Vurgaftman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1200" i="1" dirty="0" smtClean="0">
                <a:solidFill>
                  <a:schemeClr val="bg1"/>
                </a:solidFill>
                <a:latin typeface="+mn-lt"/>
              </a:rPr>
              <a:t>et al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., NJP </a:t>
            </a:r>
            <a:r>
              <a:rPr lang="fr-FR" sz="1200" b="1" dirty="0" smtClean="0">
                <a:solidFill>
                  <a:schemeClr val="bg1"/>
                </a:solidFill>
                <a:latin typeface="+mn-lt"/>
              </a:rPr>
              <a:t>11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, 125015 (2009), Meyer </a:t>
            </a:r>
            <a:r>
              <a:rPr lang="fr-FR" sz="1200" i="1" dirty="0" smtClean="0">
                <a:solidFill>
                  <a:schemeClr val="bg1"/>
                </a:solidFill>
                <a:latin typeface="+mn-lt"/>
              </a:rPr>
              <a:t>et al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., </a:t>
            </a:r>
            <a:r>
              <a:rPr lang="fr-FR" sz="1200" dirty="0" err="1" smtClean="0">
                <a:solidFill>
                  <a:schemeClr val="bg1"/>
                </a:solidFill>
                <a:latin typeface="+mn-lt"/>
              </a:rPr>
              <a:t>Photonics</a:t>
            </a:r>
            <a:r>
              <a:rPr lang="fr-FR" sz="1200" dirty="0" smtClean="0">
                <a:solidFill>
                  <a:schemeClr val="bg1"/>
                </a:solidFill>
                <a:latin typeface="+mn-lt"/>
              </a:rPr>
              <a:t> West 2013</a:t>
            </a:r>
            <a:endParaRPr lang="fr-FR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1C21-C049-614F-85F3-123EBF0D1EC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4584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C047-19AF-4C20-8F14-FBD1F49A5DFB}" type="slidenum">
              <a:rPr lang="it-IT"/>
              <a:pPr/>
              <a:t>6</a:t>
            </a:fld>
            <a:endParaRPr lang="it-IT"/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239756"/>
              </p:ext>
            </p:extLst>
          </p:nvPr>
        </p:nvGraphicFramePr>
        <p:xfrm>
          <a:off x="347056" y="1047065"/>
          <a:ext cx="8424938" cy="3176876"/>
        </p:xfrm>
        <a:graphic>
          <a:graphicData uri="http://schemas.openxmlformats.org/drawingml/2006/table">
            <a:tbl>
              <a:tblPr/>
              <a:tblGrid>
                <a:gridCol w="1196302"/>
                <a:gridCol w="759487"/>
                <a:gridCol w="902672"/>
                <a:gridCol w="677004"/>
                <a:gridCol w="677004"/>
                <a:gridCol w="902672"/>
                <a:gridCol w="896018"/>
                <a:gridCol w="804593"/>
                <a:gridCol w="804593"/>
                <a:gridCol w="804593"/>
              </a:tblGrid>
              <a:tr h="10044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/>
                      </a:r>
                      <a:b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</a:b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AlAs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AlSb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GaAs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InP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GaSb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0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InAs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InSb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Si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Ge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</a:tr>
              <a:tr h="502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</a:t>
                      </a:r>
                      <a:r>
                        <a:rPr lang="fr-FR" sz="1600" baseline="-25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* / m</a:t>
                      </a:r>
                      <a:r>
                        <a:rPr lang="fr-FR" sz="1600" baseline="-25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0.083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0.102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0.066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0.073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0.042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0.023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0.014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0.15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0.044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</a:tr>
              <a:tr h="5022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m</a:t>
                      </a:r>
                      <a:r>
                        <a:rPr lang="fr-FR" sz="1600" baseline="-25000" dirty="0" err="1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hh</a:t>
                      </a: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* / m</a:t>
                      </a:r>
                      <a:r>
                        <a:rPr lang="fr-FR" sz="1600" baseline="-250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0.409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0.336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0.377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0.6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0.222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0.26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0.244</a:t>
                      </a: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0.54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0.28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</a:tr>
              <a:tr h="58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µ</a:t>
                      </a:r>
                      <a:r>
                        <a:rPr lang="fr-FR" sz="1600" baseline="-25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e 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(300 K)</a:t>
                      </a:r>
                      <a:endParaRPr lang="fr-FR" sz="1600" baseline="-2500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(cm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. V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-1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.s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-1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  <a:endParaRPr lang="fr-FR" sz="1600" baseline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8500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5400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3000</a:t>
                      </a:r>
                      <a:endParaRPr lang="fr-FR" sz="1600" b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40 000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77 000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1400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3900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</a:tr>
              <a:tr h="5840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µ</a:t>
                      </a:r>
                      <a:r>
                        <a:rPr lang="fr-FR" sz="1600" baseline="-25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h 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 (300 K)</a:t>
                      </a:r>
                      <a:endParaRPr lang="fr-FR" sz="1600" baseline="-25000" dirty="0" smtClean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(cm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. V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-1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.s</a:t>
                      </a:r>
                      <a:r>
                        <a:rPr lang="fr-FR" sz="1600" baseline="300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-1</a:t>
                      </a:r>
                      <a:r>
                        <a:rPr lang="fr-FR" sz="1600" baseline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)</a:t>
                      </a:r>
                    </a:p>
                  </a:txBody>
                  <a:tcPr marL="50009" marR="50009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400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200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2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1000</a:t>
                      </a:r>
                      <a:endParaRPr lang="fr-FR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500</a:t>
                      </a:r>
                      <a:endParaRPr lang="fr-FR" sz="1600" b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850</a:t>
                      </a:r>
                      <a:endParaRPr lang="fr-FR" sz="1600" b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450</a:t>
                      </a:r>
                      <a:endParaRPr lang="fr-FR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600" b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</a:rPr>
                        <a:t>1900</a:t>
                      </a:r>
                      <a:endParaRPr lang="fr-FR" sz="1600" b="0" dirty="0">
                        <a:solidFill>
                          <a:schemeClr val="bg1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50009" marR="500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0827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003905" y="4889685"/>
            <a:ext cx="3068019" cy="369332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Low</a:t>
            </a:r>
            <a:r>
              <a:rPr lang="fr-FR" b="1" dirty="0" smtClean="0">
                <a:solidFill>
                  <a:schemeClr val="bg1"/>
                </a:solidFill>
              </a:rPr>
              <a:t> masses, high </a:t>
            </a:r>
            <a:r>
              <a:rPr lang="fr-FR" b="1" dirty="0" err="1" smtClean="0">
                <a:solidFill>
                  <a:schemeClr val="bg1"/>
                </a:solidFill>
              </a:rPr>
              <a:t>mobilities</a:t>
            </a:r>
            <a:r>
              <a:rPr lang="fr-FR" b="1" dirty="0" smtClean="0">
                <a:solidFill>
                  <a:schemeClr val="bg1"/>
                </a:solidFill>
              </a:rPr>
              <a:t>….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9752" y="18271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4" charset="0"/>
              </a:rPr>
              <a:t>ABCS: </a:t>
            </a:r>
            <a:r>
              <a:rPr lang="en-GB" sz="2400" b="1" dirty="0">
                <a:latin typeface="Calibri" pitchFamily="34" charset="0"/>
              </a:rPr>
              <a:t>effective </a:t>
            </a:r>
            <a:r>
              <a:rPr lang="en-GB" sz="2400" b="1" dirty="0" smtClean="0">
                <a:latin typeface="Calibri" pitchFamily="34" charset="0"/>
              </a:rPr>
              <a:t>masses, </a:t>
            </a:r>
            <a:r>
              <a:rPr lang="en-GB" sz="2400" b="1" dirty="0" err="1">
                <a:latin typeface="Calibri" pitchFamily="34" charset="0"/>
              </a:rPr>
              <a:t>mobilities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27877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902896" y="6525344"/>
            <a:ext cx="2133600" cy="365125"/>
          </a:xfrm>
        </p:spPr>
        <p:txBody>
          <a:bodyPr/>
          <a:lstStyle/>
          <a:p>
            <a:pPr>
              <a:defRPr/>
            </a:pPr>
            <a:fld id="{83D9CFD0-3520-4F39-B177-5C64DBF7EB77}" type="slidenum">
              <a:rPr lang="fr-FR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859747" y="134228"/>
            <a:ext cx="60897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smtClean="0">
                <a:latin typeface="Calibri" pitchFamily="34" charset="0"/>
              </a:rPr>
              <a:t>ABCS: no common atom interfaces</a:t>
            </a: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3060313"/>
            <a:ext cx="3200933" cy="257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193319" y="5771306"/>
            <a:ext cx="1226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+mn-lt"/>
              </a:rPr>
              <a:t>InAs</a:t>
            </a:r>
            <a:r>
              <a:rPr lang="fr-FR" sz="2000" b="1" dirty="0" smtClean="0">
                <a:latin typeface="+mn-lt"/>
              </a:rPr>
              <a:t>/</a:t>
            </a:r>
            <a:r>
              <a:rPr lang="fr-FR" sz="2000" b="1" dirty="0" err="1" smtClean="0">
                <a:latin typeface="+mn-lt"/>
              </a:rPr>
              <a:t>AlSb</a:t>
            </a:r>
            <a:endParaRPr lang="fr-FR" sz="20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972" y="767560"/>
            <a:ext cx="3797956" cy="1200329"/>
          </a:xfrm>
          <a:prstGeom prst="rect">
            <a:avLst/>
          </a:prstGeom>
          <a:solidFill>
            <a:srgbClr val="980827"/>
          </a:solidFill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Some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materials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combinations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exhibit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no-</a:t>
            </a:r>
            <a:r>
              <a:rPr lang="fr-FR" dirty="0" err="1">
                <a:solidFill>
                  <a:schemeClr val="bg1"/>
                </a:solidFill>
              </a:rPr>
              <a:t>common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atom</a:t>
            </a:r>
            <a:r>
              <a:rPr lang="fr-FR" dirty="0">
                <a:solidFill>
                  <a:schemeClr val="bg1"/>
                </a:solidFill>
              </a:rPr>
              <a:t> interfaces</a:t>
            </a:r>
            <a:r>
              <a:rPr lang="fr-FR" dirty="0" smtClean="0">
                <a:solidFill>
                  <a:schemeClr val="bg1"/>
                </a:solidFill>
              </a:rPr>
              <a:t>:</a:t>
            </a:r>
          </a:p>
          <a:p>
            <a:pPr lvl="1">
              <a:buFont typeface="Arial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GaSb</a:t>
            </a:r>
            <a:r>
              <a:rPr lang="fr-FR" dirty="0">
                <a:solidFill>
                  <a:schemeClr val="bg1"/>
                </a:solidFill>
              </a:rPr>
              <a:t> / </a:t>
            </a:r>
            <a:r>
              <a:rPr lang="fr-FR" dirty="0" err="1">
                <a:solidFill>
                  <a:schemeClr val="bg1"/>
                </a:solidFill>
              </a:rPr>
              <a:t>InAs</a:t>
            </a:r>
            <a:endParaRPr lang="fr-FR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AlSb</a:t>
            </a:r>
            <a:r>
              <a:rPr lang="fr-FR" dirty="0">
                <a:solidFill>
                  <a:schemeClr val="bg1"/>
                </a:solidFill>
              </a:rPr>
              <a:t> / </a:t>
            </a:r>
            <a:r>
              <a:rPr lang="fr-FR" dirty="0" err="1" smtClean="0">
                <a:solidFill>
                  <a:schemeClr val="bg1"/>
                </a:solidFill>
              </a:rPr>
              <a:t>InAs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5547531" y="1168569"/>
            <a:ext cx="3233514" cy="398310"/>
          </a:xfrm>
          <a:prstGeom prst="rect">
            <a:avLst/>
          </a:prstGeom>
          <a:solidFill>
            <a:srgbClr val="980827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  <a:sym typeface="Symbol"/>
              </a:rPr>
              <a:t> Careful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Interface engineering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2" name="Picture 4" descr="C:\Documents and Settings\Alban\Bureau\Sans titre-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9390" y="1396959"/>
            <a:ext cx="2461724" cy="142383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4" name="Groupe 33"/>
          <p:cNvGrpSpPr/>
          <p:nvPr/>
        </p:nvGrpSpPr>
        <p:grpSpPr>
          <a:xfrm>
            <a:off x="4630360" y="2861739"/>
            <a:ext cx="3711371" cy="2587947"/>
            <a:chOff x="3245420" y="2435126"/>
            <a:chExt cx="6765927" cy="4361390"/>
          </a:xfrm>
        </p:grpSpPr>
        <p:graphicFrame>
          <p:nvGraphicFramePr>
            <p:cNvPr id="35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8624665"/>
                </p:ext>
              </p:extLst>
            </p:nvPr>
          </p:nvGraphicFramePr>
          <p:xfrm>
            <a:off x="4711048" y="2908084"/>
            <a:ext cx="3888432" cy="38884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Picture Publisher Image" r:id="rId5" imgW="4867200" imgH="4867200" progId="">
                    <p:embed/>
                  </p:oleObj>
                </mc:Choice>
                <mc:Fallback>
                  <p:oleObj name="Picture Publisher Image" r:id="rId5" imgW="4867200" imgH="48672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1048" y="2908084"/>
                          <a:ext cx="3888432" cy="3888432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6" name="Group 29"/>
            <p:cNvGrpSpPr>
              <a:grpSpLocks/>
            </p:cNvGrpSpPr>
            <p:nvPr/>
          </p:nvGrpSpPr>
          <p:grpSpPr bwMode="auto">
            <a:xfrm>
              <a:off x="3245420" y="2435126"/>
              <a:ext cx="6765927" cy="2841625"/>
              <a:chOff x="144" y="2170"/>
              <a:chExt cx="4262" cy="1790"/>
            </a:xfrm>
          </p:grpSpPr>
          <p:sp>
            <p:nvSpPr>
              <p:cNvPr id="37" name="Line 30"/>
              <p:cNvSpPr>
                <a:spLocks noChangeShapeType="1"/>
              </p:cNvSpPr>
              <p:nvPr/>
            </p:nvSpPr>
            <p:spPr bwMode="auto">
              <a:xfrm flipV="1">
                <a:off x="1888" y="3581"/>
                <a:ext cx="1457" cy="379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1"/>
              <p:cNvSpPr>
                <a:spLocks noChangeShapeType="1"/>
              </p:cNvSpPr>
              <p:nvPr/>
            </p:nvSpPr>
            <p:spPr bwMode="auto">
              <a:xfrm flipV="1">
                <a:off x="1828" y="3005"/>
                <a:ext cx="1421" cy="375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Text Box 32"/>
              <p:cNvSpPr txBox="1">
                <a:spLocks noChangeArrowheads="1"/>
              </p:cNvSpPr>
              <p:nvPr/>
            </p:nvSpPr>
            <p:spPr bwMode="auto">
              <a:xfrm rot="20816300">
                <a:off x="2531" y="2901"/>
                <a:ext cx="1681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600" dirty="0" err="1"/>
                  <a:t>GaSb</a:t>
                </a:r>
                <a:r>
                  <a:rPr lang="fr-FR" sz="1600" dirty="0"/>
                  <a:t> (9 </a:t>
                </a:r>
                <a:r>
                  <a:rPr lang="fr-FR" sz="1600" dirty="0" err="1"/>
                  <a:t>MLs</a:t>
                </a:r>
                <a:r>
                  <a:rPr lang="fr-FR" sz="1600" dirty="0"/>
                  <a:t>)</a:t>
                </a:r>
              </a:p>
            </p:txBody>
          </p:sp>
          <p:sp>
            <p:nvSpPr>
              <p:cNvPr id="40" name="Text Box 33"/>
              <p:cNvSpPr txBox="1">
                <a:spLocks noChangeArrowheads="1"/>
              </p:cNvSpPr>
              <p:nvPr/>
            </p:nvSpPr>
            <p:spPr bwMode="auto">
              <a:xfrm rot="20816300">
                <a:off x="2549" y="3284"/>
                <a:ext cx="1550" cy="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1600" dirty="0" err="1"/>
                  <a:t>InAs</a:t>
                </a:r>
                <a:r>
                  <a:rPr lang="fr-FR" sz="1600" dirty="0"/>
                  <a:t> (9 </a:t>
                </a:r>
                <a:r>
                  <a:rPr lang="fr-FR" sz="1600" dirty="0" err="1"/>
                  <a:t>MLs</a:t>
                </a:r>
                <a:r>
                  <a:rPr lang="fr-FR" sz="1600" dirty="0"/>
                  <a:t>)</a:t>
                </a:r>
              </a:p>
            </p:txBody>
          </p:sp>
          <p:sp>
            <p:nvSpPr>
              <p:cNvPr id="41" name="Line 34"/>
              <p:cNvSpPr>
                <a:spLocks noChangeShapeType="1"/>
              </p:cNvSpPr>
              <p:nvPr/>
            </p:nvSpPr>
            <p:spPr bwMode="auto">
              <a:xfrm flipV="1">
                <a:off x="2891" y="3245"/>
                <a:ext cx="726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stealth" w="lg" len="lg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Text Box 35"/>
              <p:cNvSpPr txBox="1">
                <a:spLocks noChangeArrowheads="1"/>
              </p:cNvSpPr>
              <p:nvPr/>
            </p:nvSpPr>
            <p:spPr bwMode="auto">
              <a:xfrm rot="20816300">
                <a:off x="3620" y="2958"/>
                <a:ext cx="786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b="1" dirty="0" err="1">
                    <a:solidFill>
                      <a:srgbClr val="980827"/>
                    </a:solidFill>
                  </a:rPr>
                  <a:t>InSb</a:t>
                </a:r>
                <a:endParaRPr lang="fr-FR" b="1" dirty="0">
                  <a:solidFill>
                    <a:srgbClr val="980827"/>
                  </a:solidFill>
                </a:endParaRPr>
              </a:p>
            </p:txBody>
          </p:sp>
          <p:sp>
            <p:nvSpPr>
              <p:cNvPr id="44" name="Text Box 37"/>
              <p:cNvSpPr txBox="1">
                <a:spLocks noChangeArrowheads="1"/>
              </p:cNvSpPr>
              <p:nvPr/>
            </p:nvSpPr>
            <p:spPr bwMode="auto">
              <a:xfrm>
                <a:off x="480" y="2170"/>
                <a:ext cx="429" cy="212"/>
              </a:xfrm>
              <a:prstGeom prst="rect">
                <a:avLst/>
              </a:prstGeom>
              <a:noFill/>
              <a:ln w="38100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d </a:t>
                </a:r>
                <a:r>
                  <a:rPr lang="en-US" sz="1600" baseline="-25000" dirty="0">
                    <a:solidFill>
                      <a:schemeClr val="bg1"/>
                    </a:solidFill>
                  </a:rPr>
                  <a:t>{111}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 flipH="1" flipV="1">
                <a:off x="380" y="3082"/>
                <a:ext cx="64" cy="24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 flipV="1">
                <a:off x="504" y="3294"/>
                <a:ext cx="264" cy="64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Text Box 42"/>
              <p:cNvSpPr txBox="1">
                <a:spLocks noChangeArrowheads="1"/>
              </p:cNvSpPr>
              <p:nvPr/>
            </p:nvSpPr>
            <p:spPr bwMode="auto">
              <a:xfrm>
                <a:off x="344" y="3265"/>
                <a:ext cx="227" cy="231"/>
              </a:xfrm>
              <a:prstGeom prst="rect">
                <a:avLst/>
              </a:prstGeom>
              <a:noFill/>
              <a:ln w="38100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sym typeface="Symbol" pitchFamily="18" charset="2"/>
                  </a:rPr>
                  <a:t>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Text Box 43"/>
              <p:cNvSpPr txBox="1">
                <a:spLocks noChangeArrowheads="1"/>
              </p:cNvSpPr>
              <p:nvPr/>
            </p:nvSpPr>
            <p:spPr bwMode="auto">
              <a:xfrm>
                <a:off x="144" y="2880"/>
                <a:ext cx="401" cy="212"/>
              </a:xfrm>
              <a:prstGeom prst="rect">
                <a:avLst/>
              </a:prstGeom>
              <a:noFill/>
              <a:ln w="38100">
                <a:noFill/>
                <a:prstDash val="sysDot"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chemeClr val="bg1"/>
                    </a:solidFill>
                  </a:rPr>
                  <a:t>[100]</a:t>
                </a:r>
              </a:p>
            </p:txBody>
          </p:sp>
        </p:grpSp>
      </p:grpSp>
      <p:sp>
        <p:nvSpPr>
          <p:cNvPr id="51" name="ZoneTexte 50"/>
          <p:cNvSpPr txBox="1"/>
          <p:nvPr/>
        </p:nvSpPr>
        <p:spPr>
          <a:xfrm>
            <a:off x="5490609" y="5455104"/>
            <a:ext cx="1979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TEM: A. </a:t>
            </a:r>
            <a:r>
              <a:rPr lang="fr-FR" sz="1200" dirty="0" err="1" smtClean="0"/>
              <a:t>Trampert</a:t>
            </a:r>
            <a:r>
              <a:rPr lang="fr-FR" sz="1200" dirty="0" smtClean="0"/>
              <a:t>, PDI-Berlin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898442" y="581225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>
                <a:latin typeface="+mn-lt"/>
              </a:rPr>
              <a:t>InAs</a:t>
            </a:r>
            <a:r>
              <a:rPr lang="fr-FR" sz="2000" b="1" dirty="0" smtClean="0">
                <a:latin typeface="+mn-lt"/>
              </a:rPr>
              <a:t>/</a:t>
            </a:r>
            <a:r>
              <a:rPr lang="fr-FR" sz="2000" b="1" dirty="0" err="1" smtClean="0">
                <a:latin typeface="+mn-lt"/>
              </a:rPr>
              <a:t>GaSb</a:t>
            </a:r>
            <a:endParaRPr lang="fr-FR" sz="2000" b="1" dirty="0">
              <a:latin typeface="+mn-lt"/>
            </a:endParaRPr>
          </a:p>
        </p:txBody>
      </p:sp>
      <p:sp>
        <p:nvSpPr>
          <p:cNvPr id="25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6857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7177" name="Rectangle 7"/>
          <p:cNvSpPr>
            <a:spLocks noChangeArrowheads="1"/>
          </p:cNvSpPr>
          <p:nvPr/>
        </p:nvSpPr>
        <p:spPr bwMode="auto">
          <a:xfrm>
            <a:off x="0" y="216544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49263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fr-FR" altLang="fr-FR" sz="1100">
                <a:ea typeface="Calibri" pitchFamily="34" charset="0"/>
                <a:cs typeface="Times New Roman" pitchFamily="18" charset="0"/>
              </a:rPr>
              <a:t> </a:t>
            </a:r>
            <a:endParaRPr lang="fr-FR" altLang="fr-FR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178" name="ZoneTexte 13"/>
          <p:cNvSpPr txBox="1">
            <a:spLocks noChangeArrowheads="1"/>
          </p:cNvSpPr>
          <p:nvPr/>
        </p:nvSpPr>
        <p:spPr bwMode="auto">
          <a:xfrm>
            <a:off x="816447" y="159023"/>
            <a:ext cx="81719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r>
              <a:rPr lang="fr-FR" altLang="fr-FR" sz="2400" dirty="0">
                <a:latin typeface="+mn-lt"/>
                <a:cs typeface="Arial" charset="0"/>
              </a:rPr>
              <a:t>No </a:t>
            </a:r>
            <a:r>
              <a:rPr lang="fr-FR" altLang="fr-FR" sz="2400" dirty="0" err="1">
                <a:latin typeface="+mn-lt"/>
                <a:cs typeface="Arial" charset="0"/>
              </a:rPr>
              <a:t>common</a:t>
            </a:r>
            <a:r>
              <a:rPr lang="fr-FR" altLang="fr-FR" sz="2400" dirty="0">
                <a:latin typeface="+mn-lt"/>
                <a:cs typeface="Arial" charset="0"/>
              </a:rPr>
              <a:t> </a:t>
            </a:r>
            <a:r>
              <a:rPr lang="fr-FR" altLang="fr-FR" sz="2400" dirty="0" err="1">
                <a:latin typeface="+mn-lt"/>
                <a:cs typeface="Arial" charset="0"/>
              </a:rPr>
              <a:t>atom</a:t>
            </a:r>
            <a:r>
              <a:rPr lang="fr-FR" altLang="fr-FR" sz="2400" dirty="0">
                <a:latin typeface="+mn-lt"/>
                <a:cs typeface="Arial" charset="0"/>
              </a:rPr>
              <a:t> </a:t>
            </a:r>
            <a:r>
              <a:rPr lang="fr-FR" altLang="fr-FR" sz="2400" dirty="0" err="1" smtClean="0">
                <a:latin typeface="+mn-lt"/>
                <a:cs typeface="Arial" charset="0"/>
              </a:rPr>
              <a:t>InAs</a:t>
            </a:r>
            <a:r>
              <a:rPr lang="fr-FR" altLang="fr-FR" sz="2400" dirty="0" smtClean="0">
                <a:latin typeface="+mn-lt"/>
                <a:cs typeface="Arial" charset="0"/>
              </a:rPr>
              <a:t> </a:t>
            </a:r>
            <a:r>
              <a:rPr lang="fr-FR" altLang="fr-FR" sz="2400" dirty="0">
                <a:latin typeface="+mn-lt"/>
                <a:cs typeface="Arial" charset="0"/>
              </a:rPr>
              <a:t>/ </a:t>
            </a:r>
            <a:r>
              <a:rPr lang="fr-FR" altLang="fr-FR" sz="2400" dirty="0" err="1">
                <a:latin typeface="+mn-lt"/>
                <a:cs typeface="Arial" charset="0"/>
              </a:rPr>
              <a:t>GaSb</a:t>
            </a:r>
            <a:r>
              <a:rPr lang="fr-FR" altLang="fr-FR" sz="2400" dirty="0">
                <a:latin typeface="+mn-lt"/>
                <a:cs typeface="Arial" charset="0"/>
              </a:rPr>
              <a:t> </a:t>
            </a:r>
            <a:r>
              <a:rPr lang="fr-FR" altLang="fr-FR" sz="2400" dirty="0" err="1" smtClean="0">
                <a:latin typeface="+mn-lt"/>
                <a:cs typeface="Arial" charset="0"/>
              </a:rPr>
              <a:t>superlattice</a:t>
            </a:r>
            <a:r>
              <a:rPr lang="fr-FR" altLang="fr-FR" sz="2400" dirty="0" smtClean="0">
                <a:latin typeface="+mn-lt"/>
                <a:cs typeface="Arial" charset="0"/>
              </a:rPr>
              <a:t>: interfaces </a:t>
            </a:r>
            <a:r>
              <a:rPr lang="fr-FR" altLang="fr-FR" sz="2400" dirty="0" err="1" smtClean="0">
                <a:latin typeface="+mn-lt"/>
                <a:cs typeface="Arial" charset="0"/>
              </a:rPr>
              <a:t>matter</a:t>
            </a:r>
            <a:r>
              <a:rPr lang="fr-FR" altLang="fr-FR" sz="2400" dirty="0" smtClean="0">
                <a:latin typeface="+mn-lt"/>
                <a:cs typeface="Arial" charset="0"/>
              </a:rPr>
              <a:t>!!</a:t>
            </a:r>
            <a:endParaRPr lang="fr-FR" altLang="fr-FR" sz="2400" dirty="0">
              <a:latin typeface="+mn-lt"/>
              <a:cs typeface="Arial" charset="0"/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638447"/>
              </p:ext>
            </p:extLst>
          </p:nvPr>
        </p:nvGraphicFramePr>
        <p:xfrm>
          <a:off x="267866" y="994188"/>
          <a:ext cx="2647950" cy="1801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7950"/>
              </a:tblGrid>
              <a:tr h="4504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InAs</a:t>
                      </a:r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 4 ML</a:t>
                      </a:r>
                    </a:p>
                  </a:txBody>
                  <a:tcPr marL="91449" marR="91449" marT="45710" marB="45710">
                    <a:solidFill>
                      <a:srgbClr val="C00000">
                        <a:alpha val="74000"/>
                      </a:srgbClr>
                    </a:solidFill>
                  </a:tcPr>
                </a:tc>
              </a:tr>
              <a:tr h="450453"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GaSb</a:t>
                      </a:r>
                      <a:r>
                        <a:rPr lang="fr-FR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3 ML</a:t>
                      </a:r>
                      <a:endParaRPr lang="fr-FR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0" marB="45710">
                    <a:solidFill>
                      <a:srgbClr val="C00000">
                        <a:alpha val="74000"/>
                      </a:srgbClr>
                    </a:solidFill>
                  </a:tcPr>
                </a:tc>
              </a:tr>
              <a:tr h="45045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latin typeface="Arial" pitchFamily="34" charset="0"/>
                          <a:cs typeface="Arial" pitchFamily="34" charset="0"/>
                        </a:rPr>
                        <a:t>InSb</a:t>
                      </a:r>
                      <a:r>
                        <a:rPr lang="fr-FR" sz="1600" dirty="0" smtClean="0">
                          <a:latin typeface="Arial" pitchFamily="34" charset="0"/>
                          <a:cs typeface="Arial" pitchFamily="34" charset="0"/>
                        </a:rPr>
                        <a:t> 1 ML</a:t>
                      </a:r>
                      <a:endParaRPr lang="fr-F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0" marB="45710">
                    <a:solidFill>
                      <a:srgbClr val="C00000">
                        <a:alpha val="74000"/>
                      </a:srgbClr>
                    </a:solidFill>
                  </a:tcPr>
                </a:tc>
              </a:tr>
              <a:tr h="450453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 smtClean="0">
                          <a:latin typeface="Arial" pitchFamily="34" charset="0"/>
                          <a:cs typeface="Arial" pitchFamily="34" charset="0"/>
                        </a:rPr>
                        <a:t>GaSb</a:t>
                      </a:r>
                      <a:r>
                        <a:rPr lang="fr-FR" sz="1600" baseline="0" dirty="0" smtClean="0">
                          <a:latin typeface="Arial" pitchFamily="34" charset="0"/>
                          <a:cs typeface="Arial" pitchFamily="34" charset="0"/>
                        </a:rPr>
                        <a:t> 3 ML</a:t>
                      </a:r>
                      <a:endParaRPr lang="fr-FR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9" marR="91449" marT="45710" marB="45710">
                    <a:solidFill>
                      <a:srgbClr val="C00000">
                        <a:alpha val="74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469765"/>
              </p:ext>
            </p:extLst>
          </p:nvPr>
        </p:nvGraphicFramePr>
        <p:xfrm>
          <a:off x="3316608" y="1035464"/>
          <a:ext cx="5503864" cy="1760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983"/>
                <a:gridCol w="687983"/>
                <a:gridCol w="687983"/>
                <a:gridCol w="687983"/>
                <a:gridCol w="687983"/>
                <a:gridCol w="687983"/>
                <a:gridCol w="687983"/>
                <a:gridCol w="687983"/>
              </a:tblGrid>
              <a:tr h="44013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In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As</a:t>
                      </a:r>
                      <a:endParaRPr lang="fr-FR" sz="16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On</a:t>
                      </a:r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Ga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</a:tr>
              <a:tr h="44013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Sb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On</a:t>
                      </a:r>
                      <a:r>
                        <a:rPr lang="fr-FR" sz="1600" b="1" baseline="0" dirty="0" smtClean="0">
                          <a:solidFill>
                            <a:schemeClr val="accent2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fr-FR" sz="1600" b="1" dirty="0">
                        <a:solidFill>
                          <a:schemeClr val="accent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latin typeface="Arial" pitchFamily="34" charset="0"/>
                          <a:cs typeface="Arial" pitchFamily="34" charset="0"/>
                        </a:rPr>
                        <a:t>On </a:t>
                      </a:r>
                      <a:endParaRPr lang="fr-F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8" marR="91428" marT="45702" marB="45702">
                    <a:solidFill>
                      <a:srgbClr val="C00000">
                        <a:alpha val="75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3" name="Groupe 2"/>
          <p:cNvGrpSpPr/>
          <p:nvPr/>
        </p:nvGrpSpPr>
        <p:grpSpPr>
          <a:xfrm>
            <a:off x="-276297" y="2566875"/>
            <a:ext cx="9420297" cy="4134013"/>
            <a:chOff x="-239785" y="2689707"/>
            <a:chExt cx="9420297" cy="4134013"/>
          </a:xfrm>
        </p:grpSpPr>
        <p:graphicFrame>
          <p:nvGraphicFramePr>
            <p:cNvPr id="717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86005133"/>
                </p:ext>
              </p:extLst>
            </p:nvPr>
          </p:nvGraphicFramePr>
          <p:xfrm>
            <a:off x="-239785" y="2689707"/>
            <a:ext cx="5114926" cy="411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8" name="Graph" r:id="rId3" imgW="3621600" imgH="2911680" progId="Origin50.Graph">
                    <p:embed/>
                  </p:oleObj>
                </mc:Choice>
                <mc:Fallback>
                  <p:oleObj name="Graph" r:id="rId3" imgW="3621600" imgH="291168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39785" y="2689707"/>
                          <a:ext cx="5114926" cy="411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38" name="Object 7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4278024"/>
                </p:ext>
              </p:extLst>
            </p:nvPr>
          </p:nvGraphicFramePr>
          <p:xfrm>
            <a:off x="4360862" y="2708920"/>
            <a:ext cx="4819650" cy="411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9" name="Graph" r:id="rId5" imgW="3598560" imgH="3060000" progId="Origin50.Graph">
                    <p:embed/>
                  </p:oleObj>
                </mc:Choice>
                <mc:Fallback>
                  <p:oleObj name="Graph" r:id="rId5" imgW="3598560" imgH="3060000" progId="Origin50.Grap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0862" y="2708920"/>
                          <a:ext cx="4819650" cy="41148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787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C047-19AF-4C20-8F14-FBD1F49A5DFB}" type="slidenum">
              <a:rPr lang="it-IT"/>
              <a:pPr/>
              <a:t>9</a:t>
            </a:fld>
            <a:endParaRPr lang="it-IT"/>
          </a:p>
        </p:txBody>
      </p:sp>
      <p:grpSp>
        <p:nvGrpSpPr>
          <p:cNvPr id="5" name="Groupe 4"/>
          <p:cNvGrpSpPr/>
          <p:nvPr/>
        </p:nvGrpSpPr>
        <p:grpSpPr>
          <a:xfrm>
            <a:off x="1697694" y="1167635"/>
            <a:ext cx="5502772" cy="3891117"/>
            <a:chOff x="2195736" y="1124744"/>
            <a:chExt cx="4968552" cy="3475539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5736" y="1124744"/>
              <a:ext cx="4968552" cy="3475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ZoneTexte 3"/>
            <p:cNvSpPr txBox="1"/>
            <p:nvPr/>
          </p:nvSpPr>
          <p:spPr>
            <a:xfrm>
              <a:off x="4962327" y="1916832"/>
              <a:ext cx="14098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 smtClean="0">
                  <a:latin typeface="+mn-lt"/>
                </a:rPr>
                <a:t>GaInAsSb</a:t>
              </a:r>
              <a:r>
                <a:rPr lang="fr-FR" sz="1600" dirty="0" smtClean="0">
                  <a:latin typeface="+mn-lt"/>
                </a:rPr>
                <a:t> </a:t>
              </a:r>
              <a:r>
                <a:rPr lang="fr-FR" sz="1600" dirty="0" err="1" smtClean="0">
                  <a:latin typeface="+mn-lt"/>
                </a:rPr>
                <a:t>alloy</a:t>
              </a:r>
              <a:endParaRPr lang="fr-FR" sz="1600" dirty="0">
                <a:latin typeface="+mn-lt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546743" y="5489110"/>
            <a:ext cx="5917004" cy="369332"/>
          </a:xfrm>
          <a:prstGeom prst="rect">
            <a:avLst/>
          </a:prstGeom>
          <a:solidFill>
            <a:srgbClr val="980827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" charset="0"/>
              </a:rPr>
              <a:t>Large </a:t>
            </a:r>
            <a:r>
              <a:rPr lang="fr-FR" dirty="0" err="1" smtClean="0">
                <a:solidFill>
                  <a:schemeClr val="bg1"/>
                </a:solidFill>
                <a:latin typeface="Arial" charset="0"/>
              </a:rPr>
              <a:t>miscibility</a:t>
            </a:r>
            <a:r>
              <a:rPr lang="fr-FR" dirty="0" smtClean="0">
                <a:solidFill>
                  <a:schemeClr val="bg1"/>
                </a:solidFill>
                <a:latin typeface="Arial" charset="0"/>
              </a:rPr>
              <a:t> gaps: </a:t>
            </a:r>
            <a:r>
              <a:rPr lang="fr-FR" dirty="0" err="1" smtClean="0">
                <a:solidFill>
                  <a:schemeClr val="bg1"/>
                </a:solidFill>
                <a:latin typeface="Arial" charset="0"/>
              </a:rPr>
              <a:t>metastable</a:t>
            </a:r>
            <a:r>
              <a:rPr lang="fr-FR" dirty="0" smtClean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fr-FR" dirty="0" err="1" smtClean="0">
                <a:solidFill>
                  <a:schemeClr val="bg1"/>
                </a:solidFill>
                <a:latin typeface="Arial" charset="0"/>
              </a:rPr>
              <a:t>unstable</a:t>
            </a:r>
            <a:r>
              <a:rPr lang="fr-FR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Arial" charset="0"/>
              </a:rPr>
              <a:t>alloys</a:t>
            </a:r>
            <a:r>
              <a:rPr lang="fr-FR" dirty="0" smtClean="0">
                <a:solidFill>
                  <a:schemeClr val="bg1"/>
                </a:solidFill>
                <a:latin typeface="Arial" charset="0"/>
              </a:rPr>
              <a:t>…</a:t>
            </a:r>
            <a:endParaRPr lang="fr-FR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90862" y="101964"/>
            <a:ext cx="6071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 err="1" smtClean="0">
                <a:latin typeface="Calibri" pitchFamily="34" charset="0"/>
              </a:rPr>
              <a:t>Antimonide</a:t>
            </a:r>
            <a:r>
              <a:rPr lang="en-GB" sz="2400" b="1" dirty="0" smtClean="0">
                <a:latin typeface="Calibri" pitchFamily="34" charset="0"/>
              </a:rPr>
              <a:t>-based compound semiconductors</a:t>
            </a:r>
            <a:endParaRPr lang="fr-FR" sz="2400" b="1" dirty="0">
              <a:latin typeface="Calibri" pitchFamily="34" charset="0"/>
            </a:endParaRPr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461969"/>
            <a:ext cx="2895600" cy="153888"/>
          </a:xfrm>
        </p:spPr>
        <p:txBody>
          <a:bodyPr/>
          <a:lstStyle/>
          <a:p>
            <a:r>
              <a:rPr lang="fr-FR" smtClean="0"/>
              <a:t>PROMIS – Workshop - Sheffield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1729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2750</Words>
  <Application>Microsoft Office PowerPoint</Application>
  <PresentationFormat>On-screen Show (4:3)</PresentationFormat>
  <Paragraphs>685</Paragraphs>
  <Slides>50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Thème Office</vt:lpstr>
      <vt:lpstr>Picture Publisher Image</vt:lpstr>
      <vt:lpstr>Graph</vt:lpstr>
      <vt:lpstr>Équation</vt:lpstr>
      <vt:lpstr>PowerPoint Presentation</vt:lpstr>
      <vt:lpstr>Outline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esma montpellier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aaaaa</dc:title>
  <dc:creator>urbain tudela</dc:creator>
  <cp:lastModifiedBy>Gordon, Allan</cp:lastModifiedBy>
  <cp:revision>54</cp:revision>
  <dcterms:created xsi:type="dcterms:W3CDTF">2014-11-04T13:14:55Z</dcterms:created>
  <dcterms:modified xsi:type="dcterms:W3CDTF">2015-10-09T08:13:07Z</dcterms:modified>
</cp:coreProperties>
</file>