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4695" r:id="rId3"/>
    <p:sldMasterId id="2147484748" r:id="rId4"/>
    <p:sldMasterId id="2147484773" r:id="rId5"/>
    <p:sldMasterId id="2147484786" r:id="rId6"/>
    <p:sldMasterId id="2147484800" r:id="rId7"/>
  </p:sldMasterIdLst>
  <p:notesMasterIdLst>
    <p:notesMasterId r:id="rId50"/>
  </p:notesMasterIdLst>
  <p:handoutMasterIdLst>
    <p:handoutMasterId r:id="rId51"/>
  </p:handoutMasterIdLst>
  <p:sldIdLst>
    <p:sldId id="256" r:id="rId8"/>
    <p:sldId id="616" r:id="rId9"/>
    <p:sldId id="617" r:id="rId10"/>
    <p:sldId id="619" r:id="rId11"/>
    <p:sldId id="698" r:id="rId12"/>
    <p:sldId id="754" r:id="rId13"/>
    <p:sldId id="620" r:id="rId14"/>
    <p:sldId id="578" r:id="rId15"/>
    <p:sldId id="580" r:id="rId16"/>
    <p:sldId id="579" r:id="rId17"/>
    <p:sldId id="537" r:id="rId18"/>
    <p:sldId id="587" r:id="rId19"/>
    <p:sldId id="668" r:id="rId20"/>
    <p:sldId id="671" r:id="rId21"/>
    <p:sldId id="679" r:id="rId22"/>
    <p:sldId id="681" r:id="rId23"/>
    <p:sldId id="583" r:id="rId24"/>
    <p:sldId id="651" r:id="rId25"/>
    <p:sldId id="673" r:id="rId26"/>
    <p:sldId id="684" r:id="rId27"/>
    <p:sldId id="685" r:id="rId28"/>
    <p:sldId id="688" r:id="rId29"/>
    <p:sldId id="723" r:id="rId30"/>
    <p:sldId id="724" r:id="rId31"/>
    <p:sldId id="725" r:id="rId32"/>
    <p:sldId id="729" r:id="rId33"/>
    <p:sldId id="730" r:id="rId34"/>
    <p:sldId id="731" r:id="rId35"/>
    <p:sldId id="732" r:id="rId36"/>
    <p:sldId id="666" r:id="rId37"/>
    <p:sldId id="652" r:id="rId38"/>
    <p:sldId id="653" r:id="rId39"/>
    <p:sldId id="654" r:id="rId40"/>
    <p:sldId id="701" r:id="rId41"/>
    <p:sldId id="655" r:id="rId42"/>
    <p:sldId id="750" r:id="rId43"/>
    <p:sldId id="751" r:id="rId44"/>
    <p:sldId id="752" r:id="rId45"/>
    <p:sldId id="753" r:id="rId46"/>
    <p:sldId id="644" r:id="rId47"/>
    <p:sldId id="746" r:id="rId48"/>
    <p:sldId id="696" r:id="rId49"/>
  </p:sldIdLst>
  <p:sldSz cx="9144000" cy="6858000" type="overhead"/>
  <p:notesSz cx="6854825" cy="9750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us Hayne" initials="M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50021"/>
    <a:srgbClr val="3333FF"/>
    <a:srgbClr val="000066"/>
    <a:srgbClr val="CC0000"/>
    <a:srgbClr val="00CC00"/>
    <a:srgbClr val="99CCFF"/>
    <a:srgbClr val="FF9900"/>
    <a:srgbClr val="FF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3575" autoAdjust="0"/>
  </p:normalViewPr>
  <p:slideViewPr>
    <p:cSldViewPr snapToObjects="1">
      <p:cViewPr varScale="1">
        <p:scale>
          <a:sx n="70" d="100"/>
          <a:sy n="70" d="100"/>
        </p:scale>
        <p:origin x="488" y="68"/>
      </p:cViewPr>
      <p:guideLst>
        <p:guide orient="horz" pos="3696"/>
        <p:guide pos="3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-3720" y="-108"/>
      </p:cViewPr>
      <p:guideLst>
        <p:guide orient="horz" pos="3071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!%20D%20DRIVE\SIMS%20analysis\Martin%20MBE%20InAsN%20sample%203%20%20095897_2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200" b="1">
                <a:solidFill>
                  <a:sysClr val="windowText" lastClr="000000"/>
                </a:solidFill>
              </a:defRPr>
            </a:pPr>
            <a:r>
              <a:rPr lang="en-GB" sz="1200" b="1" dirty="0"/>
              <a:t>Sample </a:t>
            </a:r>
            <a:r>
              <a:rPr lang="en-GB" sz="1200" b="1" dirty="0" smtClean="0"/>
              <a:t>: A0299 InAsN 1% N       </a:t>
            </a:r>
            <a:endParaRPr lang="en-GB" sz="1200" b="1" dirty="0"/>
          </a:p>
        </c:rich>
      </c:tx>
      <c:layout>
        <c:manualLayout>
          <c:xMode val="edge"/>
          <c:yMode val="edge"/>
          <c:x val="5.8652791164899583E-2"/>
          <c:y val="3.1675295794575106E-2"/>
        </c:manualLayout>
      </c:layout>
      <c:overlay val="0"/>
    </c:title>
    <c:autoTitleDeleted val="0"/>
    <c:plotArea>
      <c:layout>
        <c:manualLayout>
          <c:xMode val="edge"/>
          <c:yMode val="edge"/>
          <c:x val="0.13548387096774195"/>
          <c:y val="0.10384615384615478"/>
          <c:w val="0.64516129032258951"/>
          <c:h val="0.769230769230769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'Work sheet'!$C$52</c:f>
              <c:strCache>
                <c:ptCount val="1"/>
                <c:pt idx="0">
                  <c:v> 69Ga133Cs</c:v>
                </c:pt>
              </c:strCache>
            </c:strRef>
          </c:tx>
          <c:spPr>
            <a:ln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'Work sheet'!$B$53:$B$139</c:f>
              <c:numCache>
                <c:formatCode>0.00E+00</c:formatCode>
                <c:ptCount val="87"/>
                <c:pt idx="0">
                  <c:v>4.7385470000000686E-3</c:v>
                </c:pt>
                <c:pt idx="1">
                  <c:v>2.1280770000000285E-2</c:v>
                </c:pt>
                <c:pt idx="2">
                  <c:v>3.7823000000000349E-2</c:v>
                </c:pt>
                <c:pt idx="3">
                  <c:v>5.4365230000000923E-2</c:v>
                </c:pt>
                <c:pt idx="4">
                  <c:v>7.0907450000000483E-2</c:v>
                </c:pt>
                <c:pt idx="5">
                  <c:v>8.7449679999999988E-2</c:v>
                </c:pt>
                <c:pt idx="6">
                  <c:v>0.10399190000000012</c:v>
                </c:pt>
                <c:pt idx="7">
                  <c:v>0.12053410000000082</c:v>
                </c:pt>
                <c:pt idx="8">
                  <c:v>0.13707639999999999</c:v>
                </c:pt>
                <c:pt idx="9">
                  <c:v>0.15361859999999999</c:v>
                </c:pt>
                <c:pt idx="10">
                  <c:v>0.1701608</c:v>
                </c:pt>
                <c:pt idx="11">
                  <c:v>0.18670300000000162</c:v>
                </c:pt>
                <c:pt idx="12">
                  <c:v>0.20324530000000224</c:v>
                </c:pt>
                <c:pt idx="13">
                  <c:v>0.21978750000000041</c:v>
                </c:pt>
                <c:pt idx="14">
                  <c:v>0.2363297</c:v>
                </c:pt>
                <c:pt idx="15">
                  <c:v>0.25287190000000032</c:v>
                </c:pt>
                <c:pt idx="16">
                  <c:v>0.26941420000000038</c:v>
                </c:pt>
                <c:pt idx="17">
                  <c:v>0.28595640000000272</c:v>
                </c:pt>
                <c:pt idx="18">
                  <c:v>0.30249860000000306</c:v>
                </c:pt>
                <c:pt idx="19">
                  <c:v>0.31904090000000346</c:v>
                </c:pt>
                <c:pt idx="20">
                  <c:v>0.33558310000000352</c:v>
                </c:pt>
                <c:pt idx="21">
                  <c:v>0.35212530000000031</c:v>
                </c:pt>
                <c:pt idx="22">
                  <c:v>0.36866750000000031</c:v>
                </c:pt>
                <c:pt idx="23">
                  <c:v>0.38520980000000032</c:v>
                </c:pt>
                <c:pt idx="24">
                  <c:v>0.401752</c:v>
                </c:pt>
                <c:pt idx="25">
                  <c:v>0.4182942</c:v>
                </c:pt>
                <c:pt idx="26">
                  <c:v>0.43483640000000306</c:v>
                </c:pt>
                <c:pt idx="27">
                  <c:v>0.45137870000000352</c:v>
                </c:pt>
                <c:pt idx="28">
                  <c:v>0.46792090000000403</c:v>
                </c:pt>
                <c:pt idx="29">
                  <c:v>0.48446310000000031</c:v>
                </c:pt>
                <c:pt idx="30">
                  <c:v>0.50100529999999999</c:v>
                </c:pt>
                <c:pt idx="31">
                  <c:v>0.5175476</c:v>
                </c:pt>
                <c:pt idx="32">
                  <c:v>0.5340897999999995</c:v>
                </c:pt>
                <c:pt idx="33">
                  <c:v>0.55063200000000001</c:v>
                </c:pt>
                <c:pt idx="34">
                  <c:v>0.56717419999999996</c:v>
                </c:pt>
                <c:pt idx="35">
                  <c:v>0.58371649999999586</c:v>
                </c:pt>
                <c:pt idx="36">
                  <c:v>0.60025870000000003</c:v>
                </c:pt>
                <c:pt idx="37">
                  <c:v>0.61680090000000065</c:v>
                </c:pt>
                <c:pt idx="38">
                  <c:v>0.63334320000000544</c:v>
                </c:pt>
                <c:pt idx="39">
                  <c:v>0.64988539999999995</c:v>
                </c:pt>
                <c:pt idx="40">
                  <c:v>0.66642760000000612</c:v>
                </c:pt>
                <c:pt idx="41">
                  <c:v>0.68296980000000385</c:v>
                </c:pt>
                <c:pt idx="42">
                  <c:v>0.69951209999999586</c:v>
                </c:pt>
                <c:pt idx="43">
                  <c:v>0.71605430000000003</c:v>
                </c:pt>
                <c:pt idx="44">
                  <c:v>0.73259649999999998</c:v>
                </c:pt>
                <c:pt idx="45">
                  <c:v>0.74913870000000005</c:v>
                </c:pt>
                <c:pt idx="46">
                  <c:v>0.76568099999999994</c:v>
                </c:pt>
                <c:pt idx="47">
                  <c:v>0.78222320000000001</c:v>
                </c:pt>
                <c:pt idx="48">
                  <c:v>0.79876539999999996</c:v>
                </c:pt>
                <c:pt idx="49">
                  <c:v>0.81530760000000002</c:v>
                </c:pt>
                <c:pt idx="50">
                  <c:v>0.83184990000000703</c:v>
                </c:pt>
                <c:pt idx="51">
                  <c:v>0.84839209999999998</c:v>
                </c:pt>
                <c:pt idx="52">
                  <c:v>0.86493430000000004</c:v>
                </c:pt>
                <c:pt idx="53">
                  <c:v>0.88147659999999495</c:v>
                </c:pt>
                <c:pt idx="54">
                  <c:v>0.89801880000000212</c:v>
                </c:pt>
                <c:pt idx="55">
                  <c:v>0.91456099999999296</c:v>
                </c:pt>
                <c:pt idx="56">
                  <c:v>0.93110320000000002</c:v>
                </c:pt>
                <c:pt idx="57">
                  <c:v>0.94764550000000702</c:v>
                </c:pt>
                <c:pt idx="58">
                  <c:v>0.96418769999999998</c:v>
                </c:pt>
                <c:pt idx="59">
                  <c:v>0.98072990000000004</c:v>
                </c:pt>
                <c:pt idx="60">
                  <c:v>0.99727209999999455</c:v>
                </c:pt>
                <c:pt idx="61">
                  <c:v>1.0138139999999998</c:v>
                </c:pt>
                <c:pt idx="62">
                  <c:v>1.0303570000000108</c:v>
                </c:pt>
                <c:pt idx="63">
                  <c:v>1.0468989999999998</c:v>
                </c:pt>
                <c:pt idx="64">
                  <c:v>1.0634409999999999</c:v>
                </c:pt>
                <c:pt idx="65">
                  <c:v>1.0799829999999999</c:v>
                </c:pt>
                <c:pt idx="66">
                  <c:v>1.096525</c:v>
                </c:pt>
                <c:pt idx="67">
                  <c:v>1.1130679999999999</c:v>
                </c:pt>
                <c:pt idx="68">
                  <c:v>1.12961</c:v>
                </c:pt>
                <c:pt idx="69">
                  <c:v>1.146152000000014</c:v>
                </c:pt>
                <c:pt idx="70">
                  <c:v>1.1626939999999999</c:v>
                </c:pt>
                <c:pt idx="71">
                  <c:v>1.1792370000000001</c:v>
                </c:pt>
                <c:pt idx="72">
                  <c:v>1.1957789999999999</c:v>
                </c:pt>
                <c:pt idx="73">
                  <c:v>1.2209229999999998</c:v>
                </c:pt>
                <c:pt idx="74">
                  <c:v>1.2413289999999877</c:v>
                </c:pt>
                <c:pt idx="75">
                  <c:v>1.2617339999999877</c:v>
                </c:pt>
                <c:pt idx="76">
                  <c:v>1.2821400000000001</c:v>
                </c:pt>
                <c:pt idx="77">
                  <c:v>1.302546</c:v>
                </c:pt>
                <c:pt idx="78">
                  <c:v>1.322951</c:v>
                </c:pt>
                <c:pt idx="79">
                  <c:v>1.3433569999999999</c:v>
                </c:pt>
                <c:pt idx="80">
                  <c:v>1.3637619999999879</c:v>
                </c:pt>
                <c:pt idx="81">
                  <c:v>1.3841680000000001</c:v>
                </c:pt>
                <c:pt idx="82">
                  <c:v>1.4045739999999998</c:v>
                </c:pt>
                <c:pt idx="83">
                  <c:v>1.4249789999999998</c:v>
                </c:pt>
                <c:pt idx="84">
                  <c:v>1.4453849999999879</c:v>
                </c:pt>
                <c:pt idx="85">
                  <c:v>1.4657909999999859</c:v>
                </c:pt>
                <c:pt idx="86">
                  <c:v>1.4861959999999999</c:v>
                </c:pt>
              </c:numCache>
            </c:numRef>
          </c:xVal>
          <c:yVal>
            <c:numRef>
              <c:f>'Work sheet'!$C$53:$C$139</c:f>
              <c:numCache>
                <c:formatCode>0.00E+00</c:formatCode>
                <c:ptCount val="87"/>
                <c:pt idx="0">
                  <c:v>4095.9659999999999</c:v>
                </c:pt>
                <c:pt idx="1">
                  <c:v>1040.7139999999999</c:v>
                </c:pt>
                <c:pt idx="2">
                  <c:v>411.27889999999923</c:v>
                </c:pt>
                <c:pt idx="3">
                  <c:v>332.22499999999923</c:v>
                </c:pt>
                <c:pt idx="4">
                  <c:v>299.20249999999999</c:v>
                </c:pt>
                <c:pt idx="5">
                  <c:v>296.2004</c:v>
                </c:pt>
                <c:pt idx="6">
                  <c:v>234.15830000000139</c:v>
                </c:pt>
                <c:pt idx="7">
                  <c:v>244.1651</c:v>
                </c:pt>
                <c:pt idx="8">
                  <c:v>230.15559999999999</c:v>
                </c:pt>
                <c:pt idx="9">
                  <c:v>187.12640000000007</c:v>
                </c:pt>
                <c:pt idx="10">
                  <c:v>180.1216</c:v>
                </c:pt>
                <c:pt idx="11">
                  <c:v>202.13649999999998</c:v>
                </c:pt>
                <c:pt idx="12">
                  <c:v>155.10469999999998</c:v>
                </c:pt>
                <c:pt idx="13">
                  <c:v>147.0993</c:v>
                </c:pt>
                <c:pt idx="14">
                  <c:v>141.09520000000001</c:v>
                </c:pt>
                <c:pt idx="15">
                  <c:v>121.0817</c:v>
                </c:pt>
                <c:pt idx="16">
                  <c:v>117.07899999999998</c:v>
                </c:pt>
                <c:pt idx="17">
                  <c:v>119.08029999999999</c:v>
                </c:pt>
                <c:pt idx="18">
                  <c:v>98.066120000000026</c:v>
                </c:pt>
                <c:pt idx="19">
                  <c:v>105.07089999999998</c:v>
                </c:pt>
                <c:pt idx="20">
                  <c:v>81.054630000000003</c:v>
                </c:pt>
                <c:pt idx="21">
                  <c:v>84.056659999999994</c:v>
                </c:pt>
                <c:pt idx="22">
                  <c:v>95.064089999999993</c:v>
                </c:pt>
                <c:pt idx="23">
                  <c:v>95.064089999999993</c:v>
                </c:pt>
                <c:pt idx="24">
                  <c:v>102.0688</c:v>
                </c:pt>
                <c:pt idx="25">
                  <c:v>88.059359999999998</c:v>
                </c:pt>
                <c:pt idx="26">
                  <c:v>83.055979999999948</c:v>
                </c:pt>
                <c:pt idx="27">
                  <c:v>88.059359999999998</c:v>
                </c:pt>
                <c:pt idx="28">
                  <c:v>94.063419999999994</c:v>
                </c:pt>
                <c:pt idx="29">
                  <c:v>85.057329999999993</c:v>
                </c:pt>
                <c:pt idx="30">
                  <c:v>78.052610000000001</c:v>
                </c:pt>
                <c:pt idx="31">
                  <c:v>84.056659999999994</c:v>
                </c:pt>
                <c:pt idx="32">
                  <c:v>84.056659999999994</c:v>
                </c:pt>
                <c:pt idx="33">
                  <c:v>82.055309999999949</c:v>
                </c:pt>
                <c:pt idx="34">
                  <c:v>88.059359999999998</c:v>
                </c:pt>
                <c:pt idx="35">
                  <c:v>78.052610000000001</c:v>
                </c:pt>
                <c:pt idx="36">
                  <c:v>79.053280000000001</c:v>
                </c:pt>
                <c:pt idx="37">
                  <c:v>96.064769999999996</c:v>
                </c:pt>
                <c:pt idx="38">
                  <c:v>90.06071</c:v>
                </c:pt>
                <c:pt idx="39">
                  <c:v>92.062060000000002</c:v>
                </c:pt>
                <c:pt idx="40">
                  <c:v>85.057329999999993</c:v>
                </c:pt>
                <c:pt idx="41">
                  <c:v>90.06071</c:v>
                </c:pt>
                <c:pt idx="42">
                  <c:v>80.053960000000004</c:v>
                </c:pt>
                <c:pt idx="43">
                  <c:v>87.058689999999999</c:v>
                </c:pt>
                <c:pt idx="44">
                  <c:v>67.045180000000002</c:v>
                </c:pt>
                <c:pt idx="45">
                  <c:v>74.049899999999994</c:v>
                </c:pt>
                <c:pt idx="46">
                  <c:v>76.051249999999996</c:v>
                </c:pt>
                <c:pt idx="47">
                  <c:v>107.0722</c:v>
                </c:pt>
                <c:pt idx="48">
                  <c:v>77.051930000000013</c:v>
                </c:pt>
                <c:pt idx="49">
                  <c:v>87.058689999999999</c:v>
                </c:pt>
                <c:pt idx="50">
                  <c:v>85.057329999999993</c:v>
                </c:pt>
                <c:pt idx="51">
                  <c:v>70.047200000000814</c:v>
                </c:pt>
                <c:pt idx="52">
                  <c:v>83.055979999999948</c:v>
                </c:pt>
                <c:pt idx="53">
                  <c:v>85.057329999999993</c:v>
                </c:pt>
                <c:pt idx="54">
                  <c:v>82.055309999999949</c:v>
                </c:pt>
                <c:pt idx="55">
                  <c:v>78.052610000000001</c:v>
                </c:pt>
                <c:pt idx="56">
                  <c:v>70.047200000000814</c:v>
                </c:pt>
                <c:pt idx="57">
                  <c:v>80.053960000000004</c:v>
                </c:pt>
                <c:pt idx="58">
                  <c:v>90.06071</c:v>
                </c:pt>
                <c:pt idx="59">
                  <c:v>76.051249999999996</c:v>
                </c:pt>
                <c:pt idx="60">
                  <c:v>87.058689999999999</c:v>
                </c:pt>
                <c:pt idx="61">
                  <c:v>66.044500000000127</c:v>
                </c:pt>
                <c:pt idx="62">
                  <c:v>79.053280000000001</c:v>
                </c:pt>
                <c:pt idx="63">
                  <c:v>87.058689999999999</c:v>
                </c:pt>
                <c:pt idx="64">
                  <c:v>86.058009999999982</c:v>
                </c:pt>
                <c:pt idx="65">
                  <c:v>126.0851</c:v>
                </c:pt>
                <c:pt idx="66">
                  <c:v>844.57730000000004</c:v>
                </c:pt>
                <c:pt idx="67">
                  <c:v>3740.692</c:v>
                </c:pt>
                <c:pt idx="68">
                  <c:v>13014.869999999839</c:v>
                </c:pt>
                <c:pt idx="69">
                  <c:v>41753.870000000003</c:v>
                </c:pt>
                <c:pt idx="70">
                  <c:v>119910</c:v>
                </c:pt>
                <c:pt idx="71">
                  <c:v>306728.2</c:v>
                </c:pt>
                <c:pt idx="72">
                  <c:v>921738.3</c:v>
                </c:pt>
                <c:pt idx="73">
                  <c:v>5526979</c:v>
                </c:pt>
                <c:pt idx="74">
                  <c:v>6488877</c:v>
                </c:pt>
                <c:pt idx="75">
                  <c:v>6408823</c:v>
                </c:pt>
                <c:pt idx="76">
                  <c:v>6326267</c:v>
                </c:pt>
                <c:pt idx="77">
                  <c:v>6270605</c:v>
                </c:pt>
                <c:pt idx="78">
                  <c:v>6264351</c:v>
                </c:pt>
                <c:pt idx="79">
                  <c:v>6243086</c:v>
                </c:pt>
                <c:pt idx="80">
                  <c:v>6240585</c:v>
                </c:pt>
                <c:pt idx="81">
                  <c:v>6240585</c:v>
                </c:pt>
                <c:pt idx="82">
                  <c:v>6234956</c:v>
                </c:pt>
                <c:pt idx="83">
                  <c:v>6234956</c:v>
                </c:pt>
                <c:pt idx="84">
                  <c:v>6252468</c:v>
                </c:pt>
                <c:pt idx="85">
                  <c:v>6278110</c:v>
                </c:pt>
                <c:pt idx="86">
                  <c:v>6281862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'Work sheet'!$F$52</c:f>
              <c:strCache>
                <c:ptCount val="1"/>
                <c:pt idx="0">
                  <c:v> 75As133Cs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'Work sheet'!$E$53:$E$139</c:f>
              <c:numCache>
                <c:formatCode>0.00E+00</c:formatCode>
                <c:ptCount val="87"/>
                <c:pt idx="0">
                  <c:v>8.4311990000000246E-3</c:v>
                </c:pt>
                <c:pt idx="1">
                  <c:v>2.4973430000000012E-2</c:v>
                </c:pt>
                <c:pt idx="2">
                  <c:v>4.1515650000000022E-2</c:v>
                </c:pt>
                <c:pt idx="3">
                  <c:v>5.8057879999999985E-2</c:v>
                </c:pt>
                <c:pt idx="4">
                  <c:v>7.4600109999999997E-2</c:v>
                </c:pt>
                <c:pt idx="5">
                  <c:v>9.1142330000000021E-2</c:v>
                </c:pt>
                <c:pt idx="6">
                  <c:v>0.10768460000000082</c:v>
                </c:pt>
                <c:pt idx="7">
                  <c:v>0.12422680000000128</c:v>
                </c:pt>
                <c:pt idx="8">
                  <c:v>0.14076900000000162</c:v>
                </c:pt>
                <c:pt idx="9">
                  <c:v>0.15731120000000193</c:v>
                </c:pt>
                <c:pt idx="10">
                  <c:v>0.17385349999999999</c:v>
                </c:pt>
                <c:pt idx="11">
                  <c:v>0.1903957000000005</c:v>
                </c:pt>
                <c:pt idx="12">
                  <c:v>0.20693790000000162</c:v>
                </c:pt>
                <c:pt idx="13">
                  <c:v>0.22348010000000074</c:v>
                </c:pt>
                <c:pt idx="14">
                  <c:v>0.24002240000000041</c:v>
                </c:pt>
                <c:pt idx="15">
                  <c:v>0.25656460000000031</c:v>
                </c:pt>
                <c:pt idx="16">
                  <c:v>0.27310680000000032</c:v>
                </c:pt>
                <c:pt idx="17">
                  <c:v>0.28964910000000005</c:v>
                </c:pt>
                <c:pt idx="18">
                  <c:v>0.3061913</c:v>
                </c:pt>
                <c:pt idx="19">
                  <c:v>0.32273350000000001</c:v>
                </c:pt>
                <c:pt idx="20">
                  <c:v>0.33927570000000307</c:v>
                </c:pt>
                <c:pt idx="21">
                  <c:v>0.35581800000000352</c:v>
                </c:pt>
                <c:pt idx="22">
                  <c:v>0.37236020000000403</c:v>
                </c:pt>
                <c:pt idx="23">
                  <c:v>0.38890240000000426</c:v>
                </c:pt>
                <c:pt idx="24">
                  <c:v>0.40544460000000032</c:v>
                </c:pt>
                <c:pt idx="25">
                  <c:v>0.42198690000000516</c:v>
                </c:pt>
                <c:pt idx="26">
                  <c:v>0.43852910000000306</c:v>
                </c:pt>
                <c:pt idx="27">
                  <c:v>0.45507130000000001</c:v>
                </c:pt>
                <c:pt idx="28">
                  <c:v>0.47161350000000002</c:v>
                </c:pt>
                <c:pt idx="29">
                  <c:v>0.48815580000000008</c:v>
                </c:pt>
                <c:pt idx="30">
                  <c:v>0.50469799999999998</c:v>
                </c:pt>
                <c:pt idx="31">
                  <c:v>0.52124020000000004</c:v>
                </c:pt>
                <c:pt idx="32">
                  <c:v>0.53778239999999455</c:v>
                </c:pt>
                <c:pt idx="33">
                  <c:v>0.5543247</c:v>
                </c:pt>
                <c:pt idx="34">
                  <c:v>0.57086689999999951</c:v>
                </c:pt>
                <c:pt idx="35">
                  <c:v>0.58740909999999957</c:v>
                </c:pt>
                <c:pt idx="36">
                  <c:v>0.60395140000000702</c:v>
                </c:pt>
                <c:pt idx="37">
                  <c:v>0.62049359999999998</c:v>
                </c:pt>
                <c:pt idx="38">
                  <c:v>0.63703580000000704</c:v>
                </c:pt>
                <c:pt idx="39">
                  <c:v>0.65357799999999999</c:v>
                </c:pt>
                <c:pt idx="40">
                  <c:v>0.67012030000000578</c:v>
                </c:pt>
                <c:pt idx="41">
                  <c:v>0.68666249999999951</c:v>
                </c:pt>
                <c:pt idx="42">
                  <c:v>0.70320470000000002</c:v>
                </c:pt>
                <c:pt idx="43">
                  <c:v>0.71974690000000063</c:v>
                </c:pt>
                <c:pt idx="44">
                  <c:v>0.73628919999999998</c:v>
                </c:pt>
                <c:pt idx="45">
                  <c:v>0.75283140000000703</c:v>
                </c:pt>
                <c:pt idx="46">
                  <c:v>0.76937359999999999</c:v>
                </c:pt>
                <c:pt idx="47">
                  <c:v>0.78591580000000005</c:v>
                </c:pt>
                <c:pt idx="48">
                  <c:v>0.80245809999999951</c:v>
                </c:pt>
                <c:pt idx="49">
                  <c:v>0.81900030000000001</c:v>
                </c:pt>
                <c:pt idx="50">
                  <c:v>0.83554249999999997</c:v>
                </c:pt>
                <c:pt idx="51">
                  <c:v>0.85208479999999998</c:v>
                </c:pt>
                <c:pt idx="52">
                  <c:v>0.86862700000000703</c:v>
                </c:pt>
                <c:pt idx="53">
                  <c:v>0.88516919999999644</c:v>
                </c:pt>
                <c:pt idx="54">
                  <c:v>0.90171140000000005</c:v>
                </c:pt>
                <c:pt idx="55">
                  <c:v>0.91825369999999951</c:v>
                </c:pt>
                <c:pt idx="56">
                  <c:v>0.93479590000000612</c:v>
                </c:pt>
                <c:pt idx="57">
                  <c:v>0.95133809999999996</c:v>
                </c:pt>
                <c:pt idx="58">
                  <c:v>0.96788030000000003</c:v>
                </c:pt>
                <c:pt idx="59">
                  <c:v>0.98442259999999193</c:v>
                </c:pt>
                <c:pt idx="60">
                  <c:v>1.0009649999999879</c:v>
                </c:pt>
                <c:pt idx="61">
                  <c:v>1.0175069999999891</c:v>
                </c:pt>
                <c:pt idx="62">
                  <c:v>1.034049</c:v>
                </c:pt>
                <c:pt idx="63">
                  <c:v>1.0505909999999998</c:v>
                </c:pt>
                <c:pt idx="64">
                  <c:v>1.0671339999999998</c:v>
                </c:pt>
                <c:pt idx="65">
                  <c:v>1.0836759999999999</c:v>
                </c:pt>
                <c:pt idx="66">
                  <c:v>1.1002180000000001</c:v>
                </c:pt>
                <c:pt idx="67">
                  <c:v>1.11676</c:v>
                </c:pt>
                <c:pt idx="68">
                  <c:v>1.1333029999999999</c:v>
                </c:pt>
                <c:pt idx="69">
                  <c:v>1.149845</c:v>
                </c:pt>
                <c:pt idx="70">
                  <c:v>1.1663870000000143</c:v>
                </c:pt>
                <c:pt idx="71">
                  <c:v>1.1829289999999999</c:v>
                </c:pt>
                <c:pt idx="72">
                  <c:v>1.1994720000000001</c:v>
                </c:pt>
                <c:pt idx="73">
                  <c:v>1.2246159999999999</c:v>
                </c:pt>
                <c:pt idx="74">
                  <c:v>1.2450209999999891</c:v>
                </c:pt>
                <c:pt idx="75">
                  <c:v>1.2654269999999865</c:v>
                </c:pt>
                <c:pt idx="76">
                  <c:v>1.2858329999999998</c:v>
                </c:pt>
                <c:pt idx="77">
                  <c:v>1.306238</c:v>
                </c:pt>
                <c:pt idx="78">
                  <c:v>1.3266439999999999</c:v>
                </c:pt>
                <c:pt idx="79">
                  <c:v>1.3470500000000001</c:v>
                </c:pt>
                <c:pt idx="80">
                  <c:v>1.3674550000000001</c:v>
                </c:pt>
                <c:pt idx="81">
                  <c:v>1.3878609999999998</c:v>
                </c:pt>
                <c:pt idx="82">
                  <c:v>1.4082659999999998</c:v>
                </c:pt>
                <c:pt idx="83">
                  <c:v>1.4286719999999891</c:v>
                </c:pt>
                <c:pt idx="84">
                  <c:v>1.4490779999999999</c:v>
                </c:pt>
                <c:pt idx="85">
                  <c:v>1.4694829999999999</c:v>
                </c:pt>
                <c:pt idx="86">
                  <c:v>1.4898889999999998</c:v>
                </c:pt>
              </c:numCache>
            </c:numRef>
          </c:xVal>
          <c:yVal>
            <c:numRef>
              <c:f>'Work sheet'!$F$53:$F$139</c:f>
              <c:numCache>
                <c:formatCode>0.00E+00</c:formatCode>
                <c:ptCount val="87"/>
                <c:pt idx="0">
                  <c:v>573372.30000000005</c:v>
                </c:pt>
                <c:pt idx="1">
                  <c:v>667547.69999999192</c:v>
                </c:pt>
                <c:pt idx="2">
                  <c:v>667188.5</c:v>
                </c:pt>
                <c:pt idx="3">
                  <c:v>666522.1</c:v>
                </c:pt>
                <c:pt idx="4">
                  <c:v>667758.30000000005</c:v>
                </c:pt>
                <c:pt idx="5">
                  <c:v>668261.9</c:v>
                </c:pt>
                <c:pt idx="6">
                  <c:v>666993.19999999192</c:v>
                </c:pt>
                <c:pt idx="7">
                  <c:v>669920.4</c:v>
                </c:pt>
                <c:pt idx="8">
                  <c:v>669557.19999999192</c:v>
                </c:pt>
                <c:pt idx="9">
                  <c:v>670275.6</c:v>
                </c:pt>
                <c:pt idx="10">
                  <c:v>670778.19999999192</c:v>
                </c:pt>
                <c:pt idx="11">
                  <c:v>671359.2</c:v>
                </c:pt>
                <c:pt idx="12">
                  <c:v>671127.2</c:v>
                </c:pt>
                <c:pt idx="13">
                  <c:v>671167.9</c:v>
                </c:pt>
                <c:pt idx="14">
                  <c:v>670931.9</c:v>
                </c:pt>
                <c:pt idx="15">
                  <c:v>671941.3</c:v>
                </c:pt>
                <c:pt idx="16">
                  <c:v>670096.5</c:v>
                </c:pt>
                <c:pt idx="17">
                  <c:v>670768</c:v>
                </c:pt>
                <c:pt idx="18">
                  <c:v>672772.6</c:v>
                </c:pt>
                <c:pt idx="19">
                  <c:v>671536.3</c:v>
                </c:pt>
                <c:pt idx="20">
                  <c:v>671985</c:v>
                </c:pt>
                <c:pt idx="21">
                  <c:v>670949.19999999192</c:v>
                </c:pt>
                <c:pt idx="22">
                  <c:v>673322.1</c:v>
                </c:pt>
                <c:pt idx="23">
                  <c:v>672874.4</c:v>
                </c:pt>
                <c:pt idx="24">
                  <c:v>672468.4</c:v>
                </c:pt>
                <c:pt idx="25">
                  <c:v>670569.6</c:v>
                </c:pt>
                <c:pt idx="26">
                  <c:v>670420</c:v>
                </c:pt>
                <c:pt idx="27">
                  <c:v>671526.1</c:v>
                </c:pt>
                <c:pt idx="28">
                  <c:v>672942.5</c:v>
                </c:pt>
                <c:pt idx="29">
                  <c:v>672010.4</c:v>
                </c:pt>
                <c:pt idx="30">
                  <c:v>672216</c:v>
                </c:pt>
                <c:pt idx="31">
                  <c:v>673560.2</c:v>
                </c:pt>
                <c:pt idx="32">
                  <c:v>671551.5</c:v>
                </c:pt>
                <c:pt idx="33">
                  <c:v>673854.3</c:v>
                </c:pt>
                <c:pt idx="34">
                  <c:v>671815.1</c:v>
                </c:pt>
                <c:pt idx="35">
                  <c:v>674068</c:v>
                </c:pt>
                <c:pt idx="36">
                  <c:v>673025</c:v>
                </c:pt>
                <c:pt idx="37">
                  <c:v>672203.8</c:v>
                </c:pt>
                <c:pt idx="38">
                  <c:v>672833.7</c:v>
                </c:pt>
                <c:pt idx="39">
                  <c:v>674253.2</c:v>
                </c:pt>
                <c:pt idx="40">
                  <c:v>674897.4</c:v>
                </c:pt>
                <c:pt idx="41">
                  <c:v>672835.7</c:v>
                </c:pt>
                <c:pt idx="42">
                  <c:v>674425.2</c:v>
                </c:pt>
                <c:pt idx="43">
                  <c:v>675732.8</c:v>
                </c:pt>
                <c:pt idx="44">
                  <c:v>674791.5</c:v>
                </c:pt>
                <c:pt idx="45">
                  <c:v>675552.7</c:v>
                </c:pt>
                <c:pt idx="46">
                  <c:v>674229.8</c:v>
                </c:pt>
                <c:pt idx="47">
                  <c:v>675621.9</c:v>
                </c:pt>
                <c:pt idx="48">
                  <c:v>675379.7</c:v>
                </c:pt>
                <c:pt idx="49">
                  <c:v>676136.8</c:v>
                </c:pt>
                <c:pt idx="50">
                  <c:v>674022.2</c:v>
                </c:pt>
                <c:pt idx="51">
                  <c:v>674341.7</c:v>
                </c:pt>
                <c:pt idx="52">
                  <c:v>674939.1</c:v>
                </c:pt>
                <c:pt idx="53">
                  <c:v>674791.5</c:v>
                </c:pt>
                <c:pt idx="54">
                  <c:v>674806.8</c:v>
                </c:pt>
                <c:pt idx="55">
                  <c:v>675091.7</c:v>
                </c:pt>
                <c:pt idx="56">
                  <c:v>676170.4</c:v>
                </c:pt>
                <c:pt idx="57">
                  <c:v>675164</c:v>
                </c:pt>
                <c:pt idx="58">
                  <c:v>674395.7</c:v>
                </c:pt>
                <c:pt idx="59">
                  <c:v>675066.3</c:v>
                </c:pt>
                <c:pt idx="60">
                  <c:v>676245.7</c:v>
                </c:pt>
                <c:pt idx="61">
                  <c:v>676305.8</c:v>
                </c:pt>
                <c:pt idx="62">
                  <c:v>674980.8</c:v>
                </c:pt>
                <c:pt idx="63">
                  <c:v>674660.2</c:v>
                </c:pt>
                <c:pt idx="64">
                  <c:v>675710.4</c:v>
                </c:pt>
                <c:pt idx="65">
                  <c:v>674336.6</c:v>
                </c:pt>
                <c:pt idx="66">
                  <c:v>675112.1</c:v>
                </c:pt>
                <c:pt idx="67">
                  <c:v>674124</c:v>
                </c:pt>
                <c:pt idx="68">
                  <c:v>674543.2</c:v>
                </c:pt>
                <c:pt idx="69">
                  <c:v>674048.7</c:v>
                </c:pt>
                <c:pt idx="70">
                  <c:v>670768</c:v>
                </c:pt>
                <c:pt idx="71">
                  <c:v>663407.9</c:v>
                </c:pt>
                <c:pt idx="72">
                  <c:v>638023.19999999192</c:v>
                </c:pt>
                <c:pt idx="73">
                  <c:v>545459.5</c:v>
                </c:pt>
                <c:pt idx="74">
                  <c:v>517620.7</c:v>
                </c:pt>
                <c:pt idx="75">
                  <c:v>495735.6</c:v>
                </c:pt>
                <c:pt idx="76">
                  <c:v>491409.8</c:v>
                </c:pt>
                <c:pt idx="77">
                  <c:v>487394.5</c:v>
                </c:pt>
                <c:pt idx="78">
                  <c:v>485434.5</c:v>
                </c:pt>
                <c:pt idx="79">
                  <c:v>484119.9</c:v>
                </c:pt>
                <c:pt idx="80">
                  <c:v>484009.5</c:v>
                </c:pt>
                <c:pt idx="81">
                  <c:v>484767.1</c:v>
                </c:pt>
                <c:pt idx="82">
                  <c:v>484738.7</c:v>
                </c:pt>
                <c:pt idx="83">
                  <c:v>484078.4</c:v>
                </c:pt>
                <c:pt idx="84">
                  <c:v>483489.9</c:v>
                </c:pt>
                <c:pt idx="85">
                  <c:v>483357.2</c:v>
                </c:pt>
                <c:pt idx="86">
                  <c:v>483585.1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'Work sheet'!$I$52</c:f>
              <c:strCache>
                <c:ptCount val="1"/>
                <c:pt idx="0">
                  <c:v> 113In133Cs</c:v>
                </c:pt>
              </c:strCache>
            </c:strRef>
          </c:tx>
          <c:spPr>
            <a:ln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'Work sheet'!$H$53:$H$139</c:f>
              <c:numCache>
                <c:formatCode>0.00E+00</c:formatCode>
                <c:ptCount val="87"/>
                <c:pt idx="0">
                  <c:v>1.2529400000000001E-2</c:v>
                </c:pt>
                <c:pt idx="1">
                  <c:v>2.9071630000000303E-2</c:v>
                </c:pt>
                <c:pt idx="2">
                  <c:v>4.5613859999999985E-2</c:v>
                </c:pt>
                <c:pt idx="3">
                  <c:v>6.2156080000000689E-2</c:v>
                </c:pt>
                <c:pt idx="4">
                  <c:v>7.8698309999999994E-2</c:v>
                </c:pt>
                <c:pt idx="5">
                  <c:v>9.5240540000000026E-2</c:v>
                </c:pt>
                <c:pt idx="6">
                  <c:v>0.11178280000000021</c:v>
                </c:pt>
                <c:pt idx="7">
                  <c:v>0.12832499999999997</c:v>
                </c:pt>
                <c:pt idx="8">
                  <c:v>0.14486720000000144</c:v>
                </c:pt>
                <c:pt idx="9">
                  <c:v>0.16140940000000203</c:v>
                </c:pt>
                <c:pt idx="10">
                  <c:v>0.17795169999999999</c:v>
                </c:pt>
                <c:pt idx="11">
                  <c:v>0.19449390000000161</c:v>
                </c:pt>
                <c:pt idx="12">
                  <c:v>0.2110361000000015</c:v>
                </c:pt>
                <c:pt idx="13">
                  <c:v>0.22757830000000073</c:v>
                </c:pt>
                <c:pt idx="14">
                  <c:v>0.24412059999999997</c:v>
                </c:pt>
                <c:pt idx="15">
                  <c:v>0.26066280000000008</c:v>
                </c:pt>
                <c:pt idx="16">
                  <c:v>0.27720500000000003</c:v>
                </c:pt>
                <c:pt idx="17">
                  <c:v>0.29374730000000004</c:v>
                </c:pt>
                <c:pt idx="18">
                  <c:v>0.31028950000000038</c:v>
                </c:pt>
                <c:pt idx="19">
                  <c:v>0.32683170000000272</c:v>
                </c:pt>
                <c:pt idx="20">
                  <c:v>0.34337390000000406</c:v>
                </c:pt>
                <c:pt idx="21">
                  <c:v>0.35991620000000352</c:v>
                </c:pt>
                <c:pt idx="22">
                  <c:v>0.37645840000000386</c:v>
                </c:pt>
                <c:pt idx="23">
                  <c:v>0.39300060000000403</c:v>
                </c:pt>
                <c:pt idx="24">
                  <c:v>0.40954280000000032</c:v>
                </c:pt>
                <c:pt idx="25">
                  <c:v>0.42608510000000038</c:v>
                </c:pt>
                <c:pt idx="26">
                  <c:v>0.44262730000000094</c:v>
                </c:pt>
                <c:pt idx="27">
                  <c:v>0.45916950000000001</c:v>
                </c:pt>
                <c:pt idx="28">
                  <c:v>0.47571170000000002</c:v>
                </c:pt>
                <c:pt idx="29">
                  <c:v>0.49225400000000002</c:v>
                </c:pt>
                <c:pt idx="30">
                  <c:v>0.50879620000000003</c:v>
                </c:pt>
                <c:pt idx="31">
                  <c:v>0.52533839999999388</c:v>
                </c:pt>
                <c:pt idx="32">
                  <c:v>0.54188069999999999</c:v>
                </c:pt>
                <c:pt idx="33">
                  <c:v>0.55842290000000006</c:v>
                </c:pt>
                <c:pt idx="34">
                  <c:v>0.57496510000000001</c:v>
                </c:pt>
                <c:pt idx="35">
                  <c:v>0.59150729999999518</c:v>
                </c:pt>
                <c:pt idx="36">
                  <c:v>0.60804960000000863</c:v>
                </c:pt>
                <c:pt idx="37">
                  <c:v>0.62459180000000702</c:v>
                </c:pt>
                <c:pt idx="38">
                  <c:v>0.64113399999999998</c:v>
                </c:pt>
                <c:pt idx="39">
                  <c:v>0.65767620000000704</c:v>
                </c:pt>
                <c:pt idx="40">
                  <c:v>0.67421850000000005</c:v>
                </c:pt>
                <c:pt idx="41">
                  <c:v>0.69076070000000211</c:v>
                </c:pt>
                <c:pt idx="42">
                  <c:v>0.70730289999999996</c:v>
                </c:pt>
                <c:pt idx="43">
                  <c:v>0.72384510000000613</c:v>
                </c:pt>
                <c:pt idx="44">
                  <c:v>0.74038740000000003</c:v>
                </c:pt>
                <c:pt idx="45">
                  <c:v>0.75692960000000975</c:v>
                </c:pt>
                <c:pt idx="46">
                  <c:v>0.77347180000000482</c:v>
                </c:pt>
                <c:pt idx="47">
                  <c:v>0.79001399999999455</c:v>
                </c:pt>
                <c:pt idx="48">
                  <c:v>0.80655629999999956</c:v>
                </c:pt>
                <c:pt idx="49">
                  <c:v>0.82309850000000062</c:v>
                </c:pt>
                <c:pt idx="50">
                  <c:v>0.83964070000000612</c:v>
                </c:pt>
                <c:pt idx="51">
                  <c:v>0.85618300000000003</c:v>
                </c:pt>
                <c:pt idx="52">
                  <c:v>0.87272520000000975</c:v>
                </c:pt>
                <c:pt idx="53">
                  <c:v>0.88926739999999371</c:v>
                </c:pt>
                <c:pt idx="54">
                  <c:v>0.90580959999999999</c:v>
                </c:pt>
                <c:pt idx="55">
                  <c:v>0.9223519</c:v>
                </c:pt>
                <c:pt idx="56">
                  <c:v>0.93889409999999995</c:v>
                </c:pt>
                <c:pt idx="57">
                  <c:v>0.95543629999999957</c:v>
                </c:pt>
                <c:pt idx="58">
                  <c:v>0.97197850000000063</c:v>
                </c:pt>
                <c:pt idx="59">
                  <c:v>0.98852079999999387</c:v>
                </c:pt>
                <c:pt idx="60">
                  <c:v>1.0050629999999998</c:v>
                </c:pt>
                <c:pt idx="61">
                  <c:v>1.0216049999999868</c:v>
                </c:pt>
                <c:pt idx="62">
                  <c:v>1.0381469999999999</c:v>
                </c:pt>
                <c:pt idx="63">
                  <c:v>1.0546899999999999</c:v>
                </c:pt>
                <c:pt idx="64">
                  <c:v>1.071232</c:v>
                </c:pt>
                <c:pt idx="65">
                  <c:v>1.0877739999999998</c:v>
                </c:pt>
                <c:pt idx="66">
                  <c:v>1.1043160000000001</c:v>
                </c:pt>
                <c:pt idx="67">
                  <c:v>1.120859</c:v>
                </c:pt>
                <c:pt idx="68">
                  <c:v>1.1374009999999999</c:v>
                </c:pt>
                <c:pt idx="69">
                  <c:v>1.1539429999999999</c:v>
                </c:pt>
                <c:pt idx="70">
                  <c:v>1.1704850000000122</c:v>
                </c:pt>
                <c:pt idx="71">
                  <c:v>1.1870270000000001</c:v>
                </c:pt>
                <c:pt idx="72">
                  <c:v>1.203569999999984</c:v>
                </c:pt>
                <c:pt idx="73">
                  <c:v>1.2287139999999999</c:v>
                </c:pt>
                <c:pt idx="74">
                  <c:v>1.2491199999999998</c:v>
                </c:pt>
                <c:pt idx="75">
                  <c:v>1.2695249999999836</c:v>
                </c:pt>
                <c:pt idx="76">
                  <c:v>1.2899309999999891</c:v>
                </c:pt>
                <c:pt idx="77">
                  <c:v>1.3103359999999999</c:v>
                </c:pt>
                <c:pt idx="78">
                  <c:v>1.3307420000000001</c:v>
                </c:pt>
                <c:pt idx="79">
                  <c:v>1.351148</c:v>
                </c:pt>
                <c:pt idx="80">
                  <c:v>1.371553</c:v>
                </c:pt>
                <c:pt idx="81">
                  <c:v>1.3919589999999999</c:v>
                </c:pt>
                <c:pt idx="82">
                  <c:v>1.4123649999999865</c:v>
                </c:pt>
                <c:pt idx="83">
                  <c:v>1.432769999999987</c:v>
                </c:pt>
                <c:pt idx="84">
                  <c:v>1.4531759999999998</c:v>
                </c:pt>
                <c:pt idx="85">
                  <c:v>1.4735819999999891</c:v>
                </c:pt>
                <c:pt idx="86">
                  <c:v>1.493987</c:v>
                </c:pt>
              </c:numCache>
            </c:numRef>
          </c:xVal>
          <c:yVal>
            <c:numRef>
              <c:f>'Work sheet'!$I$53:$I$139</c:f>
              <c:numCache>
                <c:formatCode>0.00E+00</c:formatCode>
                <c:ptCount val="87"/>
                <c:pt idx="0">
                  <c:v>328253.40000000002</c:v>
                </c:pt>
                <c:pt idx="1">
                  <c:v>349090.6</c:v>
                </c:pt>
                <c:pt idx="2">
                  <c:v>350834.9</c:v>
                </c:pt>
                <c:pt idx="3">
                  <c:v>351505.2</c:v>
                </c:pt>
                <c:pt idx="4">
                  <c:v>351281.1</c:v>
                </c:pt>
                <c:pt idx="5">
                  <c:v>352096.8</c:v>
                </c:pt>
                <c:pt idx="6">
                  <c:v>351383.1</c:v>
                </c:pt>
                <c:pt idx="7">
                  <c:v>352421.8</c:v>
                </c:pt>
                <c:pt idx="8">
                  <c:v>351669.8</c:v>
                </c:pt>
                <c:pt idx="9">
                  <c:v>350946</c:v>
                </c:pt>
                <c:pt idx="10">
                  <c:v>351554.7</c:v>
                </c:pt>
                <c:pt idx="11">
                  <c:v>352841.8</c:v>
                </c:pt>
                <c:pt idx="12">
                  <c:v>352461.2</c:v>
                </c:pt>
                <c:pt idx="13">
                  <c:v>353687.8</c:v>
                </c:pt>
                <c:pt idx="14">
                  <c:v>352172.5</c:v>
                </c:pt>
                <c:pt idx="15">
                  <c:v>354443.9</c:v>
                </c:pt>
                <c:pt idx="16">
                  <c:v>353259.7</c:v>
                </c:pt>
                <c:pt idx="17">
                  <c:v>353504.1</c:v>
                </c:pt>
                <c:pt idx="18">
                  <c:v>353352.6</c:v>
                </c:pt>
                <c:pt idx="19">
                  <c:v>353359.7</c:v>
                </c:pt>
                <c:pt idx="20">
                  <c:v>354011.9</c:v>
                </c:pt>
                <c:pt idx="21">
                  <c:v>353500</c:v>
                </c:pt>
                <c:pt idx="22">
                  <c:v>354318.8</c:v>
                </c:pt>
                <c:pt idx="23">
                  <c:v>353924</c:v>
                </c:pt>
                <c:pt idx="24">
                  <c:v>353730.2</c:v>
                </c:pt>
                <c:pt idx="25">
                  <c:v>353660.5</c:v>
                </c:pt>
                <c:pt idx="26">
                  <c:v>353948.3</c:v>
                </c:pt>
                <c:pt idx="27">
                  <c:v>353463.7</c:v>
                </c:pt>
                <c:pt idx="28">
                  <c:v>354016.9</c:v>
                </c:pt>
                <c:pt idx="29">
                  <c:v>353138.6</c:v>
                </c:pt>
                <c:pt idx="30">
                  <c:v>353165.9</c:v>
                </c:pt>
                <c:pt idx="31">
                  <c:v>353275.9</c:v>
                </c:pt>
                <c:pt idx="32">
                  <c:v>353715</c:v>
                </c:pt>
                <c:pt idx="33">
                  <c:v>354433.8</c:v>
                </c:pt>
                <c:pt idx="34">
                  <c:v>354126.9</c:v>
                </c:pt>
                <c:pt idx="35">
                  <c:v>353786.7</c:v>
                </c:pt>
                <c:pt idx="36">
                  <c:v>352781.2</c:v>
                </c:pt>
                <c:pt idx="37">
                  <c:v>354252.1</c:v>
                </c:pt>
                <c:pt idx="38">
                  <c:v>353867.5</c:v>
                </c:pt>
                <c:pt idx="39">
                  <c:v>353719.1</c:v>
                </c:pt>
                <c:pt idx="40">
                  <c:v>354752.9</c:v>
                </c:pt>
                <c:pt idx="41">
                  <c:v>354986.1</c:v>
                </c:pt>
                <c:pt idx="42">
                  <c:v>355497.9</c:v>
                </c:pt>
                <c:pt idx="43">
                  <c:v>356042.1</c:v>
                </c:pt>
                <c:pt idx="44">
                  <c:v>354634.8</c:v>
                </c:pt>
                <c:pt idx="45">
                  <c:v>354841.7</c:v>
                </c:pt>
                <c:pt idx="46">
                  <c:v>355312.2</c:v>
                </c:pt>
                <c:pt idx="47">
                  <c:v>355442.4</c:v>
                </c:pt>
                <c:pt idx="48">
                  <c:v>354398.5</c:v>
                </c:pt>
                <c:pt idx="49">
                  <c:v>354942.7</c:v>
                </c:pt>
                <c:pt idx="50">
                  <c:v>356123.9</c:v>
                </c:pt>
                <c:pt idx="51">
                  <c:v>355286.9</c:v>
                </c:pt>
                <c:pt idx="52">
                  <c:v>354921.5</c:v>
                </c:pt>
                <c:pt idx="53">
                  <c:v>355243.5</c:v>
                </c:pt>
                <c:pt idx="54">
                  <c:v>355297</c:v>
                </c:pt>
                <c:pt idx="55">
                  <c:v>355048.7</c:v>
                </c:pt>
                <c:pt idx="56">
                  <c:v>355546.4</c:v>
                </c:pt>
                <c:pt idx="57">
                  <c:v>356097.6</c:v>
                </c:pt>
                <c:pt idx="58">
                  <c:v>355581.7</c:v>
                </c:pt>
                <c:pt idx="59">
                  <c:v>355187</c:v>
                </c:pt>
                <c:pt idx="60">
                  <c:v>355906.8</c:v>
                </c:pt>
                <c:pt idx="61">
                  <c:v>354257.2</c:v>
                </c:pt>
                <c:pt idx="62">
                  <c:v>354855.8</c:v>
                </c:pt>
                <c:pt idx="63">
                  <c:v>355756.4</c:v>
                </c:pt>
                <c:pt idx="64">
                  <c:v>355559.5</c:v>
                </c:pt>
                <c:pt idx="65">
                  <c:v>355370.7</c:v>
                </c:pt>
                <c:pt idx="66">
                  <c:v>354999.2</c:v>
                </c:pt>
                <c:pt idx="67">
                  <c:v>355592.8</c:v>
                </c:pt>
                <c:pt idx="68">
                  <c:v>354787.2</c:v>
                </c:pt>
                <c:pt idx="69">
                  <c:v>349913.3</c:v>
                </c:pt>
                <c:pt idx="70">
                  <c:v>341877.9</c:v>
                </c:pt>
                <c:pt idx="71">
                  <c:v>322268</c:v>
                </c:pt>
                <c:pt idx="72">
                  <c:v>230430.5</c:v>
                </c:pt>
                <c:pt idx="73">
                  <c:v>30929.759999999897</c:v>
                </c:pt>
                <c:pt idx="74">
                  <c:v>2750.9459999999999</c:v>
                </c:pt>
                <c:pt idx="75">
                  <c:v>248.1678</c:v>
                </c:pt>
                <c:pt idx="76">
                  <c:v>99.066789999999983</c:v>
                </c:pt>
                <c:pt idx="77">
                  <c:v>81.054630000000003</c:v>
                </c:pt>
                <c:pt idx="78">
                  <c:v>85.057329999999993</c:v>
                </c:pt>
                <c:pt idx="79">
                  <c:v>78.052610000000001</c:v>
                </c:pt>
                <c:pt idx="80">
                  <c:v>61.041130000000003</c:v>
                </c:pt>
                <c:pt idx="81">
                  <c:v>77.051930000000013</c:v>
                </c:pt>
                <c:pt idx="82">
                  <c:v>69.046530000000004</c:v>
                </c:pt>
                <c:pt idx="83">
                  <c:v>66.044500000000127</c:v>
                </c:pt>
                <c:pt idx="84">
                  <c:v>34.022910000000437</c:v>
                </c:pt>
                <c:pt idx="85">
                  <c:v>18.012129999999889</c:v>
                </c:pt>
                <c:pt idx="86">
                  <c:v>15.0101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'Work sheet'!$L$52</c:f>
              <c:strCache>
                <c:ptCount val="1"/>
                <c:pt idx="0">
                  <c:v> 14N133Cs2</c:v>
                </c:pt>
              </c:strCache>
            </c:strRef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'Work sheet'!$K$53:$K$139</c:f>
              <c:numCache>
                <c:formatCode>0.00E+00</c:formatCode>
                <c:ptCount val="87"/>
                <c:pt idx="0">
                  <c:v>1.654223000000014E-2</c:v>
                </c:pt>
                <c:pt idx="1">
                  <c:v>3.3084449999999994E-2</c:v>
                </c:pt>
                <c:pt idx="2">
                  <c:v>4.9626680000000707E-2</c:v>
                </c:pt>
                <c:pt idx="3">
                  <c:v>6.6168909999999997E-2</c:v>
                </c:pt>
                <c:pt idx="4">
                  <c:v>8.2711130000000008E-2</c:v>
                </c:pt>
                <c:pt idx="5">
                  <c:v>9.9253360000001276E-2</c:v>
                </c:pt>
                <c:pt idx="6">
                  <c:v>0.1157956000000015</c:v>
                </c:pt>
                <c:pt idx="7">
                  <c:v>0.13233780000000001</c:v>
                </c:pt>
                <c:pt idx="8">
                  <c:v>0.14888000000000001</c:v>
                </c:pt>
                <c:pt idx="9">
                  <c:v>0.1654223000000013</c:v>
                </c:pt>
                <c:pt idx="10">
                  <c:v>0.18196450000000094</c:v>
                </c:pt>
                <c:pt idx="11">
                  <c:v>0.19850670000000059</c:v>
                </c:pt>
                <c:pt idx="12">
                  <c:v>0.21504890000000193</c:v>
                </c:pt>
                <c:pt idx="13">
                  <c:v>0.23159120000000041</c:v>
                </c:pt>
                <c:pt idx="14">
                  <c:v>0.24813340000000145</c:v>
                </c:pt>
                <c:pt idx="15">
                  <c:v>0.26467560000000001</c:v>
                </c:pt>
                <c:pt idx="16">
                  <c:v>0.28121790000000002</c:v>
                </c:pt>
                <c:pt idx="17">
                  <c:v>0.29776010000000008</c:v>
                </c:pt>
                <c:pt idx="18">
                  <c:v>0.31430230000000403</c:v>
                </c:pt>
                <c:pt idx="19">
                  <c:v>0.33084450000000493</c:v>
                </c:pt>
                <c:pt idx="20">
                  <c:v>0.34738680000000594</c:v>
                </c:pt>
                <c:pt idx="21">
                  <c:v>0.36392900000000272</c:v>
                </c:pt>
                <c:pt idx="22">
                  <c:v>0.38047120000000306</c:v>
                </c:pt>
                <c:pt idx="23">
                  <c:v>0.39701340000000346</c:v>
                </c:pt>
                <c:pt idx="24">
                  <c:v>0.41355570000000008</c:v>
                </c:pt>
                <c:pt idx="25">
                  <c:v>0.43009790000000031</c:v>
                </c:pt>
                <c:pt idx="26">
                  <c:v>0.44664010000000026</c:v>
                </c:pt>
                <c:pt idx="27">
                  <c:v>0.46318230000000032</c:v>
                </c:pt>
                <c:pt idx="28">
                  <c:v>0.47972460000000272</c:v>
                </c:pt>
                <c:pt idx="29">
                  <c:v>0.49626680000000306</c:v>
                </c:pt>
                <c:pt idx="30">
                  <c:v>0.51280899999999996</c:v>
                </c:pt>
                <c:pt idx="31">
                  <c:v>0.52935120000000002</c:v>
                </c:pt>
                <c:pt idx="32">
                  <c:v>0.54589350000000003</c:v>
                </c:pt>
                <c:pt idx="33">
                  <c:v>0.56243569999999998</c:v>
                </c:pt>
                <c:pt idx="34">
                  <c:v>0.57897790000000005</c:v>
                </c:pt>
                <c:pt idx="35">
                  <c:v>0.5955202000000005</c:v>
                </c:pt>
                <c:pt idx="36">
                  <c:v>0.61206240000000001</c:v>
                </c:pt>
                <c:pt idx="37">
                  <c:v>0.62860460000000806</c:v>
                </c:pt>
                <c:pt idx="38">
                  <c:v>0.64514680000000613</c:v>
                </c:pt>
                <c:pt idx="39">
                  <c:v>0.66168910000000702</c:v>
                </c:pt>
                <c:pt idx="40">
                  <c:v>0.67823130000000065</c:v>
                </c:pt>
                <c:pt idx="41">
                  <c:v>0.69477350000000282</c:v>
                </c:pt>
                <c:pt idx="42">
                  <c:v>0.7113157</c:v>
                </c:pt>
                <c:pt idx="43">
                  <c:v>0.72785800000000611</c:v>
                </c:pt>
                <c:pt idx="44">
                  <c:v>0.74440019999999996</c:v>
                </c:pt>
                <c:pt idx="45">
                  <c:v>0.76094240000000613</c:v>
                </c:pt>
                <c:pt idx="46">
                  <c:v>0.77748459999999764</c:v>
                </c:pt>
                <c:pt idx="47">
                  <c:v>0.79402689999999998</c:v>
                </c:pt>
                <c:pt idx="48">
                  <c:v>0.81056909999999949</c:v>
                </c:pt>
                <c:pt idx="49">
                  <c:v>0.82711129999999999</c:v>
                </c:pt>
                <c:pt idx="50">
                  <c:v>0.843653600000006</c:v>
                </c:pt>
                <c:pt idx="51">
                  <c:v>0.86019579999999995</c:v>
                </c:pt>
                <c:pt idx="52">
                  <c:v>0.87673800000000612</c:v>
                </c:pt>
                <c:pt idx="53">
                  <c:v>0.89328019999999586</c:v>
                </c:pt>
                <c:pt idx="54">
                  <c:v>0.90982249999999998</c:v>
                </c:pt>
                <c:pt idx="55">
                  <c:v>0.92636469999999949</c:v>
                </c:pt>
                <c:pt idx="56">
                  <c:v>0.94290689999999999</c:v>
                </c:pt>
                <c:pt idx="57">
                  <c:v>0.95944910000000005</c:v>
                </c:pt>
                <c:pt idx="58">
                  <c:v>0.97599139999999962</c:v>
                </c:pt>
                <c:pt idx="59">
                  <c:v>0.99253359999999058</c:v>
                </c:pt>
                <c:pt idx="60">
                  <c:v>1.0090759999999999</c:v>
                </c:pt>
                <c:pt idx="61">
                  <c:v>1.0256179999999999</c:v>
                </c:pt>
                <c:pt idx="62">
                  <c:v>1.04216</c:v>
                </c:pt>
                <c:pt idx="63">
                  <c:v>1.058702</c:v>
                </c:pt>
                <c:pt idx="64">
                  <c:v>1.075245</c:v>
                </c:pt>
                <c:pt idx="65">
                  <c:v>1.0917870000000001</c:v>
                </c:pt>
                <c:pt idx="66">
                  <c:v>1.1083289999999999</c:v>
                </c:pt>
                <c:pt idx="67">
                  <c:v>1.124871</c:v>
                </c:pt>
                <c:pt idx="68">
                  <c:v>1.1414139999999999</c:v>
                </c:pt>
                <c:pt idx="69">
                  <c:v>1.157956</c:v>
                </c:pt>
                <c:pt idx="70">
                  <c:v>1.174498</c:v>
                </c:pt>
                <c:pt idx="71">
                  <c:v>1.1910400000000001</c:v>
                </c:pt>
                <c:pt idx="72">
                  <c:v>1.2075829999999999</c:v>
                </c:pt>
                <c:pt idx="73">
                  <c:v>1.2327269999999877</c:v>
                </c:pt>
                <c:pt idx="74">
                  <c:v>1.2531319999999877</c:v>
                </c:pt>
                <c:pt idx="75">
                  <c:v>1.2735379999999998</c:v>
                </c:pt>
                <c:pt idx="76">
                  <c:v>1.2939439999999998</c:v>
                </c:pt>
                <c:pt idx="77">
                  <c:v>1.314349</c:v>
                </c:pt>
                <c:pt idx="78">
                  <c:v>1.3347549999999999</c:v>
                </c:pt>
                <c:pt idx="79">
                  <c:v>1.3551609999999998</c:v>
                </c:pt>
                <c:pt idx="80">
                  <c:v>1.3755659999999998</c:v>
                </c:pt>
                <c:pt idx="81">
                  <c:v>1.395972</c:v>
                </c:pt>
                <c:pt idx="82">
                  <c:v>1.416377</c:v>
                </c:pt>
                <c:pt idx="83">
                  <c:v>1.4367829999999999</c:v>
                </c:pt>
                <c:pt idx="84">
                  <c:v>1.4571889999999998</c:v>
                </c:pt>
                <c:pt idx="85">
                  <c:v>1.4775939999999861</c:v>
                </c:pt>
                <c:pt idx="86">
                  <c:v>1.498</c:v>
                </c:pt>
              </c:numCache>
            </c:numRef>
          </c:xVal>
          <c:yVal>
            <c:numRef>
              <c:f>'Work sheet'!$L$53:$L$139</c:f>
              <c:numCache>
                <c:formatCode>0.00E+00</c:formatCode>
                <c:ptCount val="87"/>
                <c:pt idx="0">
                  <c:v>261.17660000000001</c:v>
                </c:pt>
                <c:pt idx="1">
                  <c:v>278.18819999999869</c:v>
                </c:pt>
                <c:pt idx="2">
                  <c:v>285.19299999999993</c:v>
                </c:pt>
                <c:pt idx="3">
                  <c:v>305.20659999999663</c:v>
                </c:pt>
                <c:pt idx="4">
                  <c:v>247.1671</c:v>
                </c:pt>
                <c:pt idx="5">
                  <c:v>262.1773</c:v>
                </c:pt>
                <c:pt idx="6">
                  <c:v>265.17930000000001</c:v>
                </c:pt>
                <c:pt idx="7">
                  <c:v>267.1807</c:v>
                </c:pt>
                <c:pt idx="8">
                  <c:v>220.14879999999999</c:v>
                </c:pt>
                <c:pt idx="9">
                  <c:v>236.15959999999998</c:v>
                </c:pt>
                <c:pt idx="10">
                  <c:v>276.18680000000001</c:v>
                </c:pt>
                <c:pt idx="11">
                  <c:v>267.1807</c:v>
                </c:pt>
                <c:pt idx="12">
                  <c:v>240.16230000000004</c:v>
                </c:pt>
                <c:pt idx="13">
                  <c:v>245.16569999999999</c:v>
                </c:pt>
                <c:pt idx="14">
                  <c:v>245.16569999999999</c:v>
                </c:pt>
                <c:pt idx="15">
                  <c:v>233.1576</c:v>
                </c:pt>
                <c:pt idx="16">
                  <c:v>236.15959999999998</c:v>
                </c:pt>
                <c:pt idx="17">
                  <c:v>256.17320000000001</c:v>
                </c:pt>
                <c:pt idx="18">
                  <c:v>252.17049999999998</c:v>
                </c:pt>
                <c:pt idx="19">
                  <c:v>269.18209999999999</c:v>
                </c:pt>
                <c:pt idx="20">
                  <c:v>237.16030000000001</c:v>
                </c:pt>
                <c:pt idx="21">
                  <c:v>229.1549</c:v>
                </c:pt>
                <c:pt idx="22">
                  <c:v>240.16230000000004</c:v>
                </c:pt>
                <c:pt idx="23">
                  <c:v>243.1644</c:v>
                </c:pt>
                <c:pt idx="24">
                  <c:v>247.1671</c:v>
                </c:pt>
                <c:pt idx="25">
                  <c:v>238.161</c:v>
                </c:pt>
                <c:pt idx="26">
                  <c:v>238.161</c:v>
                </c:pt>
                <c:pt idx="27">
                  <c:v>246.16640000000001</c:v>
                </c:pt>
                <c:pt idx="28">
                  <c:v>231.15620000000001</c:v>
                </c:pt>
                <c:pt idx="29">
                  <c:v>252.17049999999998</c:v>
                </c:pt>
                <c:pt idx="30">
                  <c:v>244.1651</c:v>
                </c:pt>
                <c:pt idx="31">
                  <c:v>221.14939999999999</c:v>
                </c:pt>
                <c:pt idx="32">
                  <c:v>238.161</c:v>
                </c:pt>
                <c:pt idx="33">
                  <c:v>244.1651</c:v>
                </c:pt>
                <c:pt idx="34">
                  <c:v>239.1617</c:v>
                </c:pt>
                <c:pt idx="35">
                  <c:v>249.16850000000002</c:v>
                </c:pt>
                <c:pt idx="36">
                  <c:v>240.16230000000004</c:v>
                </c:pt>
                <c:pt idx="37">
                  <c:v>244.1651</c:v>
                </c:pt>
                <c:pt idx="38">
                  <c:v>265.17930000000001</c:v>
                </c:pt>
                <c:pt idx="39">
                  <c:v>247.1671</c:v>
                </c:pt>
                <c:pt idx="40">
                  <c:v>218.1474</c:v>
                </c:pt>
                <c:pt idx="41">
                  <c:v>260.17590000000001</c:v>
                </c:pt>
                <c:pt idx="42">
                  <c:v>238.161</c:v>
                </c:pt>
                <c:pt idx="43">
                  <c:v>241.16299999999998</c:v>
                </c:pt>
                <c:pt idx="44">
                  <c:v>263.178</c:v>
                </c:pt>
                <c:pt idx="45">
                  <c:v>241.16299999999998</c:v>
                </c:pt>
                <c:pt idx="46">
                  <c:v>242.16369999999998</c:v>
                </c:pt>
                <c:pt idx="47">
                  <c:v>234.15830000000139</c:v>
                </c:pt>
                <c:pt idx="48">
                  <c:v>234.15830000000139</c:v>
                </c:pt>
                <c:pt idx="49">
                  <c:v>220.14879999999999</c:v>
                </c:pt>
                <c:pt idx="50">
                  <c:v>221.14939999999999</c:v>
                </c:pt>
                <c:pt idx="51">
                  <c:v>257.1739</c:v>
                </c:pt>
                <c:pt idx="52">
                  <c:v>227.15349999999998</c:v>
                </c:pt>
                <c:pt idx="53">
                  <c:v>234.15830000000139</c:v>
                </c:pt>
                <c:pt idx="54">
                  <c:v>222.15010000000001</c:v>
                </c:pt>
                <c:pt idx="55">
                  <c:v>225.15220000000087</c:v>
                </c:pt>
                <c:pt idx="56">
                  <c:v>185.125</c:v>
                </c:pt>
                <c:pt idx="57">
                  <c:v>209.1413</c:v>
                </c:pt>
                <c:pt idx="58">
                  <c:v>211.14269999999999</c:v>
                </c:pt>
                <c:pt idx="59">
                  <c:v>251.16979999999998</c:v>
                </c:pt>
                <c:pt idx="60">
                  <c:v>229.1549</c:v>
                </c:pt>
                <c:pt idx="61">
                  <c:v>239.1617</c:v>
                </c:pt>
                <c:pt idx="62">
                  <c:v>229.1549</c:v>
                </c:pt>
                <c:pt idx="63">
                  <c:v>243.1644</c:v>
                </c:pt>
                <c:pt idx="64">
                  <c:v>225.15220000000087</c:v>
                </c:pt>
                <c:pt idx="65">
                  <c:v>258.17460000000278</c:v>
                </c:pt>
                <c:pt idx="66">
                  <c:v>244.1651</c:v>
                </c:pt>
                <c:pt idx="67">
                  <c:v>232.15690000000001</c:v>
                </c:pt>
                <c:pt idx="68">
                  <c:v>297.20109999999869</c:v>
                </c:pt>
                <c:pt idx="69">
                  <c:v>286.1936</c:v>
                </c:pt>
                <c:pt idx="70">
                  <c:v>336.22770000000003</c:v>
                </c:pt>
                <c:pt idx="71">
                  <c:v>340.23039999999634</c:v>
                </c:pt>
                <c:pt idx="72">
                  <c:v>355.2407</c:v>
                </c:pt>
                <c:pt idx="73">
                  <c:v>48.032350000000356</c:v>
                </c:pt>
                <c:pt idx="74">
                  <c:v>91.061390000000003</c:v>
                </c:pt>
                <c:pt idx="75">
                  <c:v>160.10810000000001</c:v>
                </c:pt>
                <c:pt idx="76">
                  <c:v>177.11959999999823</c:v>
                </c:pt>
                <c:pt idx="77">
                  <c:v>202.13649999999998</c:v>
                </c:pt>
                <c:pt idx="78">
                  <c:v>198.13379999999998</c:v>
                </c:pt>
                <c:pt idx="79">
                  <c:v>216.14599999999999</c:v>
                </c:pt>
                <c:pt idx="80">
                  <c:v>215.1454</c:v>
                </c:pt>
                <c:pt idx="81">
                  <c:v>203.13720000000001</c:v>
                </c:pt>
                <c:pt idx="82">
                  <c:v>225.15220000000087</c:v>
                </c:pt>
                <c:pt idx="83">
                  <c:v>242.16369999999998</c:v>
                </c:pt>
                <c:pt idx="84">
                  <c:v>207.13989999999998</c:v>
                </c:pt>
                <c:pt idx="85">
                  <c:v>218.1474</c:v>
                </c:pt>
                <c:pt idx="86">
                  <c:v>223.1508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904560"/>
        <c:axId val="555905120"/>
      </c:scatterChart>
      <c:valAx>
        <c:axId val="555904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(microns)</a:t>
                </a:r>
              </a:p>
            </c:rich>
          </c:tx>
          <c:layout>
            <c:manualLayout>
              <c:xMode val="edge"/>
              <c:yMode val="edge"/>
              <c:x val="0.37492323985817588"/>
              <c:y val="0.88145783385791276"/>
            </c:manualLayout>
          </c:layout>
          <c:overlay val="0"/>
          <c:spPr>
            <a:effectLst/>
          </c:spPr>
        </c:title>
        <c:numFmt formatCode="#,##0.00" sourceLinked="0"/>
        <c:majorTickMark val="out"/>
        <c:minorTickMark val="out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5905120"/>
        <c:crossesAt val="1"/>
        <c:crossBetween val="midCat"/>
      </c:valAx>
      <c:valAx>
        <c:axId val="555905120"/>
        <c:scaling>
          <c:logBase val="10"/>
          <c:orientation val="minMax"/>
          <c:min val="1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Intensity (cs-1)</a:t>
                </a:r>
              </a:p>
            </c:rich>
          </c:tx>
          <c:layout/>
          <c:overlay val="0"/>
          <c:spPr>
            <a:effectLst/>
          </c:spPr>
        </c:title>
        <c:numFmt formatCode="0.0E+00" sourceLinked="0"/>
        <c:majorTickMark val="out"/>
        <c:minorTickMark val="out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55904560"/>
        <c:crosses val="autoZero"/>
        <c:crossBetween val="midCat"/>
      </c:valAx>
      <c:spPr>
        <a:solidFill>
          <a:srgbClr val="FFFF00">
            <a:alpha val="20000"/>
          </a:srgbClr>
        </a:solidFill>
        <a:ln w="25400"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Physics &amp; Technology of Mid-IR LEDs</a:t>
            </a:r>
          </a:p>
        </p:txBody>
      </p:sp>
      <p:sp>
        <p:nvSpPr>
          <p:cNvPr id="204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801AEE3F-B7ED-46DE-A5EC-0D339F6C64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6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7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7B511642-B507-44E6-95C2-0C88476BE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22323-D08A-4303-A04F-01774958E61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5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2FB20-BF07-4C46-BEB1-9D9BAC71924A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12A82-2EBC-4AD1-9F96-CE6D42A4A6C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3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F46F5-6BD5-449A-B811-332B597A63F2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511642-B507-44E6-95C2-0C88476BE91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7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C678B-B986-4E7D-9C89-884BFBEB8D38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87E9B-8920-4DE0-8A5E-7A167FF25CE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2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766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5997D8-35CA-44D2-9836-DFE9279A9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CEB1-2472-4D08-B96D-E00BB721E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501650"/>
            <a:ext cx="204946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501650"/>
            <a:ext cx="5997575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DD375-0187-4B2C-BEFD-3726578AE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01650"/>
            <a:ext cx="569595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276475"/>
            <a:ext cx="3810000" cy="3856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276475"/>
            <a:ext cx="3810000" cy="3856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B3D1-1DC0-4B66-82FA-4A7F08F88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501650"/>
            <a:ext cx="8199438" cy="563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CB4A-5092-4D83-99D2-8CF4CABDC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01650"/>
            <a:ext cx="569595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276475"/>
            <a:ext cx="3810000" cy="3856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276475"/>
            <a:ext cx="3810000" cy="185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279900"/>
            <a:ext cx="3810000" cy="1852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D1BD-F18A-4A1F-B2AD-37DDA5AC42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C81F615B-073F-4E68-ABEE-E32045FD7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C38F6CCB-0849-4899-BBB4-A76AB3A856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C2756FF7-C53C-443C-8A68-6502AEFADC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55B2EFDE-7A62-44EC-AF3B-580789969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B633E9D8-F8DF-4065-8376-44047E4097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6AF34-6994-4258-BC17-16B3EB71C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9C8E0FD4-91C9-4D5E-B739-5B11E23349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87A6E695-097F-456A-B27E-D427D3BA06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453F951B-BDAB-48DB-A766-2591C00D2E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20920CF3-56FA-47A0-9B41-0637619C29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BA69F862-97C3-4FE7-A04C-AE1D8D8DC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8A169E95-0E52-465E-AC4C-41BAB72F31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CF539EEA-339B-470A-BD2D-24289E28C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2AB36497-3B47-42D2-9BA5-D284EAA0CF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344E1504-08D3-4F08-AF73-05BA76B57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77FD90AC-3AFE-49F1-913F-D39B7129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D4F4-FC6C-43E9-BC76-1C70D8AA3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10EEDD71-04EE-47F5-B4CD-97072A40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E4271724-CA0E-4FD9-8CDB-77B6AF1EE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F54DF3C1-BE99-4583-A8B2-9B932FBFA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AC3F45FE-E1BB-4A80-8B3C-ACD26126B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9624E240-0E69-4FAA-8F9D-3A690D941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478F4BD7-D955-4E9A-9AD9-5D85CB0C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D228FDF3-2073-48C0-BBDE-FB84708FF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F89B5CC9-AB94-405C-BE97-1B2BA346E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9868DE1A-8CD0-44E1-BED7-17177E1A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Verdana" pitchFamily="34" charset="0"/>
              </a:defRPr>
            </a:lvl1pPr>
          </a:lstStyle>
          <a:p>
            <a:pPr>
              <a:defRPr/>
            </a:pPr>
            <a:fld id="{ABB1B7E1-1330-4F23-8915-B1983E80F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276475"/>
            <a:ext cx="3810000" cy="385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276475"/>
            <a:ext cx="3810000" cy="3856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86112-A6A3-4F02-8C42-BFAF2FBA7E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4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2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7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31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4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21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9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12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0E1F-A079-4CFC-BFB4-0A99D84218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94E2-7894-4B9C-81D0-EB431D9D9B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7A1-4C10-408D-9C72-3818D68DDE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48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ahoma" pitchFamily="34" charset="0"/>
              </a:defRPr>
            </a:lvl1pPr>
          </a:lstStyle>
          <a:p>
            <a:pPr>
              <a:defRPr/>
            </a:pPr>
            <a:fld id="{CF539EEA-339B-470A-BD2D-24289E28C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2B29-3DCC-4BF9-81A7-FC49778688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938B-9629-4DB8-A372-7D142DBC9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1F09-0950-4BE3-ABA9-56E6B1FE3D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8FBE-4847-494E-85F4-0A814B2351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254C-6476-4FF0-98B2-BB74118003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029F-BEF8-41A3-B402-D332811E77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84FC-2BF3-4A8D-87B6-1FB2D53048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A259-93B6-43F0-9060-1726719582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A538-F235-44E5-98D8-341733345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4A54-E396-4096-AB98-640CD663B7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E99C-969E-4B50-8499-256147B0FC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71DA-9726-493A-95CA-CBFE17148E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4D3C-7FD5-41E3-A17A-E53AADB53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2005-DCF3-4F52-BE0F-B711F8D9DE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6900-D14C-49CD-9B07-11706F33D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AE42-AB49-4C6C-A0CE-7B14AC7314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D436-7F9A-45F4-96D0-08D3E94B35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03F9-87A6-4CD9-840C-A737E39284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B7E8-01FE-4F34-89BE-9E7C1433AA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589A-716B-4C86-9A5A-D7836186AF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F1BA-0AFB-4761-B6CB-21E18C75A3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5AC3-A576-4DD5-A45B-DF5FDE674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3A91-1833-44B5-A622-3E0AE05F8C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0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70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75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9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7D5A-1A72-4D96-99B9-6D2A1117EB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9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79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15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49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5C31-6834-485A-812D-ED7AE68096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92FA-085E-4E6C-AFB7-3EBD1F9501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8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01650"/>
            <a:ext cx="569595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276475"/>
            <a:ext cx="3810000" cy="3856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276475"/>
            <a:ext cx="3810000" cy="3856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B3D1-1DC0-4B66-82FA-4A7F08F886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2760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04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42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5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4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4B0B-1B4D-452A-A5DB-7F7D0FD98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2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2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37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55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52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04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744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8713-8A1A-465A-9913-75B5EA99D2A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30/08/2016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8882-B1D1-4DD8-AC36-AF28D0B88B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815A-6D37-478E-9580-1393FAED82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501650"/>
            <a:ext cx="5695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276475"/>
            <a:ext cx="77724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2EA11AE-A8E7-4E8A-B5EF-A351469EC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GB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402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26" r:id="rId12"/>
    <p:sldLayoutId id="2147484627" r:id="rId13"/>
    <p:sldLayoutId id="2147484628" r:id="rId14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5th July 2006</a:t>
            </a: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01172B-D0FE-4672-9568-ED65AD018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  <p:sldLayoutId id="2147484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kumimoji="0"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5E27A4A-E0B6-482C-AD24-EC34D710AA1C}" type="slidenum">
              <a:rPr kumimoji="0" lang="en-US"/>
              <a:pPr>
                <a:defRPr/>
              </a:pPr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4294E2-7894-4B9C-81D0-EB431D9D9B3A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30/08/2016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6197A1-4C10-408D-9C72-3818D68DDE84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27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AC43EFD-C4F1-4F28-9317-927D1C7EA89C}" type="datetimeFigureOut">
              <a:rPr kumimoji="0" lang="en-US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8/30/2016</a:t>
            </a:fld>
            <a:endParaRPr kumimoji="0"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kumimoji="0"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A4F1741-4F89-41F3-84B7-CDF6504BA714}" type="slidenum">
              <a:rPr kumimoji="0" lang="en-US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0" lang="en-US" b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B65C31-6834-485A-812D-ED7AE68096C6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30/08/2016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4592FA-085E-4E6C-AFB7-3EBD1F950148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80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  <p:sldLayoutId id="2147484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88713-8A1A-465A-9913-75B5EA99D2A8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30/08/2016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088882-B1D1-4DD8-AC36-AF28D0B88BCE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8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6.wmf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2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1.emf"/><Relationship Id="rId4" Type="http://schemas.openxmlformats.org/officeDocument/2006/relationships/image" Target="../media/image11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118.jpe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17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9.png"/><Relationship Id="rId4" Type="http://schemas.openxmlformats.org/officeDocument/2006/relationships/image" Target="../media/image12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124.wmf"/><Relationship Id="rId5" Type="http://schemas.openxmlformats.org/officeDocument/2006/relationships/image" Target="../media/image125.tif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21.wmf"/><Relationship Id="rId9" Type="http://schemas.openxmlformats.org/officeDocument/2006/relationships/image" Target="../media/image1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29.e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134.e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32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6.wmf"/><Relationship Id="rId11" Type="http://schemas.openxmlformats.org/officeDocument/2006/relationships/image" Target="../media/image138.wmf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135.wmf"/><Relationship Id="rId9" Type="http://schemas.openxmlformats.org/officeDocument/2006/relationships/image" Target="../media/image1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.wmf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695" y="397945"/>
            <a:ext cx="4914574" cy="2762269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635000"/>
          </a:effec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3492500" y="304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9946" y="2128861"/>
            <a:ext cx="7632700" cy="11652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Dilute Nitrides for the Mid-infrared 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6104" y="3360537"/>
            <a:ext cx="8352928" cy="2592288"/>
          </a:xfrm>
        </p:spPr>
        <p:txBody>
          <a:bodyPr/>
          <a:lstStyle/>
          <a:p>
            <a:r>
              <a:rPr lang="en-US" sz="1600" u="sng" dirty="0" smtClean="0">
                <a:latin typeface="Calibri" pitchFamily="34" charset="0"/>
                <a:cs typeface="Calibri" pitchFamily="34" charset="0"/>
              </a:rPr>
              <a:t>A. Krier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M. Kesaria, Q. Zhuang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Physics Department Lancaster University, UK</a:t>
            </a:r>
          </a:p>
          <a:p>
            <a:r>
              <a:rPr lang="it-IT" sz="1600" kern="1200" dirty="0" smtClean="0">
                <a:latin typeface="Calibri" panose="020F0502020204030204" pitchFamily="34" charset="0"/>
              </a:rPr>
              <a:t>A </a:t>
            </a:r>
            <a:r>
              <a:rPr lang="it-IT" sz="1600" kern="1200" dirty="0">
                <a:latin typeface="Calibri" panose="020F0502020204030204" pitchFamily="34" charset="0"/>
              </a:rPr>
              <a:t>.V. </a:t>
            </a:r>
            <a:r>
              <a:rPr lang="it-IT" sz="1600" kern="1200" dirty="0" smtClean="0">
                <a:latin typeface="Calibri" panose="020F0502020204030204" pitchFamily="34" charset="0"/>
              </a:rPr>
              <a:t>Velichko,  O.Marakovsky, D. Paola,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A. Patane</a:t>
            </a:r>
            <a:endParaRPr lang="en-GB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School of Physics and Astronomy, University of Nottingham, UK</a:t>
            </a:r>
          </a:p>
          <a:p>
            <a:pPr>
              <a:spcBef>
                <a:spcPct val="0"/>
              </a:spcBef>
            </a:pPr>
            <a:r>
              <a:rPr lang="it-IT" sz="1600" dirty="0" smtClean="0">
                <a:latin typeface="Calibri" panose="020F0502020204030204" pitchFamily="34" charset="0"/>
                <a:cs typeface="Times New Roman" pitchFamily="18" charset="0"/>
              </a:rPr>
              <a:t>A. Polimeni, S</a:t>
            </a:r>
            <a:r>
              <a:rPr lang="it-IT" sz="1600" dirty="0">
                <a:latin typeface="Calibri" panose="020F0502020204030204" pitchFamily="34" charset="0"/>
                <a:cs typeface="Times New Roman" pitchFamily="18" charset="0"/>
              </a:rPr>
              <a:t>. Birindelli, </a:t>
            </a:r>
            <a:r>
              <a:rPr lang="en-US" sz="1600" dirty="0">
                <a:latin typeface="Calibri" panose="020F0502020204030204" pitchFamily="34" charset="0"/>
                <a:cs typeface="Times New Roman" pitchFamily="18" charset="0"/>
              </a:rPr>
              <a:t>M. </a:t>
            </a:r>
            <a:r>
              <a:rPr lang="en-US" sz="1600" dirty="0" err="1" smtClean="0">
                <a:latin typeface="Calibri" panose="020F0502020204030204" pitchFamily="34" charset="0"/>
                <a:cs typeface="Times New Roman" pitchFamily="18" charset="0"/>
              </a:rPr>
              <a:t>Capizzi</a:t>
            </a:r>
            <a:endParaRPr lang="en-GB" sz="16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it-IT" sz="1600" i="1" dirty="0" smtClean="0">
                <a:latin typeface="Calibri" panose="020F0502020204030204" pitchFamily="34" charset="0"/>
                <a:cs typeface="Times New Roman" pitchFamily="18" charset="0"/>
              </a:rPr>
              <a:t>Physics </a:t>
            </a:r>
            <a:r>
              <a:rPr lang="it-IT" sz="1600" i="1" dirty="0">
                <a:latin typeface="Calibri" panose="020F0502020204030204" pitchFamily="34" charset="0"/>
                <a:cs typeface="Times New Roman" pitchFamily="18" charset="0"/>
              </a:rPr>
              <a:t>Department</a:t>
            </a:r>
            <a:r>
              <a:rPr lang="it-IT" sz="1600" i="1" dirty="0" smtClean="0">
                <a:latin typeface="Calibri" panose="020F0502020204030204" pitchFamily="34" charset="0"/>
                <a:cs typeface="Times New Roman" pitchFamily="18" charset="0"/>
              </a:rPr>
              <a:t>, CNISM, </a:t>
            </a:r>
            <a:r>
              <a:rPr lang="it-IT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Sapienza </a:t>
            </a:r>
            <a:r>
              <a:rPr lang="it-IT" sz="1600" i="1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Università di </a:t>
            </a:r>
            <a:r>
              <a:rPr lang="it-IT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Roma, </a:t>
            </a:r>
            <a:r>
              <a:rPr lang="it-IT" sz="1600" i="1" dirty="0" smtClean="0">
                <a:latin typeface="Calibri" panose="020F0502020204030204" pitchFamily="34" charset="0"/>
                <a:cs typeface="Times New Roman" pitchFamily="18" charset="0"/>
              </a:rPr>
              <a:t>Italy</a:t>
            </a:r>
            <a:endParaRPr lang="it-IT" sz="1600" i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2"/>
          <a:stretch/>
        </p:blipFill>
        <p:spPr>
          <a:xfrm>
            <a:off x="290572" y="404664"/>
            <a:ext cx="1866038" cy="60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8"/>
          <a:stretch/>
        </p:blipFill>
        <p:spPr>
          <a:xfrm>
            <a:off x="7033470" y="6058962"/>
            <a:ext cx="1780601" cy="553590"/>
          </a:xfrm>
          <a:prstGeom prst="rect">
            <a:avLst/>
          </a:prstGeom>
        </p:spPr>
      </p:pic>
      <p:pic>
        <p:nvPicPr>
          <p:cNvPr id="10" name="Picture 9" descr="PROMI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90" y="6058962"/>
            <a:ext cx="1872505" cy="5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495" y="6058962"/>
            <a:ext cx="1744376" cy="556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24" y="5793255"/>
            <a:ext cx="1347333" cy="932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0792" y="5181434"/>
            <a:ext cx="246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 Summer School </a:t>
            </a:r>
          </a:p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Montpellier 2016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4638"/>
            <a:ext cx="4283968" cy="60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77933" y="357188"/>
            <a:ext cx="3790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Raman spectroscopy 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037" y="971437"/>
            <a:ext cx="5167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Weak InAs modes at 405 and 425 cm</a:t>
            </a:r>
            <a:r>
              <a:rPr lang="en-GB" sz="1400" baseline="30000" dirty="0" smtClean="0"/>
              <a:t>−1</a:t>
            </a:r>
            <a:r>
              <a:rPr lang="en-GB" sz="1400" dirty="0" smtClean="0"/>
              <a:t> and </a:t>
            </a:r>
          </a:p>
          <a:p>
            <a:r>
              <a:rPr lang="en-GB" sz="1400" dirty="0" smtClean="0"/>
              <a:t>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order InAs optical modes at 435, 450, 460 and 480cm</a:t>
            </a:r>
            <a:r>
              <a:rPr lang="en-GB" sz="1400" baseline="30000" dirty="0" smtClean="0"/>
              <a:t>−1</a:t>
            </a:r>
            <a:r>
              <a:rPr lang="en-GB" sz="1400" dirty="0" smtClean="0"/>
              <a:t> </a:t>
            </a:r>
          </a:p>
          <a:p>
            <a:endParaRPr lang="en-GB" sz="1400" dirty="0" smtClean="0"/>
          </a:p>
          <a:p>
            <a:r>
              <a:rPr lang="en-GB" sz="1400" dirty="0" smtClean="0"/>
              <a:t>Additional </a:t>
            </a:r>
            <a:r>
              <a:rPr lang="en-GB" sz="1400" dirty="0" smtClean="0">
                <a:solidFill>
                  <a:srgbClr val="A50021"/>
                </a:solidFill>
              </a:rPr>
              <a:t>N related features </a:t>
            </a:r>
            <a:r>
              <a:rPr lang="en-GB" sz="1400" dirty="0" smtClean="0"/>
              <a:t>at 402, 415, 428 and 443 cm</a:t>
            </a:r>
            <a:r>
              <a:rPr lang="en-GB" sz="1400" baseline="30000" dirty="0" smtClean="0"/>
              <a:t>−1</a:t>
            </a:r>
          </a:p>
          <a:p>
            <a:r>
              <a:rPr lang="en-GB" sz="1400" dirty="0" smtClean="0"/>
              <a:t> (Wagner et al. N ~ 1.2 %)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08828" y="3895725"/>
            <a:ext cx="48653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difference </a:t>
            </a:r>
            <a:r>
              <a:rPr lang="en-GB" sz="1400" dirty="0" smtClean="0"/>
              <a:t>spectrum of highest N – lowest N content</a:t>
            </a:r>
          </a:p>
          <a:p>
            <a:endParaRPr lang="en-GB" sz="1400" dirty="0" smtClean="0"/>
          </a:p>
          <a:p>
            <a:r>
              <a:rPr lang="en-GB" sz="1400" dirty="0" smtClean="0"/>
              <a:t>443 cm</a:t>
            </a:r>
            <a:r>
              <a:rPr lang="en-GB" sz="1400" baseline="30000" dirty="0" smtClean="0"/>
              <a:t>−1</a:t>
            </a:r>
            <a:r>
              <a:rPr lang="en-GB" sz="1400" dirty="0" smtClean="0">
                <a:latin typeface="CMR12"/>
              </a:rPr>
              <a:t> feature  - also detected in FTIR </a:t>
            </a:r>
          </a:p>
          <a:p>
            <a:r>
              <a:rPr lang="en-GB" sz="1400" dirty="0" smtClean="0">
                <a:latin typeface="CMR12"/>
              </a:rPr>
              <a:t>N</a:t>
            </a:r>
            <a:r>
              <a:rPr lang="en-GB" sz="900" dirty="0" smtClean="0">
                <a:latin typeface="CMR8"/>
              </a:rPr>
              <a:t>As </a:t>
            </a:r>
            <a:r>
              <a:rPr lang="en-GB" sz="1400" dirty="0" err="1" smtClean="0">
                <a:latin typeface="CMR12"/>
              </a:rPr>
              <a:t>LVM</a:t>
            </a:r>
            <a:r>
              <a:rPr lang="en-GB" sz="1400" dirty="0" smtClean="0">
                <a:latin typeface="CMR12"/>
              </a:rPr>
              <a:t>  from </a:t>
            </a:r>
            <a:r>
              <a:rPr lang="en-GB" sz="1400" dirty="0" err="1" smtClean="0">
                <a:solidFill>
                  <a:srgbClr val="A50021"/>
                </a:solidFill>
                <a:cs typeface="Tahoma" pitchFamily="34" charset="0"/>
              </a:rPr>
              <a:t>substitutional</a:t>
            </a:r>
            <a:r>
              <a:rPr lang="en-GB" sz="1400" dirty="0" smtClean="0">
                <a:cs typeface="Tahoma" pitchFamily="34" charset="0"/>
              </a:rPr>
              <a:t> </a:t>
            </a:r>
            <a:r>
              <a:rPr lang="en-GB" sz="1400" baseline="30000" dirty="0" smtClean="0">
                <a:cs typeface="Tahoma" pitchFamily="34" charset="0"/>
              </a:rPr>
              <a:t>14</a:t>
            </a:r>
            <a:r>
              <a:rPr lang="en-GB" sz="1400" b="1" dirty="0" smtClean="0">
                <a:solidFill>
                  <a:srgbClr val="FF0000"/>
                </a:solidFill>
                <a:cs typeface="Tahoma" pitchFamily="34" charset="0"/>
              </a:rPr>
              <a:t>N</a:t>
            </a:r>
            <a:r>
              <a:rPr lang="en-GB" sz="1400" b="1" baseline="-25000" dirty="0" smtClean="0">
                <a:cs typeface="Tahoma" pitchFamily="34" charset="0"/>
              </a:rPr>
              <a:t>As</a:t>
            </a:r>
          </a:p>
          <a:p>
            <a:endParaRPr lang="en-GB" sz="1400" dirty="0" smtClean="0"/>
          </a:p>
          <a:p>
            <a:r>
              <a:rPr lang="en-GB" sz="1400" dirty="0" smtClean="0"/>
              <a:t>402 cm</a:t>
            </a:r>
            <a:r>
              <a:rPr lang="en-GB" sz="1400" baseline="30000" dirty="0" smtClean="0"/>
              <a:t>−1</a:t>
            </a:r>
            <a:r>
              <a:rPr lang="en-GB" sz="1400" dirty="0" smtClean="0">
                <a:latin typeface="CMR12"/>
              </a:rPr>
              <a:t> and </a:t>
            </a:r>
            <a:r>
              <a:rPr lang="en-GB" sz="1400" dirty="0" smtClean="0"/>
              <a:t>415 cm</a:t>
            </a:r>
            <a:r>
              <a:rPr lang="en-GB" sz="1400" baseline="30000" dirty="0" smtClean="0"/>
              <a:t>−1</a:t>
            </a:r>
            <a:r>
              <a:rPr lang="en-GB" sz="1400" dirty="0" smtClean="0"/>
              <a:t> peaks from non-</a:t>
            </a:r>
            <a:r>
              <a:rPr lang="en-GB" sz="1400" dirty="0" err="1" smtClean="0"/>
              <a:t>substitutional</a:t>
            </a:r>
            <a:r>
              <a:rPr lang="en-GB" sz="1400" dirty="0" smtClean="0"/>
              <a:t> N-N or As-N </a:t>
            </a:r>
            <a:r>
              <a:rPr lang="en-GB" sz="1400" dirty="0" smtClean="0">
                <a:solidFill>
                  <a:srgbClr val="A50021"/>
                </a:solidFill>
              </a:rPr>
              <a:t>split interstitials</a:t>
            </a:r>
            <a:r>
              <a:rPr lang="en-GB" sz="1400" dirty="0" smtClean="0"/>
              <a:t>, (N </a:t>
            </a:r>
            <a:r>
              <a:rPr lang="en-GB" sz="1400" dirty="0" err="1" smtClean="0"/>
              <a:t>antisites</a:t>
            </a:r>
            <a:r>
              <a:rPr lang="en-GB" sz="1400" dirty="0" smtClean="0"/>
              <a:t> or interstitial N) rather than N-In-N complexes</a:t>
            </a:r>
          </a:p>
          <a:p>
            <a:r>
              <a:rPr lang="en-GB" sz="1400" dirty="0" smtClean="0"/>
              <a:t>and</a:t>
            </a:r>
            <a:r>
              <a:rPr lang="en-GB" sz="1400" b="1" dirty="0" smtClean="0"/>
              <a:t> </a:t>
            </a:r>
            <a:r>
              <a:rPr lang="en-GB" sz="1400" b="1" baseline="-25000" dirty="0" smtClean="0"/>
              <a:t>  </a:t>
            </a:r>
            <a:r>
              <a:rPr lang="en-GB" sz="1400" b="1" dirty="0" smtClean="0">
                <a:solidFill>
                  <a:srgbClr val="7030A0"/>
                </a:solidFill>
              </a:rPr>
              <a:t>As </a:t>
            </a:r>
            <a:r>
              <a:rPr lang="en-GB" sz="1400" b="1" dirty="0" smtClean="0">
                <a:solidFill>
                  <a:srgbClr val="FF0000"/>
                </a:solidFill>
              </a:rPr>
              <a:t>-N</a:t>
            </a:r>
            <a:r>
              <a:rPr lang="en-GB" sz="1400" dirty="0" smtClean="0">
                <a:solidFill>
                  <a:srgbClr val="FF0000"/>
                </a:solidFill>
              </a:rPr>
              <a:t>  produce deviations from </a:t>
            </a:r>
            <a:r>
              <a:rPr lang="en-GB" sz="1400" dirty="0" err="1" smtClean="0">
                <a:solidFill>
                  <a:srgbClr val="FF0000"/>
                </a:solidFill>
              </a:rPr>
              <a:t>Vegard’s</a:t>
            </a:r>
            <a:r>
              <a:rPr lang="en-GB" sz="1400" dirty="0" smtClean="0">
                <a:solidFill>
                  <a:srgbClr val="FF0000"/>
                </a:solidFill>
              </a:rPr>
              <a:t> law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(Calculations predict N-N split interstitial at 419 cm</a:t>
            </a:r>
            <a:r>
              <a:rPr lang="en-GB" sz="1400" baseline="30000" dirty="0" smtClean="0"/>
              <a:t>−1</a:t>
            </a:r>
            <a:endParaRPr lang="en-GB" sz="1400" dirty="0" smtClean="0"/>
          </a:p>
          <a:p>
            <a:r>
              <a:rPr lang="en-GB" sz="1400" dirty="0" smtClean="0"/>
              <a:t>but also predict that the As-N split interstitial lies well above the </a:t>
            </a:r>
            <a:r>
              <a:rPr lang="en-GB" sz="1400" dirty="0" err="1" smtClean="0"/>
              <a:t>LVM</a:t>
            </a:r>
            <a:r>
              <a:rPr lang="en-GB" sz="1400" dirty="0" smtClean="0"/>
              <a:t> in </a:t>
            </a:r>
            <a:r>
              <a:rPr lang="en-GB" sz="1400" dirty="0" err="1" smtClean="0"/>
              <a:t>GaAsN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5785495" y="102870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A50021"/>
                </a:solidFill>
              </a:rPr>
              <a:t>N related features 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03201" y="353815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N</a:t>
            </a:r>
            <a:r>
              <a:rPr lang="en-GB" sz="1200" b="1" baseline="-25000" dirty="0" smtClean="0"/>
              <a:t>AS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98576" y="35381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As </a:t>
            </a:r>
            <a:r>
              <a:rPr lang="en-GB" sz="1200" b="1" dirty="0" smtClean="0">
                <a:solidFill>
                  <a:srgbClr val="FF0000"/>
                </a:solidFill>
              </a:rPr>
              <a:t>-N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5158" y="3538150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N-N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258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33" y="2239096"/>
            <a:ext cx="3571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ight Arrow 61"/>
          <p:cNvSpPr/>
          <p:nvPr/>
        </p:nvSpPr>
        <p:spPr bwMode="auto">
          <a:xfrm>
            <a:off x="4781550" y="3922787"/>
            <a:ext cx="288032" cy="269354"/>
          </a:xfrm>
          <a:prstGeom prst="right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99338" y="6328774"/>
            <a:ext cx="1668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Ibanez et al, JAP (2010) 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26168" y="2305050"/>
            <a:ext cx="1436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2</a:t>
            </a:r>
            <a:r>
              <a:rPr lang="en-GB" sz="1000" baseline="30000" dirty="0" smtClean="0"/>
              <a:t>nd</a:t>
            </a:r>
            <a:r>
              <a:rPr lang="en-GB" sz="1000" dirty="0" smtClean="0"/>
              <a:t> order InAs modes 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9" name="Object 18"/>
          <p:cNvGraphicFramePr>
            <a:graphicFrameLocks noChangeAspect="1"/>
          </p:cNvGraphicFramePr>
          <p:nvPr/>
        </p:nvGraphicFramePr>
        <p:xfrm>
          <a:off x="0" y="485775"/>
          <a:ext cx="3345755" cy="325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Graph" r:id="rId3" imgW="2986560" imgH="3238560" progId="Origin50.Graph">
                  <p:embed/>
                </p:oleObj>
              </mc:Choice>
              <mc:Fallback>
                <p:oleObj name="Graph" r:id="rId3" imgW="2986560" imgH="3238560" progId="Origin50.Grap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5775"/>
                        <a:ext cx="3345755" cy="325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40766" y="3443120"/>
          <a:ext cx="3204989" cy="265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Graph" r:id="rId5" imgW="3670560" imgH="3035520" progId="Origin50.Graph">
                  <p:embed/>
                </p:oleObj>
              </mc:Choice>
              <mc:Fallback>
                <p:oleObj name="Graph" r:id="rId5" imgW="3670560" imgH="30355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66" y="3443120"/>
                        <a:ext cx="3204989" cy="265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26"/>
          <p:cNvSpPr txBox="1">
            <a:spLocks noChangeArrowheads="1"/>
          </p:cNvSpPr>
          <p:nvPr/>
        </p:nvSpPr>
        <p:spPr bwMode="auto">
          <a:xfrm>
            <a:off x="468313" y="1158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0" lang="en-US" sz="18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55" name="Text Box 27"/>
          <p:cNvSpPr txBox="1">
            <a:spLocks noChangeArrowheads="1"/>
          </p:cNvSpPr>
          <p:nvPr/>
        </p:nvSpPr>
        <p:spPr bwMode="auto">
          <a:xfrm>
            <a:off x="3499397" y="3811012"/>
            <a:ext cx="556522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reduces  electron mobility</a:t>
            </a:r>
            <a:endParaRPr kumimoji="0" lang="en-GB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µ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limited by electron scattering by </a:t>
            </a:r>
            <a:r>
              <a:rPr kumimoji="0" lang="en-GB" sz="1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N-atoms, -pairs and clusters 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Model for </a:t>
            </a:r>
            <a:r>
              <a:rPr kumimoji="0" lang="en-GB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GaAsN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predicts a strong reduction of the mobility and electron mean free path due to the N-levels</a:t>
            </a:r>
          </a:p>
          <a:p>
            <a:pPr eaLnBrk="0" hangingPunct="0"/>
            <a:endParaRPr kumimoji="0" lang="en-GB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Weak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dependence of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µ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N-content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compared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GaAsN due to the proximity of the N-related states to the CBE</a:t>
            </a:r>
          </a:p>
          <a:p>
            <a:pPr eaLnBrk="0" hangingPunct="0"/>
            <a:endParaRPr kumimoji="0" lang="en-GB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Impurity scattering dominant at high N  </a:t>
            </a:r>
          </a:p>
          <a:p>
            <a:pPr eaLnBrk="0" hangingPunct="0"/>
            <a:endParaRPr kumimoji="0" lang="en-GB" sz="1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Residual carrier conc. increases for </a:t>
            </a:r>
            <a:r>
              <a:rPr kumimoji="0" lang="en-GB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 &gt;0.4%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incorporation introduces </a:t>
            </a:r>
            <a:r>
              <a:rPr kumimoji="0" lang="en-GB" sz="16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native donor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states</a:t>
            </a:r>
          </a:p>
        </p:txBody>
      </p:sp>
      <p:sp>
        <p:nvSpPr>
          <p:cNvPr id="10258" name="Rectangle 10"/>
          <p:cNvSpPr>
            <a:spLocks noChangeArrowheads="1"/>
          </p:cNvSpPr>
          <p:nvPr/>
        </p:nvSpPr>
        <p:spPr bwMode="auto">
          <a:xfrm>
            <a:off x="556190" y="256243"/>
            <a:ext cx="6379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Electrical </a:t>
            </a:r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properties  </a:t>
            </a:r>
            <a:r>
              <a:rPr kumimoji="0" lang="en-GB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InAsN</a:t>
            </a:r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on GaAs 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9" name="TextBox 11"/>
          <p:cNvSpPr txBox="1">
            <a:spLocks noChangeArrowheads="1"/>
          </p:cNvSpPr>
          <p:nvPr/>
        </p:nvSpPr>
        <p:spPr bwMode="auto">
          <a:xfrm>
            <a:off x="0" y="6384816"/>
            <a:ext cx="34993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kumimoji="0" lang="en-GB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kumimoji="0" lang="en-GB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Patanè</a:t>
            </a:r>
            <a:r>
              <a:rPr kumimoji="0" lang="en-GB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 al Appl. Phys </a:t>
            </a:r>
            <a:r>
              <a:rPr kumimoji="0" lang="en-GB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Lett</a:t>
            </a:r>
            <a:r>
              <a:rPr kumimoji="0" lang="en-GB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GB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93</a:t>
            </a:r>
            <a:r>
              <a:rPr kumimoji="0" lang="en-GB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25106 (2008)  </a:t>
            </a:r>
            <a:endParaRPr kumimoji="0"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232359" y="449055"/>
          <a:ext cx="3252923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Graph" r:id="rId7" imgW="2221920" imgH="2479680" progId="Origin50.Graph">
                  <p:embed/>
                </p:oleObj>
              </mc:Choice>
              <mc:Fallback>
                <p:oleObj name="Graph" r:id="rId7" imgW="2221920" imgH="2479680" progId="Origin50.Grap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359" y="449055"/>
                        <a:ext cx="3252923" cy="362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6022975" y="667067"/>
          <a:ext cx="304165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Graph" r:id="rId9" imgW="4258080" imgH="3247200" progId="Origin50.Graph">
                  <p:embed/>
                </p:oleObj>
              </mc:Choice>
              <mc:Fallback>
                <p:oleObj name="Graph" r:id="rId9" imgW="4258080" imgH="3247200" progId="Origin50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667067"/>
                        <a:ext cx="3041650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71950" y="1425987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Phonon scattering 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105672" y="2695575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impurity scattering </a:t>
            </a:r>
            <a:endParaRPr lang="en-GB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49052" y="1338589"/>
            <a:ext cx="1872208" cy="1531199"/>
            <a:chOff x="1133475" y="1597025"/>
            <a:chExt cx="1546225" cy="1500188"/>
          </a:xfrm>
        </p:grpSpPr>
        <p:sp>
          <p:nvSpPr>
            <p:cNvPr id="15" name="Freeform 14"/>
            <p:cNvSpPr/>
            <p:nvPr/>
          </p:nvSpPr>
          <p:spPr>
            <a:xfrm>
              <a:off x="1152525" y="2120900"/>
              <a:ext cx="1527175" cy="976313"/>
            </a:xfrm>
            <a:custGeom>
              <a:avLst/>
              <a:gdLst>
                <a:gd name="connsiteX0" fmla="*/ 0 w 1528549"/>
                <a:gd name="connsiteY0" fmla="*/ 0 h 976349"/>
                <a:gd name="connsiteX1" fmla="*/ 150126 w 1528549"/>
                <a:gd name="connsiteY1" fmla="*/ 566382 h 976349"/>
                <a:gd name="connsiteX2" fmla="*/ 382137 w 1528549"/>
                <a:gd name="connsiteY2" fmla="*/ 880281 h 976349"/>
                <a:gd name="connsiteX3" fmla="*/ 668740 w 1528549"/>
                <a:gd name="connsiteY3" fmla="*/ 975815 h 976349"/>
                <a:gd name="connsiteX4" fmla="*/ 1084997 w 1528549"/>
                <a:gd name="connsiteY4" fmla="*/ 914400 h 976349"/>
                <a:gd name="connsiteX5" fmla="*/ 1528549 w 1528549"/>
                <a:gd name="connsiteY5" fmla="*/ 818866 h 97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549" h="976349">
                  <a:moveTo>
                    <a:pt x="0" y="0"/>
                  </a:moveTo>
                  <a:cubicBezTo>
                    <a:pt x="43218" y="209834"/>
                    <a:pt x="86437" y="419669"/>
                    <a:pt x="150126" y="566382"/>
                  </a:cubicBezTo>
                  <a:cubicBezTo>
                    <a:pt x="213816" y="713096"/>
                    <a:pt x="295701" y="812042"/>
                    <a:pt x="382137" y="880281"/>
                  </a:cubicBezTo>
                  <a:cubicBezTo>
                    <a:pt x="468573" y="948520"/>
                    <a:pt x="551597" y="970129"/>
                    <a:pt x="668740" y="975815"/>
                  </a:cubicBezTo>
                  <a:cubicBezTo>
                    <a:pt x="785883" y="981501"/>
                    <a:pt x="941696" y="940558"/>
                    <a:pt x="1084997" y="914400"/>
                  </a:cubicBezTo>
                  <a:cubicBezTo>
                    <a:pt x="1228299" y="888242"/>
                    <a:pt x="1378424" y="853554"/>
                    <a:pt x="1528549" y="818866"/>
                  </a:cubicBezTo>
                </a:path>
              </a:pathLst>
            </a:custGeom>
            <a:noFill/>
            <a:ln w="19050">
              <a:solidFill>
                <a:srgbClr val="003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33475" y="1597025"/>
              <a:ext cx="1138238" cy="484188"/>
            </a:xfrm>
            <a:custGeom>
              <a:avLst/>
              <a:gdLst>
                <a:gd name="connsiteX0" fmla="*/ 0 w 1139588"/>
                <a:gd name="connsiteY0" fmla="*/ 0 h 484495"/>
                <a:gd name="connsiteX1" fmla="*/ 402609 w 1139588"/>
                <a:gd name="connsiteY1" fmla="*/ 279779 h 484495"/>
                <a:gd name="connsiteX2" fmla="*/ 743803 w 1139588"/>
                <a:gd name="connsiteY2" fmla="*/ 443552 h 484495"/>
                <a:gd name="connsiteX3" fmla="*/ 1139588 w 1139588"/>
                <a:gd name="connsiteY3" fmla="*/ 484495 h 48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588" h="484495">
                  <a:moveTo>
                    <a:pt x="0" y="0"/>
                  </a:moveTo>
                  <a:cubicBezTo>
                    <a:pt x="139321" y="102927"/>
                    <a:pt x="278642" y="205854"/>
                    <a:pt x="402609" y="279779"/>
                  </a:cubicBezTo>
                  <a:cubicBezTo>
                    <a:pt x="526576" y="353704"/>
                    <a:pt x="620973" y="409433"/>
                    <a:pt x="743803" y="443552"/>
                  </a:cubicBezTo>
                  <a:cubicBezTo>
                    <a:pt x="866633" y="477671"/>
                    <a:pt x="1003110" y="481083"/>
                    <a:pt x="1139588" y="4844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aphicFrame>
        <p:nvGraphicFramePr>
          <p:cNvPr id="17" name="Group 24"/>
          <p:cNvGraphicFramePr>
            <a:graphicFrameLocks noGrp="1"/>
          </p:cNvGraphicFramePr>
          <p:nvPr/>
        </p:nvGraphicFramePr>
        <p:xfrm>
          <a:off x="6228184" y="3175317"/>
          <a:ext cx="2520280" cy="518160"/>
        </p:xfrm>
        <a:graphic>
          <a:graphicData uri="http://schemas.openxmlformats.org/drawingml/2006/table">
            <a:tbl>
              <a:tblPr/>
              <a:tblGrid>
                <a:gridCol w="2520280"/>
              </a:tblGrid>
              <a:tr h="205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1000 nm </a:t>
                      </a:r>
                      <a:r>
                        <a:rPr kumimoji="0" lang="en-GB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-type InAs(N) 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92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Semi-insulating GaAs substrate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4432" y="5040089"/>
            <a:ext cx="388597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increase of electron density with increasing N indicates a pinning of the Fermi level and implies a substantial density of </a:t>
            </a:r>
            <a:r>
              <a:rPr kumimoji="0" 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native donor </a:t>
            </a:r>
            <a:r>
              <a:rPr kumimoji="0" 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states </a:t>
            </a:r>
            <a:endParaRPr kumimoji="0"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550" y="166688"/>
            <a:ext cx="8878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InAsN</a:t>
            </a:r>
            <a:r>
              <a:rPr kumimoji="0" lang="en-GB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Cyclotron Resonance</a:t>
            </a:r>
          </a:p>
        </p:txBody>
      </p:sp>
      <p:sp>
        <p:nvSpPr>
          <p:cNvPr id="3080" name="Rectangle 56"/>
          <p:cNvSpPr>
            <a:spLocks noChangeArrowheads="1"/>
          </p:cNvSpPr>
          <p:nvPr/>
        </p:nvSpPr>
        <p:spPr bwMode="auto">
          <a:xfrm>
            <a:off x="564432" y="6242869"/>
            <a:ext cx="2936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O. </a:t>
            </a:r>
            <a:r>
              <a:rPr kumimoji="0" lang="en-GB" sz="1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Drachenko</a:t>
            </a:r>
            <a:r>
              <a:rPr kumimoji="0"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et al. APL </a:t>
            </a:r>
            <a:r>
              <a:rPr kumimoji="0" lang="it-IT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98</a:t>
            </a:r>
            <a:r>
              <a:rPr kumimoji="0" lang="it-IT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162109 (2011)</a:t>
            </a:r>
            <a:endParaRPr kumimoji="0"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kumimoji="0"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377" name="Object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873125"/>
            <a:ext cx="3649662" cy="2987675"/>
          </a:xfrm>
          <a:prstGeom prst="rect">
            <a:avLst/>
          </a:prstGeom>
          <a:noFill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95512" y="3861048"/>
            <a:ext cx="2838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Pinning of the Fermi level</a:t>
            </a:r>
            <a:endParaRPr kumimoji="0"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313" y="1191989"/>
            <a:ext cx="4152900" cy="3848100"/>
            <a:chOff x="239713" y="1730375"/>
            <a:chExt cx="4152900" cy="3848100"/>
          </a:xfrm>
        </p:grpSpPr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3767708" cy="214927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4932040" y="4230380"/>
            <a:ext cx="432048" cy="350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76256" y="4230380"/>
            <a:ext cx="432048" cy="350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5922" name="Object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13" y="1317625"/>
            <a:ext cx="3413125" cy="37226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4110" name="Object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13" y="1192213"/>
            <a:ext cx="4152900" cy="3848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698" name="Object 2"/>
          <p:cNvGraphicFramePr>
            <a:graphicFrameLocks noChangeAspect="1"/>
          </p:cNvGraphicFramePr>
          <p:nvPr/>
        </p:nvGraphicFramePr>
        <p:xfrm>
          <a:off x="2711386" y="3933056"/>
          <a:ext cx="3268029" cy="271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41" name="Graph" r:id="rId3" imgW="3971520" imgH="3113280" progId="Origin50.Graph">
                  <p:embed/>
                </p:oleObj>
              </mc:Choice>
              <mc:Fallback>
                <p:oleObj name="Graph" r:id="rId3" imgW="3971520" imgH="311328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386" y="3933056"/>
                        <a:ext cx="3268029" cy="2716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23528" y="359949"/>
            <a:ext cx="6461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Photoluminescence    InAsN on InAs 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573" y="944724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Incorporation of small amounts of N into III-V’s causes conduction band anti-crossing leading to reduction in band gap</a:t>
            </a: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Good agreement with band anti-crossing model  </a:t>
            </a: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(60 meV per 1%N)</a:t>
            </a:r>
          </a:p>
          <a:p>
            <a:pPr eaLnBrk="0" hangingPunct="0">
              <a:spcBef>
                <a:spcPts val="600"/>
              </a:spcBef>
            </a:pPr>
            <a:endParaRPr kumimoji="0"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endParaRPr kumimoji="0"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 low energy tail appears  - </a:t>
            </a:r>
            <a:r>
              <a:rPr kumimoji="0" lang="en-GB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localisation</a:t>
            </a:r>
            <a:r>
              <a:rPr kumimoji="0" lang="en-GB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eaLnBrk="0" hangingPunct="0">
              <a:spcBef>
                <a:spcPts val="600"/>
              </a:spcBef>
            </a:pPr>
            <a:r>
              <a:rPr kumimoji="0" lang="en-GB" sz="1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kumimoji="0" lang="en-GB" sz="14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MN</a:t>
            </a:r>
            <a:r>
              <a:rPr kumimoji="0" lang="en-GB" sz="14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2.5 </a:t>
            </a:r>
            <a:r>
              <a:rPr kumimoji="0" lang="en-GB" sz="1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</a:t>
            </a:r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at 4 K </a:t>
            </a: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caused by uneven nitrogen distribution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- composition fluctuations or point defects </a:t>
            </a:r>
          </a:p>
          <a:p>
            <a:pPr eaLnBrk="0" hangingPunct="0">
              <a:spcBef>
                <a:spcPts val="600"/>
              </a:spcBef>
            </a:pPr>
            <a:endParaRPr kumimoji="0" lang="en-GB" sz="32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ject 2"/>
          <p:cNvPicPr>
            <a:picLocks noChangeAspect="1" noChangeArrowheads="1"/>
          </p:cNvPicPr>
          <p:nvPr/>
        </p:nvPicPr>
        <p:blipFill>
          <a:blip r:embed="rId5" cstate="print"/>
          <a:srcRect l="-2876" t="-2957" r="-90" b="-96"/>
          <a:stretch>
            <a:fillRect/>
          </a:stretch>
        </p:blipFill>
        <p:spPr bwMode="auto">
          <a:xfrm>
            <a:off x="233571" y="4310303"/>
            <a:ext cx="2477815" cy="244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73" y="2492896"/>
            <a:ext cx="3939262" cy="5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8050" y="944724"/>
            <a:ext cx="397620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707326" y="1214463"/>
            <a:ext cx="4320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6761" y="4221088"/>
            <a:ext cx="3085824" cy="227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3500" y="6521450"/>
            <a:ext cx="9080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+mn-lt"/>
              </a:rPr>
              <a:t>J. Appl. Phys. </a:t>
            </a:r>
            <a:r>
              <a:rPr lang="en-US" sz="1200" b="1" dirty="0">
                <a:latin typeface="+mn-lt"/>
              </a:rPr>
              <a:t>108</a:t>
            </a:r>
            <a:r>
              <a:rPr lang="en-US" sz="1200" dirty="0">
                <a:latin typeface="+mn-lt"/>
              </a:rPr>
              <a:t>, 103504 (</a:t>
            </a:r>
            <a:r>
              <a:rPr lang="en-US" sz="1200" dirty="0" smtClean="0">
                <a:latin typeface="+mn-lt"/>
              </a:rPr>
              <a:t>2010)</a:t>
            </a:r>
            <a:endParaRPr lang="en-US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679" y="4246052"/>
            <a:ext cx="49502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+mn-lt"/>
              </a:rPr>
              <a:t>PL is Gaussian at low T </a:t>
            </a:r>
          </a:p>
          <a:p>
            <a:r>
              <a:rPr lang="en-GB" sz="1600" dirty="0" smtClean="0">
                <a:latin typeface="+mn-lt"/>
              </a:rPr>
              <a:t>As T increases  becomes asymmetric with high energy tail </a:t>
            </a:r>
          </a:p>
          <a:p>
            <a:r>
              <a:rPr lang="en-GB" sz="1600" dirty="0" smtClean="0">
                <a:latin typeface="+mn-lt"/>
              </a:rPr>
              <a:t>extends well above </a:t>
            </a:r>
            <a:r>
              <a:rPr lang="en-GB" sz="1600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g</a:t>
            </a:r>
            <a:endParaRPr lang="en-GB" sz="1600" baseline="-25000" dirty="0" smtClean="0">
              <a:latin typeface="+mn-lt"/>
            </a:endParaRPr>
          </a:p>
          <a:p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Lineshape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- 2 effects</a:t>
            </a:r>
          </a:p>
          <a:p>
            <a:r>
              <a:rPr lang="en-GB" sz="1600" dirty="0" smtClean="0">
                <a:latin typeface="+mn-lt"/>
              </a:rPr>
              <a:t>Localization at low T</a:t>
            </a:r>
          </a:p>
          <a:p>
            <a:r>
              <a:rPr lang="en-GB" sz="1600" dirty="0" smtClean="0">
                <a:latin typeface="+mn-lt"/>
              </a:rPr>
              <a:t>Free carrier emission at high T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43490" y="415350"/>
            <a:ext cx="54224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Photoluminescence </a:t>
            </a:r>
            <a:r>
              <a:rPr kumimoji="0" lang="en-GB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Lineshape</a:t>
            </a:r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18239" t="37236" r="19755" b="11324"/>
          <a:stretch>
            <a:fillRect/>
          </a:stretch>
        </p:blipFill>
        <p:spPr bwMode="auto">
          <a:xfrm>
            <a:off x="511679" y="1196752"/>
            <a:ext cx="410562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80641" name="Object 1"/>
          <p:cNvGraphicFramePr>
            <a:graphicFrameLocks noChangeAspect="1"/>
          </p:cNvGraphicFramePr>
          <p:nvPr/>
        </p:nvGraphicFramePr>
        <p:xfrm>
          <a:off x="5511800" y="0"/>
          <a:ext cx="3633788" cy="42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6" name="Graph" r:id="rId4" imgW="2198880" imgH="2818080" progId="Origin50.Graph">
                  <p:embed/>
                </p:oleObj>
              </mc:Choice>
              <mc:Fallback>
                <p:oleObj name="Graph" r:id="rId4" imgW="2198880" imgH="2818080" progId="Origin50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0"/>
                        <a:ext cx="3633788" cy="42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3523498" y="4937908"/>
            <a:ext cx="2707782" cy="1795060"/>
            <a:chOff x="3523498" y="4937908"/>
            <a:chExt cx="2707782" cy="179506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23498" y="5199518"/>
              <a:ext cx="2668872" cy="7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37"/>
            <p:cNvSpPr txBox="1">
              <a:spLocks noChangeArrowheads="1"/>
            </p:cNvSpPr>
            <p:nvPr/>
          </p:nvSpPr>
          <p:spPr bwMode="auto">
            <a:xfrm>
              <a:off x="4421200" y="4937908"/>
              <a:ext cx="118053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/>
                <a:t>Conduction Band</a:t>
              </a:r>
            </a:p>
          </p:txBody>
        </p:sp>
        <p:sp>
          <p:nvSpPr>
            <p:cNvPr id="14" name="TextBox 38"/>
            <p:cNvSpPr txBox="1">
              <a:spLocks noChangeArrowheads="1"/>
            </p:cNvSpPr>
            <p:nvPr/>
          </p:nvSpPr>
          <p:spPr bwMode="auto">
            <a:xfrm>
              <a:off x="3722740" y="6471358"/>
              <a:ext cx="11372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100" dirty="0"/>
                <a:t>Valence Band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3523498" y="6356008"/>
              <a:ext cx="2707782" cy="11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 bwMode="auto">
            <a:xfrm flipH="1" flipV="1">
              <a:off x="5466829" y="5295370"/>
              <a:ext cx="53475" cy="627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4507926" y="5410621"/>
              <a:ext cx="1216" cy="1460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 bwMode="auto">
            <a:xfrm flipV="1">
              <a:off x="4033941" y="5250866"/>
              <a:ext cx="200532" cy="51352"/>
            </a:xfrm>
            <a:prstGeom prst="curvedConnector3">
              <a:avLst>
                <a:gd name="adj1" fmla="val 19888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 flipH="1" flipV="1">
              <a:off x="4478756" y="5558964"/>
              <a:ext cx="53475" cy="62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/>
            </a:p>
          </p:txBody>
        </p:sp>
        <p:sp>
          <p:nvSpPr>
            <p:cNvPr id="23" name="Oval 22"/>
            <p:cNvSpPr/>
            <p:nvPr/>
          </p:nvSpPr>
          <p:spPr bwMode="auto">
            <a:xfrm flipH="1" flipV="1">
              <a:off x="3997481" y="5353566"/>
              <a:ext cx="53475" cy="627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/>
            </a:p>
          </p:txBody>
        </p:sp>
        <p:cxnSp>
          <p:nvCxnSpPr>
            <p:cNvPr id="24" name="Curved Connector 23"/>
            <p:cNvCxnSpPr/>
            <p:nvPr/>
          </p:nvCxnSpPr>
          <p:spPr bwMode="auto">
            <a:xfrm rot="16200000" flipH="1">
              <a:off x="5521383" y="5261942"/>
              <a:ext cx="182576" cy="160426"/>
            </a:xfrm>
            <a:prstGeom prst="curvedConnector3">
              <a:avLst>
                <a:gd name="adj1" fmla="val -13812"/>
              </a:avLst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 bwMode="auto">
            <a:xfrm>
              <a:off x="3961021" y="5661663"/>
              <a:ext cx="218761" cy="154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07924" y="5764362"/>
              <a:ext cx="109381" cy="154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601732" y="5610313"/>
              <a:ext cx="109381" cy="154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511981" y="5641742"/>
              <a:ext cx="7870" cy="71571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024772" y="5421686"/>
              <a:ext cx="0" cy="93205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496549" y="5375649"/>
              <a:ext cx="25156" cy="98984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570703" y="4395662"/>
            <a:ext cx="1806156" cy="2263742"/>
            <a:chOff x="5580112" y="1484784"/>
            <a:chExt cx="2592287" cy="3207643"/>
          </a:xfrm>
        </p:grpSpPr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6277978" y="3662544"/>
              <a:ext cx="1097702" cy="1029883"/>
            </a:xfrm>
            <a:custGeom>
              <a:avLst/>
              <a:gdLst>
                <a:gd name="T0" fmla="*/ 0 w 1980"/>
                <a:gd name="T1" fmla="*/ 2147483647 h 1620"/>
                <a:gd name="T2" fmla="*/ 2147483647 w 1980"/>
                <a:gd name="T3" fmla="*/ 0 h 1620"/>
                <a:gd name="T4" fmla="*/ 2147483647 w 1980"/>
                <a:gd name="T5" fmla="*/ 2147483647 h 1620"/>
                <a:gd name="T6" fmla="*/ 0 60000 65536"/>
                <a:gd name="T7" fmla="*/ 0 60000 65536"/>
                <a:gd name="T8" fmla="*/ 0 60000 65536"/>
                <a:gd name="T9" fmla="*/ 0 w 1980"/>
                <a:gd name="T10" fmla="*/ 0 h 1620"/>
                <a:gd name="T11" fmla="*/ 1980 w 1980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" h="1620">
                  <a:moveTo>
                    <a:pt x="0" y="1620"/>
                  </a:moveTo>
                  <a:cubicBezTo>
                    <a:pt x="375" y="810"/>
                    <a:pt x="750" y="0"/>
                    <a:pt x="1080" y="0"/>
                  </a:cubicBezTo>
                  <a:cubicBezTo>
                    <a:pt x="1410" y="0"/>
                    <a:pt x="1695" y="810"/>
                    <a:pt x="1980" y="162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6277978" y="1484784"/>
              <a:ext cx="1105079" cy="1031340"/>
            </a:xfrm>
            <a:custGeom>
              <a:avLst/>
              <a:gdLst>
                <a:gd name="T0" fmla="*/ 0 w 1980"/>
                <a:gd name="T1" fmla="*/ 0 h 1620"/>
                <a:gd name="T2" fmla="*/ 2147483647 w 1980"/>
                <a:gd name="T3" fmla="*/ 2147483647 h 1620"/>
                <a:gd name="T4" fmla="*/ 2147483647 w 1980"/>
                <a:gd name="T5" fmla="*/ 0 h 1620"/>
                <a:gd name="T6" fmla="*/ 0 60000 65536"/>
                <a:gd name="T7" fmla="*/ 0 60000 65536"/>
                <a:gd name="T8" fmla="*/ 0 60000 65536"/>
                <a:gd name="T9" fmla="*/ 0 w 1980"/>
                <a:gd name="T10" fmla="*/ 0 h 1620"/>
                <a:gd name="T11" fmla="*/ 1980 w 1980"/>
                <a:gd name="T12" fmla="*/ 1620 h 16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0" h="1620">
                  <a:moveTo>
                    <a:pt x="0" y="0"/>
                  </a:moveTo>
                  <a:cubicBezTo>
                    <a:pt x="375" y="810"/>
                    <a:pt x="750" y="1620"/>
                    <a:pt x="1080" y="1620"/>
                  </a:cubicBezTo>
                  <a:cubicBezTo>
                    <a:pt x="1410" y="1620"/>
                    <a:pt x="1695" y="810"/>
                    <a:pt x="1980" y="0"/>
                  </a:cubicBezTo>
                </a:path>
              </a:pathLst>
            </a:custGeom>
            <a:gradFill flip="none" rotWithShape="1">
              <a:gsLst>
                <a:gs pos="3300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1"/>
              <a:tileRect/>
            </a:gra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580112" y="3090062"/>
              <a:ext cx="2592287" cy="572482"/>
            </a:xfrm>
            <a:custGeom>
              <a:avLst/>
              <a:gdLst>
                <a:gd name="T0" fmla="*/ 0 w 4680"/>
                <a:gd name="T1" fmla="*/ 2147483647 h 900"/>
                <a:gd name="T2" fmla="*/ 2147483647 w 4680"/>
                <a:gd name="T3" fmla="*/ 0 h 900"/>
                <a:gd name="T4" fmla="*/ 2147483647 w 4680"/>
                <a:gd name="T5" fmla="*/ 2147483647 h 900"/>
                <a:gd name="T6" fmla="*/ 0 60000 65536"/>
                <a:gd name="T7" fmla="*/ 0 60000 65536"/>
                <a:gd name="T8" fmla="*/ 0 60000 65536"/>
                <a:gd name="T9" fmla="*/ 0 w 4680"/>
                <a:gd name="T10" fmla="*/ 0 h 900"/>
                <a:gd name="T11" fmla="*/ 4680 w 4680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80" h="900">
                  <a:moveTo>
                    <a:pt x="0" y="900"/>
                  </a:moveTo>
                  <a:cubicBezTo>
                    <a:pt x="780" y="450"/>
                    <a:pt x="1560" y="0"/>
                    <a:pt x="2340" y="0"/>
                  </a:cubicBezTo>
                  <a:cubicBezTo>
                    <a:pt x="3120" y="0"/>
                    <a:pt x="3900" y="450"/>
                    <a:pt x="4680" y="9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5979946" y="3090062"/>
              <a:ext cx="1794093" cy="799726"/>
            </a:xfrm>
            <a:custGeom>
              <a:avLst/>
              <a:gdLst>
                <a:gd name="T0" fmla="*/ 0 w 3240"/>
                <a:gd name="T1" fmla="*/ 2147483647 h 1260"/>
                <a:gd name="T2" fmla="*/ 2147483647 w 3240"/>
                <a:gd name="T3" fmla="*/ 0 h 1260"/>
                <a:gd name="T4" fmla="*/ 2147483647 w 3240"/>
                <a:gd name="T5" fmla="*/ 2147483647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7028656" y="2415396"/>
              <a:ext cx="1872" cy="6746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624217" y="2204864"/>
              <a:ext cx="147519" cy="87476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876256" y="2516124"/>
              <a:ext cx="0" cy="573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735013"/>
          </a:xfrm>
        </p:spPr>
        <p:txBody>
          <a:bodyPr/>
          <a:lstStyle/>
          <a:p>
            <a:pPr algn="l" eaLnBrk="1" hangingPunct="1"/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PL </a:t>
            </a:r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analysis temperature dependence</a:t>
            </a:r>
            <a:endParaRPr lang="en-GB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/>
          <a:srcRect l="20620" t="16971" r="45103" b="9818"/>
          <a:stretch>
            <a:fillRect/>
          </a:stretch>
        </p:blipFill>
        <p:spPr bwMode="auto">
          <a:xfrm>
            <a:off x="323528" y="980728"/>
            <a:ext cx="42484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6852" name="Object 3"/>
          <p:cNvGraphicFramePr>
            <a:graphicFrameLocks noChangeAspect="1"/>
          </p:cNvGraphicFramePr>
          <p:nvPr/>
        </p:nvGraphicFramePr>
        <p:xfrm>
          <a:off x="4758211" y="3398756"/>
          <a:ext cx="3682752" cy="261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2" name="Graph" r:id="rId4" imgW="3993120" imgH="3160800" progId="Origin50.Graph">
                  <p:embed/>
                </p:oleObj>
              </mc:Choice>
              <mc:Fallback>
                <p:oleObj name="Graph" r:id="rId4" imgW="3993120" imgH="31608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211" y="3398756"/>
                        <a:ext cx="3682752" cy="2610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457200" y="5805264"/>
            <a:ext cx="7786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GB" sz="1600" dirty="0">
                <a:solidFill>
                  <a:srgbClr val="000000"/>
                </a:solidFill>
                <a:latin typeface="+mn-lt"/>
              </a:rPr>
              <a:t>InAsN(1%) exhibits very weak temperature quenching ~ 8x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+mn-lt"/>
              </a:rPr>
              <a:t>PL </a:t>
            </a:r>
            <a:r>
              <a:rPr kumimoji="0" lang="en-GB" sz="1600" dirty="0">
                <a:solidFill>
                  <a:srgbClr val="000000"/>
                </a:solidFill>
                <a:latin typeface="+mn-lt"/>
              </a:rPr>
              <a:t>emission obtained up to room </a:t>
            </a:r>
            <a:r>
              <a:rPr kumimoji="0" lang="en-GB" sz="1600" dirty="0" smtClean="0">
                <a:solidFill>
                  <a:srgbClr val="000000"/>
                </a:solidFill>
                <a:latin typeface="+mn-lt"/>
              </a:rPr>
              <a:t>temperature without annealing </a:t>
            </a:r>
            <a:endParaRPr kumimoji="0" lang="en-GB" sz="1600" dirty="0">
              <a:solidFill>
                <a:srgbClr val="000000"/>
              </a:solidFill>
              <a:latin typeface="+mn-lt"/>
            </a:endParaRP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+mn-lt"/>
              </a:rPr>
              <a:t>Peak </a:t>
            </a:r>
            <a:r>
              <a:rPr kumimoji="0" lang="en-GB" sz="1600" dirty="0">
                <a:solidFill>
                  <a:srgbClr val="000000"/>
                </a:solidFill>
                <a:latin typeface="+mn-lt"/>
              </a:rPr>
              <a:t>wavelength near 4 µm – appropriate for CO</a:t>
            </a:r>
            <a:r>
              <a:rPr kumimoji="0" lang="en-GB" sz="1600" baseline="-25000" dirty="0">
                <a:solidFill>
                  <a:srgbClr val="000000"/>
                </a:solidFill>
                <a:latin typeface="+mn-lt"/>
              </a:rPr>
              <a:t>2 </a:t>
            </a:r>
            <a:r>
              <a:rPr kumimoji="0" lang="en-GB" sz="1600" dirty="0">
                <a:solidFill>
                  <a:srgbClr val="000000"/>
                </a:solidFill>
                <a:latin typeface="+mn-lt"/>
              </a:rPr>
              <a:t>detection</a:t>
            </a:r>
          </a:p>
        </p:txBody>
      </p:sp>
      <p:graphicFrame>
        <p:nvGraphicFramePr>
          <p:cNvPr id="846853" name="Object 2"/>
          <p:cNvGraphicFramePr>
            <a:graphicFrameLocks noChangeAspect="1"/>
          </p:cNvGraphicFramePr>
          <p:nvPr/>
        </p:nvGraphicFramePr>
        <p:xfrm>
          <a:off x="4572000" y="764704"/>
          <a:ext cx="4114800" cy="307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23" name="Graph" r:id="rId6" imgW="3980160" imgH="2977920" progId="Origin50.Graph">
                  <p:embed/>
                </p:oleObj>
              </mc:Choice>
              <mc:Fallback>
                <p:oleObj name="Graph" r:id="rId6" imgW="3980160" imgH="2977920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764704"/>
                        <a:ext cx="4114800" cy="3079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4082" y="188640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InAsN Photoreflectance</a:t>
            </a:r>
            <a:endParaRPr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368" y="4135838"/>
            <a:ext cx="4709843" cy="113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20613" y="5266907"/>
            <a:ext cx="262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prstClr val="black"/>
                </a:solidFill>
                <a:latin typeface="+mn-lt"/>
              </a:rPr>
              <a:t>Where, x is the N content </a:t>
            </a:r>
            <a:endParaRPr lang="en-GB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9477" y="3656714"/>
            <a:ext cx="2074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prstClr val="black"/>
                </a:solidFill>
                <a:latin typeface="+mn-lt"/>
              </a:rPr>
              <a:t>Solid lines are fits to</a:t>
            </a:r>
            <a:endParaRPr lang="en-GB" dirty="0">
              <a:latin typeface="+mn-lt"/>
            </a:endParaRPr>
          </a:p>
        </p:txBody>
      </p:sp>
      <p:pic>
        <p:nvPicPr>
          <p:cNvPr id="84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514570"/>
            <a:ext cx="3233433" cy="30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2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195" y="1052736"/>
            <a:ext cx="3753644" cy="292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2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194" y="3980731"/>
            <a:ext cx="3722859" cy="266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351485" y="5855824"/>
            <a:ext cx="24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does not change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en-GB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endParaRPr lang="en-GB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343367" y="1316446"/>
            <a:ext cx="144016" cy="216024"/>
          </a:xfrm>
          <a:prstGeom prst="downArrow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3781425"/>
            <a:ext cx="3921125" cy="3076575"/>
          </a:xfrm>
          <a:prstGeom prst="rect">
            <a:avLst/>
          </a:prstGeom>
          <a:noFill/>
        </p:spPr>
      </p:pic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217411" y="839867"/>
            <a:ext cx="410140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 obtained from</a:t>
            </a:r>
            <a:r>
              <a:rPr kumimoji="0" lang="en-GB" sz="1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InAsN on GaAs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across the mid-IR spectral range with addition of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quantities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(~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1%) of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nitrogen</a:t>
            </a:r>
            <a:endParaRPr kumimoji="0"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Good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agreement with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band anti-crossing model</a:t>
            </a:r>
            <a:endParaRPr kumimoji="0" lang="en-GB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Inclusion of nitrogen </a:t>
            </a:r>
            <a:r>
              <a:rPr kumimoji="0" lang="en-GB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improves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the peak intensity InAsN &gt; InAs on GaAs</a:t>
            </a:r>
          </a:p>
          <a:p>
            <a:pPr eaLnBrk="0" hangingPunct="0">
              <a:spcBef>
                <a:spcPts val="600"/>
              </a:spcBef>
            </a:pP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Photoreflectance shows </a:t>
            </a:r>
            <a:r>
              <a:rPr kumimoji="0" lang="el-GR" sz="1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</a:t>
            </a:r>
            <a:r>
              <a:rPr kumimoji="0" lang="en-GB" sz="1600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</a:t>
            </a:r>
            <a:r>
              <a:rPr kumimoji="0" lang="en-GB" sz="1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is constant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increasing N</a:t>
            </a:r>
          </a:p>
          <a:p>
            <a:pPr eaLnBrk="0" hangingPunct="0">
              <a:spcBef>
                <a:spcPts val="6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Activation energy increases with increasing N content – </a:t>
            </a:r>
            <a:r>
              <a:rPr lang="en-GB" sz="16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CHSH</a:t>
            </a:r>
            <a:r>
              <a:rPr lang="en-GB" sz="1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Auger detuning</a:t>
            </a:r>
          </a:p>
          <a:p>
            <a:pPr eaLnBrk="0" hangingPunct="0">
              <a:spcBef>
                <a:spcPts val="600"/>
              </a:spcBef>
            </a:pPr>
            <a:endParaRPr kumimoji="0"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endParaRPr kumimoji="0"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600"/>
              </a:spcBef>
            </a:pPr>
            <a:endParaRPr kumimoji="0"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kumimoji="0" lang="en-GB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268708" y="316647"/>
            <a:ext cx="2698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InAsN on GaAs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9634" y="0"/>
            <a:ext cx="5144366" cy="4077072"/>
            <a:chOff x="4251211" y="65275"/>
            <a:chExt cx="4894283" cy="3786190"/>
          </a:xfrm>
        </p:grpSpPr>
        <p:sp>
          <p:nvSpPr>
            <p:cNvPr id="11274" name="TextBox 13"/>
            <p:cNvSpPr txBox="1">
              <a:spLocks noChangeArrowheads="1"/>
            </p:cNvSpPr>
            <p:nvPr/>
          </p:nvSpPr>
          <p:spPr bwMode="auto">
            <a:xfrm>
              <a:off x="7572396" y="714356"/>
              <a:ext cx="707171" cy="33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GB" sz="1800">
                  <a:solidFill>
                    <a:srgbClr val="000000"/>
                  </a:solidFill>
                  <a:latin typeface="Trebuchet MS" pitchFamily="34" charset="0"/>
                </a:rPr>
                <a:t>4K PL</a:t>
              </a:r>
            </a:p>
          </p:txBody>
        </p:sp>
      </p:grpSp>
      <p:sp>
        <p:nvSpPr>
          <p:cNvPr id="11" name="Right Arrow 7"/>
          <p:cNvSpPr>
            <a:spLocks noChangeArrowheads="1"/>
          </p:cNvSpPr>
          <p:nvPr/>
        </p:nvSpPr>
        <p:spPr bwMode="auto">
          <a:xfrm rot="-3348606">
            <a:off x="5793469" y="2400083"/>
            <a:ext cx="590550" cy="223837"/>
          </a:xfrm>
          <a:prstGeom prst="rightArrow">
            <a:avLst>
              <a:gd name="adj1" fmla="val 50000"/>
              <a:gd name="adj2" fmla="val 50030"/>
            </a:avLst>
          </a:prstGeom>
          <a:solidFill>
            <a:srgbClr val="FF0000">
              <a:alpha val="7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88744" y="1866726"/>
            <a:ext cx="1304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PL</a:t>
            </a:r>
          </a:p>
        </p:txBody>
      </p:sp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3551238"/>
            <a:ext cx="4600575" cy="3046412"/>
          </a:xfrm>
          <a:prstGeom prst="rect">
            <a:avLst/>
          </a:prstGeom>
          <a:noFill/>
        </p:spPr>
      </p:pic>
      <p:pic>
        <p:nvPicPr>
          <p:cNvPr id="415746" name="Object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913" y="0"/>
            <a:ext cx="5145087" cy="407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8229600" cy="1143000"/>
          </a:xfrm>
        </p:spPr>
        <p:txBody>
          <a:bodyPr lIns="80979" tIns="40490" rIns="80979" bIns="40490">
            <a:normAutofit/>
          </a:bodyPr>
          <a:lstStyle/>
          <a:p>
            <a:pPr algn="l" defTabSz="866775"/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</a:t>
            </a:r>
            <a:r>
              <a:rPr lang="en-GB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MBE growth of InAsSbN</a:t>
            </a:r>
            <a:endParaRPr lang="en-US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9" y="3501008"/>
            <a:ext cx="4176462" cy="1368152"/>
          </a:xfrm>
          <a:noFill/>
        </p:spPr>
        <p:txBody>
          <a:bodyPr>
            <a:normAutofit/>
          </a:bodyPr>
          <a:lstStyle/>
          <a:p>
            <a:pPr marL="180975" indent="-180975" defTabSz="979488">
              <a:lnSpc>
                <a:spcPct val="80000"/>
              </a:lnSpc>
              <a:buNone/>
            </a:pPr>
            <a:r>
              <a:rPr lang="en-US" sz="1600" dirty="0" smtClean="0"/>
              <a:t>N is hard to incorporate</a:t>
            </a:r>
          </a:p>
          <a:p>
            <a:pPr marL="0" indent="0" defTabSz="979488">
              <a:lnSpc>
                <a:spcPct val="80000"/>
              </a:lnSpc>
              <a:buNone/>
            </a:pPr>
            <a:r>
              <a:rPr lang="en-US" sz="1600" dirty="0" smtClean="0"/>
              <a:t>Use Sb to </a:t>
            </a:r>
            <a:r>
              <a:rPr lang="en-GB" sz="1600" dirty="0" smtClean="0"/>
              <a:t>reduce lattice mismatch increase N incorporation improve quality</a:t>
            </a:r>
          </a:p>
          <a:p>
            <a:pPr marL="534988" lvl="1" indent="-180975" defTabSz="979488">
              <a:lnSpc>
                <a:spcPct val="80000"/>
              </a:lnSpc>
              <a:buNone/>
            </a:pPr>
            <a:endParaRPr lang="en-GB" sz="1600" dirty="0" smtClean="0"/>
          </a:p>
          <a:p>
            <a:pPr marL="361950" lvl="1" indent="-180975" defTabSz="979488">
              <a:lnSpc>
                <a:spcPct val="80000"/>
              </a:lnSpc>
              <a:buNone/>
            </a:pPr>
            <a:endParaRPr lang="en-GB" sz="1600" dirty="0" smtClean="0"/>
          </a:p>
          <a:p>
            <a:pPr marL="795338" lvl="1" indent="-306388" defTabSz="979488">
              <a:lnSpc>
                <a:spcPct val="80000"/>
              </a:lnSpc>
            </a:pPr>
            <a:endParaRPr lang="en-GB" sz="1600" dirty="0" smtClean="0"/>
          </a:p>
          <a:p>
            <a:pPr marL="795338" lvl="1" indent="-306388" defTabSz="979488">
              <a:lnSpc>
                <a:spcPct val="80000"/>
              </a:lnSpc>
            </a:pPr>
            <a:endParaRPr lang="en-GB" sz="1600" dirty="0" smtClean="0"/>
          </a:p>
        </p:txBody>
      </p:sp>
      <p:grpSp>
        <p:nvGrpSpPr>
          <p:cNvPr id="2" name="Group 26"/>
          <p:cNvGrpSpPr/>
          <p:nvPr/>
        </p:nvGrpSpPr>
        <p:grpSpPr>
          <a:xfrm>
            <a:off x="617122" y="928047"/>
            <a:ext cx="3189470" cy="2428946"/>
            <a:chOff x="5160963" y="1257300"/>
            <a:chExt cx="3480793" cy="2858303"/>
          </a:xfrm>
        </p:grpSpPr>
        <p:sp>
          <p:nvSpPr>
            <p:cNvPr id="63494" name="Line 2532"/>
            <p:cNvSpPr>
              <a:spLocks noChangeShapeType="1"/>
            </p:cNvSpPr>
            <p:nvPr/>
          </p:nvSpPr>
          <p:spPr bwMode="auto">
            <a:xfrm flipV="1">
              <a:off x="5275263" y="1849438"/>
              <a:ext cx="1565275" cy="6080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495" name="Line 2533"/>
            <p:cNvSpPr>
              <a:spLocks noChangeShapeType="1"/>
            </p:cNvSpPr>
            <p:nvPr/>
          </p:nvSpPr>
          <p:spPr bwMode="auto">
            <a:xfrm flipV="1">
              <a:off x="6832601" y="1689904"/>
              <a:ext cx="1431724" cy="164296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496" name="Line 2534"/>
            <p:cNvSpPr>
              <a:spLocks noChangeShapeType="1"/>
            </p:cNvSpPr>
            <p:nvPr/>
          </p:nvSpPr>
          <p:spPr bwMode="auto">
            <a:xfrm flipV="1">
              <a:off x="5768975" y="2054225"/>
              <a:ext cx="536575" cy="804863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prstDash val="dash"/>
              <a:round/>
              <a:headEnd type="triangle" w="med" len="med"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497" name="Line 2535"/>
            <p:cNvSpPr>
              <a:spLocks noChangeShapeType="1"/>
            </p:cNvSpPr>
            <p:nvPr/>
          </p:nvSpPr>
          <p:spPr bwMode="auto">
            <a:xfrm flipV="1">
              <a:off x="5259388" y="3186113"/>
              <a:ext cx="1565275" cy="7302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498" name="Line 2537"/>
            <p:cNvSpPr>
              <a:spLocks noChangeShapeType="1"/>
            </p:cNvSpPr>
            <p:nvPr/>
          </p:nvSpPr>
          <p:spPr bwMode="auto">
            <a:xfrm flipV="1">
              <a:off x="6824663" y="3028950"/>
              <a:ext cx="1614487" cy="160338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499" name="Line 2538"/>
            <p:cNvSpPr>
              <a:spLocks noChangeShapeType="1"/>
            </p:cNvSpPr>
            <p:nvPr/>
          </p:nvSpPr>
          <p:spPr bwMode="auto">
            <a:xfrm>
              <a:off x="5327650" y="3494088"/>
              <a:ext cx="14287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 type="triangle" w="med" len="med"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500" name="Line 2539"/>
            <p:cNvSpPr>
              <a:spLocks noChangeShapeType="1"/>
            </p:cNvSpPr>
            <p:nvPr/>
          </p:nvSpPr>
          <p:spPr bwMode="auto">
            <a:xfrm>
              <a:off x="6985000" y="3494088"/>
              <a:ext cx="1504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13" name="Line 2540"/>
            <p:cNvSpPr>
              <a:spLocks noChangeShapeType="1"/>
            </p:cNvSpPr>
            <p:nvPr/>
          </p:nvSpPr>
          <p:spPr bwMode="auto">
            <a:xfrm flipH="1">
              <a:off x="6824663" y="1520825"/>
              <a:ext cx="6350" cy="2070100"/>
            </a:xfrm>
            <a:prstGeom prst="line">
              <a:avLst/>
            </a:prstGeom>
            <a:ln>
              <a:headEnd type="triangle" w="med" len="med"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4" name="Line 2542"/>
            <p:cNvSpPr>
              <a:spLocks noChangeShapeType="1"/>
            </p:cNvSpPr>
            <p:nvPr/>
          </p:nvSpPr>
          <p:spPr bwMode="auto">
            <a:xfrm>
              <a:off x="5160963" y="3176588"/>
              <a:ext cx="3406775" cy="4762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15" name="Line 2545"/>
            <p:cNvSpPr>
              <a:spLocks noChangeShapeType="1"/>
            </p:cNvSpPr>
            <p:nvPr/>
          </p:nvSpPr>
          <p:spPr bwMode="auto">
            <a:xfrm>
              <a:off x="5270500" y="2468563"/>
              <a:ext cx="0" cy="792162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en-GB" sz="1100"/>
            </a:p>
          </p:txBody>
        </p:sp>
        <p:sp>
          <p:nvSpPr>
            <p:cNvPr id="63504" name="Text Box 2546"/>
            <p:cNvSpPr txBox="1">
              <a:spLocks noChangeArrowheads="1"/>
            </p:cNvSpPr>
            <p:nvPr/>
          </p:nvSpPr>
          <p:spPr bwMode="auto">
            <a:xfrm>
              <a:off x="6573838" y="1257300"/>
              <a:ext cx="436686" cy="22797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295650"/>
              <a:r>
                <a:rPr lang="en-GB" sz="1400" b="1" dirty="0">
                  <a:solidFill>
                    <a:srgbClr val="A50021"/>
                  </a:solidFill>
                </a:rPr>
                <a:t>InAs</a:t>
              </a:r>
            </a:p>
          </p:txBody>
        </p:sp>
        <p:sp>
          <p:nvSpPr>
            <p:cNvPr id="63505" name="Text Box 2549"/>
            <p:cNvSpPr txBox="1">
              <a:spLocks noChangeArrowheads="1"/>
            </p:cNvSpPr>
            <p:nvPr/>
          </p:nvSpPr>
          <p:spPr bwMode="auto">
            <a:xfrm>
              <a:off x="7342981" y="1443036"/>
              <a:ext cx="1044029" cy="1709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295650"/>
              <a:r>
                <a:rPr lang="en-GB" sz="1050" dirty="0"/>
                <a:t>Conduction band</a:t>
              </a:r>
            </a:p>
          </p:txBody>
        </p:sp>
        <p:sp>
          <p:nvSpPr>
            <p:cNvPr id="63506" name="Text Box 2550"/>
            <p:cNvSpPr txBox="1">
              <a:spLocks noChangeArrowheads="1"/>
            </p:cNvSpPr>
            <p:nvPr/>
          </p:nvSpPr>
          <p:spPr bwMode="auto">
            <a:xfrm>
              <a:off x="7811887" y="2936875"/>
              <a:ext cx="829869" cy="1709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295650"/>
              <a:r>
                <a:rPr lang="en-GB" sz="1050" dirty="0"/>
                <a:t>Valence band</a:t>
              </a:r>
            </a:p>
          </p:txBody>
        </p:sp>
        <p:sp>
          <p:nvSpPr>
            <p:cNvPr id="63507" name="Line 2551"/>
            <p:cNvSpPr>
              <a:spLocks noChangeShapeType="1"/>
            </p:cNvSpPr>
            <p:nvPr/>
          </p:nvSpPr>
          <p:spPr bwMode="auto">
            <a:xfrm flipV="1">
              <a:off x="6815138" y="2754775"/>
              <a:ext cx="1530209" cy="426575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GB" sz="1800"/>
            </a:p>
          </p:txBody>
        </p:sp>
        <p:sp>
          <p:nvSpPr>
            <p:cNvPr id="63508" name="Text Box 2552"/>
            <p:cNvSpPr txBox="1">
              <a:spLocks noChangeArrowheads="1"/>
            </p:cNvSpPr>
            <p:nvPr/>
          </p:nvSpPr>
          <p:spPr bwMode="auto">
            <a:xfrm>
              <a:off x="5275262" y="3560763"/>
              <a:ext cx="945315" cy="5373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295650"/>
              <a:r>
                <a:rPr lang="en-GB" sz="1100" b="1" dirty="0">
                  <a:solidFill>
                    <a:srgbClr val="A50021"/>
                  </a:solidFill>
                </a:rPr>
                <a:t>Increasing N</a:t>
              </a:r>
            </a:p>
            <a:p>
              <a:pPr defTabSz="3295650"/>
              <a:endParaRPr lang="en-GB" sz="1100" dirty="0"/>
            </a:p>
            <a:p>
              <a:pPr defTabSz="3295650"/>
              <a:r>
                <a:rPr lang="en-GB" sz="1100" i="1" dirty="0"/>
                <a:t>Tensile strain</a:t>
              </a:r>
            </a:p>
          </p:txBody>
        </p:sp>
        <p:sp>
          <p:nvSpPr>
            <p:cNvPr id="63509" name="Text Box 2553"/>
            <p:cNvSpPr txBox="1">
              <a:spLocks noChangeArrowheads="1"/>
            </p:cNvSpPr>
            <p:nvPr/>
          </p:nvSpPr>
          <p:spPr bwMode="auto">
            <a:xfrm>
              <a:off x="6991348" y="3578225"/>
              <a:ext cx="1226400" cy="53737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295650"/>
              <a:r>
                <a:rPr lang="en-GB" sz="1100" b="1" dirty="0">
                  <a:solidFill>
                    <a:srgbClr val="A50021"/>
                  </a:solidFill>
                </a:rPr>
                <a:t>Increasing Sb </a:t>
              </a:r>
            </a:p>
            <a:p>
              <a:pPr defTabSz="3295650"/>
              <a:endParaRPr lang="en-GB" sz="1100" b="1" dirty="0">
                <a:solidFill>
                  <a:srgbClr val="A50021"/>
                </a:solidFill>
              </a:endParaRPr>
            </a:p>
            <a:p>
              <a:pPr defTabSz="3295650"/>
              <a:r>
                <a:rPr lang="en-GB" sz="1100" i="1" dirty="0"/>
                <a:t>Compressive strain</a:t>
              </a:r>
            </a:p>
          </p:txBody>
        </p:sp>
        <p:sp>
          <p:nvSpPr>
            <p:cNvPr id="63510" name="Text Box 2554"/>
            <p:cNvSpPr txBox="1">
              <a:spLocks noChangeArrowheads="1"/>
            </p:cNvSpPr>
            <p:nvPr/>
          </p:nvSpPr>
          <p:spPr bwMode="auto">
            <a:xfrm>
              <a:off x="5259387" y="1625599"/>
              <a:ext cx="960437" cy="39082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295650"/>
              <a:r>
                <a:rPr lang="en-GB" sz="1200" i="1" dirty="0"/>
                <a:t>Adding N to InAs</a:t>
              </a:r>
            </a:p>
          </p:txBody>
        </p:sp>
        <p:sp>
          <p:nvSpPr>
            <p:cNvPr id="63511" name="Text Box 2555"/>
            <p:cNvSpPr txBox="1">
              <a:spLocks noChangeArrowheads="1"/>
            </p:cNvSpPr>
            <p:nvPr/>
          </p:nvSpPr>
          <p:spPr bwMode="auto">
            <a:xfrm>
              <a:off x="7302499" y="2217737"/>
              <a:ext cx="1127125" cy="39082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295650"/>
              <a:r>
                <a:rPr lang="en-GB" sz="1200" i="1" dirty="0" smtClean="0"/>
                <a:t>Adding </a:t>
              </a:r>
              <a:r>
                <a:rPr lang="en-GB" sz="1200" i="1" dirty="0" err="1" smtClean="0"/>
                <a:t>Sb</a:t>
              </a:r>
              <a:r>
                <a:rPr lang="en-GB" sz="1200" i="1" dirty="0" smtClean="0"/>
                <a:t> to InAs</a:t>
              </a:r>
              <a:endParaRPr lang="en-GB" sz="1200" i="1" dirty="0"/>
            </a:p>
          </p:txBody>
        </p:sp>
        <p:sp>
          <p:nvSpPr>
            <p:cNvPr id="63512" name="Text Box 2557"/>
            <p:cNvSpPr txBox="1">
              <a:spLocks noChangeArrowheads="1"/>
            </p:cNvSpPr>
            <p:nvPr/>
          </p:nvSpPr>
          <p:spPr bwMode="auto">
            <a:xfrm>
              <a:off x="5338762" y="2708275"/>
              <a:ext cx="135524" cy="17912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295650"/>
              <a:r>
                <a:rPr lang="en-GB" sz="1100"/>
                <a:t>E</a:t>
              </a:r>
              <a:r>
                <a:rPr lang="en-GB" sz="1100" baseline="-25000"/>
                <a:t>g</a:t>
              </a:r>
              <a:endParaRPr lang="en-GB" sz="1100"/>
            </a:p>
          </p:txBody>
        </p:sp>
      </p:grpSp>
      <p:pic>
        <p:nvPicPr>
          <p:cNvPr id="26" name="Picture 4" descr="InAsNSb 4K PL"/>
          <p:cNvPicPr>
            <a:picLocks noChangeAspect="1" noChangeArrowheads="1"/>
          </p:cNvPicPr>
          <p:nvPr/>
        </p:nvPicPr>
        <p:blipFill>
          <a:blip r:embed="rId2" cstate="print"/>
          <a:srcRect l="1074" t="8806" r="12883" b="5098"/>
          <a:stretch>
            <a:fillRect/>
          </a:stretch>
        </p:blipFill>
        <p:spPr bwMode="auto">
          <a:xfrm>
            <a:off x="4499992" y="855161"/>
            <a:ext cx="4259833" cy="2846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376701" y="4293096"/>
            <a:ext cx="44054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979" tIns="40490" rIns="80979" bIns="40490" numCol="1" anchor="t" anchorCtr="0" compatLnSpc="1">
            <a:prstTxWarp prst="textNoShape">
              <a:avLst/>
            </a:prstTxWarp>
          </a:bodyPr>
          <a:lstStyle/>
          <a:p>
            <a:pPr defTabSz="979488" eaLnBrk="0" hangingPunct="0">
              <a:spcBef>
                <a:spcPct val="20000"/>
              </a:spcBef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Sb</a:t>
            </a:r>
            <a:r>
              <a:rPr lang="en-GB" sz="1600" dirty="0" smtClean="0">
                <a:latin typeface="+mn-lt"/>
                <a:sym typeface="Symbol" pitchFamily="18" charset="2"/>
              </a:rPr>
              <a:t> acts as </a:t>
            </a:r>
            <a:r>
              <a:rPr lang="en-GB" sz="1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surfactant</a:t>
            </a:r>
            <a:r>
              <a:rPr lang="en-GB" sz="160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 </a:t>
            </a:r>
            <a:r>
              <a:rPr lang="en-GB" sz="1600" dirty="0" smtClean="0">
                <a:latin typeface="+mn-lt"/>
                <a:sym typeface="Symbol" pitchFamily="18" charset="2"/>
              </a:rPr>
              <a:t>to maintain 2D growth and reduces point defects </a:t>
            </a:r>
            <a:r>
              <a:rPr lang="en-GB" sz="1600" dirty="0" smtClean="0">
                <a:solidFill>
                  <a:schemeClr val="accent2"/>
                </a:solidFill>
                <a:latin typeface="+mn-lt"/>
                <a:sym typeface="Symbol" pitchFamily="18" charset="2"/>
              </a:rPr>
              <a:t>-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improves PL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794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Red-shift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of emission wavelength </a:t>
            </a:r>
          </a:p>
          <a:p>
            <a:pPr marL="0" marR="0" lvl="0" indent="0" algn="l" defTabSz="9794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– need less N to reach longer wavelengths</a:t>
            </a:r>
          </a:p>
          <a:p>
            <a:pPr defTabSz="979488" eaLnBrk="0" hangingPunct="0">
              <a:spcBef>
                <a:spcPct val="20000"/>
              </a:spcBef>
              <a:defRPr/>
            </a:pPr>
            <a:r>
              <a:rPr kumimoji="0" lang="en-GB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Sb reduces N surface diffusion length - increases N incorporation </a:t>
            </a:r>
            <a:r>
              <a:rPr kumimoji="0" lang="en-GB" sz="1600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~ 2.5x</a:t>
            </a:r>
          </a:p>
          <a:p>
            <a:pPr lvl="0" defTabSz="979488" eaLnBrk="0" hangingPunct="0">
              <a:spcBef>
                <a:spcPct val="20000"/>
              </a:spcBef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Reduction of Sb segregation induced by N </a:t>
            </a:r>
            <a:r>
              <a:rPr kumimoji="0" lang="en-GB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- increases Sb incorporation </a:t>
            </a:r>
            <a:r>
              <a:rPr kumimoji="0" lang="en-GB" sz="1600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~1.5x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794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794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29" name="Picture 2" descr="Fig 2 compositions without table"/>
          <p:cNvPicPr>
            <a:picLocks noChangeAspect="1" noChangeArrowheads="1"/>
          </p:cNvPicPr>
          <p:nvPr/>
        </p:nvPicPr>
        <p:blipFill>
          <a:blip r:embed="rId3" cstate="print"/>
          <a:srcRect t="3708" r="22905" b="12051"/>
          <a:stretch>
            <a:fillRect/>
          </a:stretch>
        </p:blipFill>
        <p:spPr bwMode="auto">
          <a:xfrm>
            <a:off x="5220072" y="3835098"/>
            <a:ext cx="3273376" cy="2884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959786"/>
            <a:ext cx="5495859" cy="2922633"/>
            <a:chOff x="1923" y="9141"/>
            <a:chExt cx="8643" cy="4507"/>
          </a:xfrm>
        </p:grpSpPr>
        <p:graphicFrame>
          <p:nvGraphicFramePr>
            <p:cNvPr id="498693" name="Object 5"/>
            <p:cNvGraphicFramePr>
              <a:graphicFrameLocks noChangeAspect="1"/>
            </p:cNvGraphicFramePr>
            <p:nvPr/>
          </p:nvGraphicFramePr>
          <p:xfrm>
            <a:off x="6387" y="9141"/>
            <a:ext cx="4179" cy="4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74" name="Graph" r:id="rId3" imgW="2521440" imgH="3047040" progId="Origin50.Graph">
                    <p:embed/>
                  </p:oleObj>
                </mc:Choice>
                <mc:Fallback>
                  <p:oleObj name="Graph" r:id="rId3" imgW="2521440" imgH="3047040" progId="Origin50.Graph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7" y="9141"/>
                          <a:ext cx="4179" cy="4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8694" name="Object 6"/>
            <p:cNvGraphicFramePr>
              <a:graphicFrameLocks noChangeAspect="1"/>
            </p:cNvGraphicFramePr>
            <p:nvPr/>
          </p:nvGraphicFramePr>
          <p:xfrm>
            <a:off x="1923" y="9141"/>
            <a:ext cx="4303" cy="4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75" name="Graph" r:id="rId5" imgW="2530080" imgH="3038400" progId="Origin50.Graph">
                    <p:embed/>
                  </p:oleObj>
                </mc:Choice>
                <mc:Fallback>
                  <p:oleObj name="Graph" r:id="rId5" imgW="2530080" imgH="3038400" progId="Origin50.Graph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3" y="9141"/>
                          <a:ext cx="4303" cy="4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635514" y="332656"/>
            <a:ext cx="309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Photoreflectance</a:t>
            </a:r>
            <a:endParaRPr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32656"/>
            <a:ext cx="3672408" cy="28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1788" y="6319192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pl-PL" sz="1200" dirty="0">
                <a:solidFill>
                  <a:srgbClr val="000000"/>
                </a:solidFill>
                <a:latin typeface="+mn-lt"/>
              </a:rPr>
              <a:t>Kudrawiec </a:t>
            </a:r>
            <a:r>
              <a:rPr kumimoji="0" lang="en-GB" sz="1200" dirty="0">
                <a:solidFill>
                  <a:srgbClr val="000000"/>
                </a:solidFill>
                <a:latin typeface="+mn-lt"/>
              </a:rPr>
              <a:t>et al. APL </a:t>
            </a:r>
            <a:r>
              <a:rPr kumimoji="0" lang="en-GB" sz="1200" b="1" dirty="0" smtClean="0">
                <a:solidFill>
                  <a:srgbClr val="000000"/>
                </a:solidFill>
                <a:latin typeface="+mn-lt"/>
              </a:rPr>
              <a:t>99</a:t>
            </a:r>
            <a:r>
              <a:rPr kumimoji="0" lang="en-GB" sz="1200" dirty="0" smtClean="0">
                <a:solidFill>
                  <a:srgbClr val="000000"/>
                </a:solidFill>
                <a:latin typeface="+mn-lt"/>
              </a:rPr>
              <a:t>, 011904 (2011)</a:t>
            </a:r>
            <a:endParaRPr kumimoji="0"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004" y="908719"/>
            <a:ext cx="4167616" cy="239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+mn-lt"/>
              </a:rPr>
              <a:t>Δ</a:t>
            </a:r>
            <a:r>
              <a:rPr lang="en-GB" sz="1600" baseline="-25000" dirty="0" smtClean="0">
                <a:latin typeface="+mn-lt"/>
              </a:rPr>
              <a:t>so</a:t>
            </a:r>
            <a:r>
              <a:rPr lang="en-GB" sz="1600" dirty="0" smtClean="0">
                <a:latin typeface="+mn-lt"/>
              </a:rPr>
              <a:t> &gt; E</a:t>
            </a:r>
            <a:r>
              <a:rPr lang="en-GB" sz="1600" baseline="-25000" dirty="0" smtClean="0">
                <a:latin typeface="+mn-lt"/>
              </a:rPr>
              <a:t>0</a:t>
            </a:r>
            <a:r>
              <a:rPr lang="en-GB" sz="1600" dirty="0" smtClean="0">
                <a:latin typeface="+mn-lt"/>
              </a:rPr>
              <a:t>   Auger suppression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Advantage of InAsN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Sb</a:t>
            </a:r>
            <a:r>
              <a:rPr lang="en-GB" sz="1600" dirty="0" smtClean="0">
                <a:latin typeface="+mn-lt"/>
              </a:rPr>
              <a:t> over InAsN</a:t>
            </a:r>
          </a:p>
          <a:p>
            <a:r>
              <a:rPr lang="en-GB" sz="1600" dirty="0" smtClean="0">
                <a:latin typeface="+mn-lt"/>
              </a:rPr>
              <a:t>In-plane strain for layers grown on InAs</a:t>
            </a:r>
          </a:p>
          <a:p>
            <a:r>
              <a:rPr lang="en-GB" sz="1600" dirty="0" smtClean="0">
                <a:latin typeface="+mn-lt"/>
              </a:rPr>
              <a:t>can be tuned from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tensile</a:t>
            </a:r>
            <a:r>
              <a:rPr lang="en-GB" sz="1600" dirty="0" smtClean="0">
                <a:latin typeface="+mn-lt"/>
              </a:rPr>
              <a:t> to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compressive</a:t>
            </a:r>
          </a:p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Tailor polarization in QW to be either TE or TM</a:t>
            </a:r>
          </a:p>
          <a:p>
            <a:r>
              <a:rPr lang="en-GB" sz="1600" dirty="0" smtClean="0">
                <a:latin typeface="+mn-lt"/>
              </a:rPr>
              <a:t>Sb increases confinement in valence band </a:t>
            </a:r>
          </a:p>
          <a:p>
            <a:r>
              <a:rPr lang="en-GB" sz="1600" dirty="0" smtClean="0">
                <a:latin typeface="+mn-lt"/>
              </a:rPr>
              <a:t>- dominant polarisation is TE  (e</a:t>
            </a:r>
            <a:r>
              <a:rPr lang="en-GB" sz="1600" baseline="-25000" dirty="0" smtClean="0">
                <a:latin typeface="+mn-lt"/>
              </a:rPr>
              <a:t>1</a:t>
            </a:r>
            <a:r>
              <a:rPr lang="en-GB" sz="1600" dirty="0" smtClean="0">
                <a:latin typeface="+mn-lt"/>
              </a:rPr>
              <a:t>-hh</a:t>
            </a:r>
            <a:r>
              <a:rPr lang="en-GB" sz="1600" baseline="-25000" dirty="0" smtClean="0">
                <a:latin typeface="+mn-lt"/>
              </a:rPr>
              <a:t>1</a:t>
            </a:r>
            <a:r>
              <a:rPr lang="en-GB" sz="1600" dirty="0" smtClean="0">
                <a:latin typeface="+mn-lt"/>
              </a:rPr>
              <a:t>)</a:t>
            </a:r>
          </a:p>
          <a:p>
            <a:endParaRPr lang="en-GB" sz="1600" baseline="-25000" dirty="0" smtClean="0">
              <a:latin typeface="+mn-lt"/>
            </a:endParaRPr>
          </a:p>
          <a:p>
            <a:endParaRPr lang="en-GB" sz="1600" baseline="-25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5859" y="3299117"/>
            <a:ext cx="348025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Spin orbit splitting In </a:t>
            </a:r>
            <a:r>
              <a:rPr lang="en-GB" sz="16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InNAs</a:t>
            </a:r>
            <a:r>
              <a:rPr lang="en-GB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InAsNSb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Incorporation of Sb increases</a:t>
            </a:r>
            <a:r>
              <a:rPr lang="el-GR" sz="1600" dirty="0" smtClean="0">
                <a:latin typeface="+mn-lt"/>
              </a:rPr>
              <a:t> Δ</a:t>
            </a:r>
            <a:r>
              <a:rPr lang="en-GB" sz="1600" baseline="-25000" dirty="0" smtClean="0">
                <a:latin typeface="+mn-lt"/>
              </a:rPr>
              <a:t>so</a:t>
            </a:r>
            <a:r>
              <a:rPr lang="en-GB" sz="1600" dirty="0" smtClean="0">
                <a:latin typeface="+mn-lt"/>
              </a:rPr>
              <a:t> and decreases E</a:t>
            </a:r>
            <a:r>
              <a:rPr lang="en-GB" sz="1600" baseline="-25000" dirty="0" smtClean="0">
                <a:latin typeface="+mn-lt"/>
              </a:rPr>
              <a:t>0</a:t>
            </a:r>
            <a:r>
              <a:rPr lang="en-GB" sz="1600" dirty="0" smtClean="0">
                <a:latin typeface="+mn-lt"/>
              </a:rPr>
              <a:t> </a:t>
            </a:r>
          </a:p>
          <a:p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does not change </a:t>
            </a:r>
            <a:r>
              <a:rPr lang="el-G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en-GB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endParaRPr lang="en-GB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Both Sb and N reduce E</a:t>
            </a:r>
            <a:r>
              <a:rPr lang="en-GB" sz="1600" baseline="-25000" dirty="0" smtClean="0">
                <a:latin typeface="+mn-lt"/>
              </a:rPr>
              <a:t>0 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~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meV </a:t>
            </a:r>
            <a:r>
              <a:rPr lang="en-GB" sz="1600" dirty="0" smtClean="0">
                <a:latin typeface="+mn-lt"/>
              </a:rPr>
              <a:t>per 1% of Sb</a:t>
            </a:r>
          </a:p>
          <a:p>
            <a:r>
              <a:rPr lang="en-GB" sz="1600" dirty="0" smtClean="0">
                <a:latin typeface="+mn-lt"/>
              </a:rPr>
              <a:t>~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 meV </a:t>
            </a:r>
            <a:r>
              <a:rPr lang="en-GB" sz="1600" dirty="0" smtClean="0">
                <a:latin typeface="+mn-lt"/>
              </a:rPr>
              <a:t>per 1%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N</a:t>
            </a:r>
          </a:p>
          <a:p>
            <a:r>
              <a:rPr lang="en-GB" sz="1600" baseline="-25000" dirty="0" smtClean="0">
                <a:latin typeface="+mn-lt"/>
              </a:rPr>
              <a:t> </a:t>
            </a:r>
          </a:p>
          <a:p>
            <a:r>
              <a:rPr lang="en-GB" sz="1600" baseline="-25000" dirty="0" smtClean="0">
                <a:latin typeface="+mn-lt"/>
              </a:rPr>
              <a:t> 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15913"/>
            <a:ext cx="7929562" cy="782637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1873" y="1604509"/>
            <a:ext cx="6317108" cy="4751387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Motivation</a:t>
            </a:r>
          </a:p>
          <a:p>
            <a:pPr lvl="1" eaLnBrk="1" hangingPunct="1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MBE growth on InAs and GaAs  </a:t>
            </a:r>
          </a:p>
          <a:p>
            <a:pPr lvl="1" eaLnBrk="1" hangingPunct="1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Structural and optical properties</a:t>
            </a:r>
          </a:p>
          <a:p>
            <a:pPr lvl="1" eaLnBrk="1" hangingPunct="1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Annealing and Hydrogenation </a:t>
            </a:r>
          </a:p>
          <a:p>
            <a:pPr lvl="1" eaLnBrk="1" hangingPunct="1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Devices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827584" y="5157193"/>
            <a:ext cx="4741769" cy="936103"/>
            <a:chOff x="2071670" y="4429132"/>
            <a:chExt cx="4462816" cy="812799"/>
          </a:xfrm>
        </p:grpSpPr>
        <p:pic>
          <p:nvPicPr>
            <p:cNvPr id="9" name="Picture 14" descr="1to_5pr_ioff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723" y="4429132"/>
              <a:ext cx="1011909" cy="81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2632" y="4429132"/>
              <a:ext cx="1209826" cy="81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1670" y="4429132"/>
              <a:ext cx="1119053" cy="81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12458" y="4429132"/>
              <a:ext cx="1122028" cy="812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H:\projects\N2impurities\GaP\vis\gap_0.jpg"/>
          <p:cNvPicPr>
            <a:picLocks noChangeAspect="1" noChangeArrowheads="1"/>
          </p:cNvPicPr>
          <p:nvPr/>
        </p:nvPicPr>
        <p:blipFill>
          <a:blip r:embed="rId7" cstate="print"/>
          <a:srcRect l="7256" r="7919"/>
          <a:stretch>
            <a:fillRect/>
          </a:stretch>
        </p:blipFill>
        <p:spPr bwMode="auto">
          <a:xfrm>
            <a:off x="6130925" y="3881188"/>
            <a:ext cx="2617539" cy="2350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46925" y="4692770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27885"/>
            <a:ext cx="3600400" cy="298833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773" y="808242"/>
            <a:ext cx="4470088" cy="3375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14908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Strong PL at room temperature </a:t>
            </a:r>
          </a:p>
          <a:p>
            <a:r>
              <a:rPr lang="en-GB" sz="1600" dirty="0" smtClean="0">
                <a:latin typeface="+mn-lt"/>
              </a:rPr>
              <a:t> - good optical quality </a:t>
            </a:r>
          </a:p>
          <a:p>
            <a:r>
              <a:rPr lang="en-GB" sz="1600" dirty="0" smtClean="0">
                <a:latin typeface="+mn-lt"/>
              </a:rPr>
              <a:t>Asymmetric shape 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Narrow energy gap –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free carrier emission </a:t>
            </a:r>
            <a:r>
              <a:rPr lang="en-GB" sz="1600" dirty="0" smtClean="0">
                <a:latin typeface="+mn-lt"/>
              </a:rPr>
              <a:t>is important </a:t>
            </a:r>
          </a:p>
          <a:p>
            <a:r>
              <a:rPr lang="en-GB" sz="1600" dirty="0" smtClean="0">
                <a:latin typeface="+mn-lt"/>
              </a:rPr>
              <a:t>Especially &gt; 100 K</a:t>
            </a:r>
          </a:p>
          <a:p>
            <a:r>
              <a:rPr lang="en-GB" sz="1600" dirty="0" smtClean="0">
                <a:latin typeface="+mn-lt"/>
              </a:rPr>
              <a:t>High energy tail extends well above </a:t>
            </a:r>
            <a:r>
              <a:rPr lang="en-GB" sz="1600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g</a:t>
            </a:r>
            <a:endParaRPr lang="en-GB" sz="1600" baseline="-25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4303455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n-lt"/>
              </a:rPr>
              <a:t>Gaussian at low T</a:t>
            </a:r>
          </a:p>
          <a:p>
            <a:r>
              <a:rPr lang="en-GB" sz="1600" dirty="0" smtClean="0">
                <a:latin typeface="+mn-lt"/>
              </a:rPr>
              <a:t>PL peak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lower</a:t>
            </a:r>
            <a:r>
              <a:rPr lang="en-GB" sz="1600" dirty="0" smtClean="0">
                <a:latin typeface="+mn-lt"/>
              </a:rPr>
              <a:t> than </a:t>
            </a:r>
            <a:r>
              <a:rPr lang="en-GB" sz="1600" dirty="0" err="1" smtClean="0">
                <a:latin typeface="+mn-lt"/>
              </a:rPr>
              <a:t>E</a:t>
            </a:r>
            <a:r>
              <a:rPr lang="en-GB" sz="1600" baseline="-25000" dirty="0" err="1" smtClean="0">
                <a:latin typeface="+mn-lt"/>
              </a:rPr>
              <a:t>g</a:t>
            </a:r>
            <a:r>
              <a:rPr lang="en-GB" sz="1600" dirty="0" smtClean="0">
                <a:latin typeface="+mn-lt"/>
              </a:rPr>
              <a:t> determined from PR </a:t>
            </a:r>
          </a:p>
          <a:p>
            <a:r>
              <a:rPr lang="en-GB" sz="1600" dirty="0" smtClean="0">
                <a:latin typeface="+mn-lt"/>
              </a:rPr>
              <a:t>Characteristic S-shape but with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weak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carrier localisation </a:t>
            </a:r>
          </a:p>
          <a:p>
            <a:pPr>
              <a:buFontTx/>
              <a:buChar char="-"/>
            </a:pPr>
            <a:r>
              <a:rPr lang="en-GB" sz="1600" dirty="0" smtClean="0">
                <a:latin typeface="+mn-lt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Stokes shift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&lt;10 meV </a:t>
            </a:r>
          </a:p>
          <a:p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smaller than for InAsN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Composition fluctuations or point defects reduced due to surfactant effect of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Sb</a:t>
            </a:r>
            <a:r>
              <a:rPr lang="en-GB" sz="1600" dirty="0" smtClean="0">
                <a:latin typeface="+mn-lt"/>
              </a:rPr>
              <a:t> </a:t>
            </a:r>
          </a:p>
          <a:p>
            <a:pPr>
              <a:buFontTx/>
              <a:buChar char="-"/>
            </a:pPr>
            <a:endParaRPr lang="en-GB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60648"/>
            <a:ext cx="4437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InAsSbN Photoluminescence</a:t>
            </a: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98543" y="814010"/>
            <a:ext cx="0" cy="298079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20642" y="823259"/>
            <a:ext cx="0" cy="298079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6488182"/>
            <a:ext cx="3364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  <a:cs typeface="Calibri" pitchFamily="34" charset="0"/>
              </a:rPr>
              <a:t>Latwoska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et al, Appl. Phys. </a:t>
            </a:r>
            <a:r>
              <a:rPr lang="en-GB" sz="1200" dirty="0" err="1" smtClean="0">
                <a:latin typeface="Calibri" pitchFamily="34" charset="0"/>
                <a:cs typeface="Calibri" pitchFamily="34" charset="0"/>
              </a:rPr>
              <a:t>Lett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102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122109 (2013)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4" y="1052736"/>
            <a:ext cx="3441700" cy="421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933981"/>
            <a:ext cx="445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n-lt"/>
              </a:rPr>
              <a:t>Fit using</a:t>
            </a:r>
            <a:endParaRPr lang="en-GB" sz="1600" dirty="0">
              <a:latin typeface="+mn-lt"/>
            </a:endParaRPr>
          </a:p>
        </p:txBody>
      </p:sp>
      <p:pic>
        <p:nvPicPr>
          <p:cNvPr id="84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6960"/>
            <a:ext cx="3096344" cy="48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2059" y="1483743"/>
            <a:ext cx="1671439" cy="32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8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28953"/>
            <a:ext cx="3384376" cy="33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11960" y="2852936"/>
            <a:ext cx="471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Includes localized and band-band transitions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A  = scaling factor</a:t>
            </a:r>
          </a:p>
          <a:p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en-GB" sz="1600" baseline="-25000" dirty="0" err="1" smtClean="0">
                <a:solidFill>
                  <a:prstClr val="black"/>
                </a:solidFill>
                <a:latin typeface="+mn-lt"/>
              </a:rPr>
              <a:t>cr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= energy of crossover between equations</a:t>
            </a: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K   = smoothing parameter</a:t>
            </a:r>
          </a:p>
          <a:p>
            <a:r>
              <a:rPr lang="el-GR" sz="1600" dirty="0" smtClean="0">
                <a:solidFill>
                  <a:prstClr val="black"/>
                </a:solidFill>
                <a:latin typeface="+mn-lt"/>
              </a:rPr>
              <a:t>σ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relates to slope of DOS</a:t>
            </a:r>
          </a:p>
          <a:p>
            <a:endParaRPr lang="en-GB" sz="1600" dirty="0" smtClean="0">
              <a:solidFill>
                <a:prstClr val="black"/>
              </a:solidFill>
              <a:latin typeface="+mn-lt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Set K = 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k</a:t>
            </a:r>
            <a:r>
              <a:rPr lang="en-GB" sz="1600" baseline="-25000" dirty="0" err="1" smtClean="0">
                <a:solidFill>
                  <a:prstClr val="black"/>
                </a:solidFill>
                <a:latin typeface="+mn-lt"/>
              </a:rPr>
              <a:t>B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T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σ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and 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en-GB" sz="1600" baseline="-25000" dirty="0" err="1" smtClean="0">
                <a:solidFill>
                  <a:prstClr val="black"/>
                </a:solidFill>
                <a:latin typeface="+mn-lt"/>
              </a:rPr>
              <a:t>cr</a:t>
            </a:r>
            <a:r>
              <a:rPr lang="en-GB" sz="1600" baseline="-25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= </a:t>
            </a:r>
            <a:r>
              <a:rPr lang="en-GB" sz="1600" dirty="0" err="1" smtClean="0">
                <a:latin typeface="+mn-lt"/>
              </a:rPr>
              <a:t>Eg</a:t>
            </a:r>
            <a:r>
              <a:rPr lang="en-GB" sz="1600" dirty="0" smtClean="0">
                <a:latin typeface="+mn-lt"/>
              </a:rPr>
              <a:t> + 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k</a:t>
            </a:r>
            <a:r>
              <a:rPr lang="en-GB" sz="1600" baseline="-25000" dirty="0" err="1" smtClean="0">
                <a:solidFill>
                  <a:prstClr val="black"/>
                </a:solidFill>
                <a:latin typeface="+mn-lt"/>
              </a:rPr>
              <a:t>B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T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σ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</a:t>
            </a:r>
          </a:p>
          <a:p>
            <a:endParaRPr lang="en-GB" sz="1600" dirty="0" smtClean="0">
              <a:solidFill>
                <a:prstClr val="black"/>
              </a:solidFill>
              <a:latin typeface="+mn-lt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n= 0.5 to 2 for momentum conserving non-conserving transitions</a:t>
            </a:r>
          </a:p>
          <a:p>
            <a:endParaRPr lang="en-GB" sz="1600" dirty="0" smtClean="0">
              <a:solidFill>
                <a:prstClr val="black"/>
              </a:solidFill>
              <a:latin typeface="+mn-lt"/>
            </a:endParaRPr>
          </a:p>
          <a:p>
            <a:r>
              <a:rPr lang="en-GB" sz="1600" dirty="0" smtClean="0">
                <a:solidFill>
                  <a:prstClr val="black"/>
                </a:solidFill>
                <a:latin typeface="+mn-lt"/>
              </a:rPr>
              <a:t>Best fit when n=1</a:t>
            </a:r>
          </a:p>
          <a:p>
            <a:endParaRPr lang="en-GB" sz="1600" dirty="0" smtClean="0">
              <a:solidFill>
                <a:prstClr val="black"/>
              </a:solidFill>
              <a:latin typeface="+mn-lt"/>
            </a:endParaRPr>
          </a:p>
          <a:p>
            <a:endParaRPr lang="en-GB" sz="16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03" y="5438259"/>
            <a:ext cx="3425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Black</a:t>
            </a:r>
            <a:r>
              <a:rPr lang="en-GB" sz="1400" dirty="0" smtClean="0">
                <a:latin typeface="+mn-lt"/>
              </a:rPr>
              <a:t> arrows – </a:t>
            </a:r>
            <a:r>
              <a:rPr lang="en-GB" sz="1400" dirty="0" err="1" smtClean="0">
                <a:latin typeface="+mn-lt"/>
              </a:rPr>
              <a:t>E</a:t>
            </a:r>
            <a:r>
              <a:rPr lang="en-GB" sz="1400" baseline="-25000" dirty="0" err="1" smtClean="0">
                <a:latin typeface="+mn-lt"/>
              </a:rPr>
              <a:t>g</a:t>
            </a:r>
            <a:r>
              <a:rPr lang="en-GB" sz="1400" dirty="0" smtClean="0">
                <a:latin typeface="+mn-lt"/>
              </a:rPr>
              <a:t> determined from PL fitting</a:t>
            </a:r>
          </a:p>
          <a:p>
            <a:r>
              <a:rPr lang="en-GB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</a:t>
            </a:r>
            <a:r>
              <a:rPr lang="en-GB" sz="1400" dirty="0" smtClean="0">
                <a:latin typeface="+mn-lt"/>
              </a:rPr>
              <a:t> arrows   – PL peak</a:t>
            </a:r>
          </a:p>
          <a:p>
            <a:endParaRPr lang="en-GB" sz="1400" dirty="0" smtClean="0">
              <a:latin typeface="+mn-lt"/>
            </a:endParaRPr>
          </a:p>
          <a:p>
            <a:r>
              <a:rPr lang="en-GB" sz="1400" dirty="0" smtClean="0">
                <a:latin typeface="+mn-lt"/>
              </a:rPr>
              <a:t>Note the difference which increases with T</a:t>
            </a:r>
            <a:endParaRPr lang="en-GB" sz="1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49206"/>
            <a:ext cx="5673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Photoluminescence curve fitting</a:t>
            </a:r>
            <a:endParaRPr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8185" y="6488182"/>
            <a:ext cx="3364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  <a:cs typeface="Calibri" pitchFamily="34" charset="0"/>
              </a:rPr>
              <a:t>Latwoska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et al, Appl. Phys. </a:t>
            </a:r>
            <a:r>
              <a:rPr lang="en-GB" sz="1200" dirty="0" err="1" smtClean="0">
                <a:latin typeface="Calibri" pitchFamily="34" charset="0"/>
                <a:cs typeface="Calibri" pitchFamily="34" charset="0"/>
              </a:rPr>
              <a:t>Lett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102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, 122109 (2013)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80" y="913075"/>
            <a:ext cx="7910368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005064"/>
            <a:ext cx="33305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Comparison of change in energy gap with T</a:t>
            </a:r>
          </a:p>
          <a:p>
            <a:r>
              <a:rPr lang="en-GB" sz="1400" dirty="0" err="1" smtClean="0">
                <a:latin typeface="+mn-lt"/>
              </a:rPr>
              <a:t>InNAsSb</a:t>
            </a:r>
            <a:r>
              <a:rPr lang="en-GB" sz="1400" dirty="0" smtClean="0">
                <a:latin typeface="+mn-lt"/>
              </a:rPr>
              <a:t>    65 meV</a:t>
            </a:r>
          </a:p>
          <a:p>
            <a:r>
              <a:rPr lang="en-GB" sz="1400" dirty="0" smtClean="0">
                <a:latin typeface="+mn-lt"/>
              </a:rPr>
              <a:t>InAs           66 meV</a:t>
            </a:r>
          </a:p>
          <a:p>
            <a:r>
              <a:rPr lang="en-GB" sz="1400" dirty="0" smtClean="0">
                <a:latin typeface="+mn-lt"/>
              </a:rPr>
              <a:t>InSb           62 meV</a:t>
            </a:r>
          </a:p>
          <a:p>
            <a:endParaRPr lang="en-GB" sz="1400" dirty="0">
              <a:latin typeface="+mn-lt"/>
            </a:endParaRPr>
          </a:p>
        </p:txBody>
      </p:sp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86" y="4818916"/>
            <a:ext cx="3888432" cy="7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27784" y="4365104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 smtClean="0">
                <a:solidFill>
                  <a:prstClr val="black"/>
                </a:solidFill>
                <a:latin typeface="+mn-lt"/>
              </a:rPr>
              <a:t>whereas </a:t>
            </a:r>
            <a:r>
              <a:rPr lang="en-GB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1% N in </a:t>
            </a:r>
            <a:r>
              <a:rPr lang="en-GB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GaAs</a:t>
            </a:r>
            <a:r>
              <a:rPr lang="en-GB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reduces 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T dependence of </a:t>
            </a:r>
            <a:r>
              <a:rPr lang="en-GB" sz="16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en-GB" sz="1600" baseline="-25000" dirty="0" err="1" smtClean="0">
                <a:solidFill>
                  <a:prstClr val="black"/>
                </a:solidFill>
                <a:latin typeface="+mn-lt"/>
              </a:rPr>
              <a:t>g</a:t>
            </a:r>
            <a:r>
              <a:rPr lang="en-GB" sz="1600" dirty="0" smtClean="0">
                <a:solidFill>
                  <a:prstClr val="black"/>
                </a:solidFill>
                <a:latin typeface="+mn-lt"/>
              </a:rPr>
              <a:t> by 40%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3" y="285448"/>
            <a:ext cx="5773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Temperature dependence of bandgap</a:t>
            </a:r>
            <a:endParaRPr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849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886" y="5530313"/>
            <a:ext cx="4320479" cy="24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887938"/>
            <a:ext cx="1247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3" y="5069675"/>
            <a:ext cx="4020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 </a:t>
            </a:r>
            <a:r>
              <a:rPr lang="en-GB" sz="1800" dirty="0" smtClean="0">
                <a:latin typeface="+mn-lt"/>
              </a:rPr>
              <a:t>gives good agreement</a:t>
            </a:r>
          </a:p>
          <a:p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 dependence of </a:t>
            </a:r>
            <a:r>
              <a:rPr lang="en-GB" sz="1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Eg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in </a:t>
            </a:r>
            <a:r>
              <a:rPr lang="en-GB" sz="1800" dirty="0" err="1" smtClean="0">
                <a:latin typeface="+mn-lt"/>
              </a:rPr>
              <a:t>InNAsSb</a:t>
            </a:r>
            <a:r>
              <a:rPr lang="en-GB" sz="1800" dirty="0" smtClean="0">
                <a:latin typeface="+mn-lt"/>
              </a:rPr>
              <a:t> is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</a:t>
            </a:r>
          </a:p>
          <a:p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sensitive to N due to large separation </a:t>
            </a:r>
            <a:r>
              <a:rPr lang="en-GB" sz="1800" dirty="0" smtClean="0">
                <a:latin typeface="+mn-lt"/>
              </a:rPr>
              <a:t>between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GB" sz="1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</a:t>
            </a:r>
            <a:r>
              <a:rPr lang="en-GB" sz="1800" baseline="-250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and </a:t>
            </a:r>
            <a:r>
              <a:rPr lang="en-GB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GB" sz="1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GB" sz="1800" baseline="-250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(~ 1 eV)</a:t>
            </a:r>
          </a:p>
          <a:p>
            <a:r>
              <a:rPr lang="en-GB" sz="1800" dirty="0" smtClean="0">
                <a:latin typeface="+mn-lt"/>
              </a:rPr>
              <a:t> </a:t>
            </a:r>
            <a:endParaRPr lang="en-GB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350" y="744255"/>
            <a:ext cx="9346567" cy="3610258"/>
            <a:chOff x="48258" y="1623665"/>
            <a:chExt cx="9346567" cy="3610258"/>
          </a:xfrm>
        </p:grpSpPr>
        <p:graphicFrame>
          <p:nvGraphicFramePr>
            <p:cNvPr id="1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8258" y="1623948"/>
            <a:ext cx="5099050" cy="360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910" name="Graph" r:id="rId3" imgW="4133088" imgH="2926080" progId="Origin50.Graph">
                    <p:embed/>
                  </p:oleObj>
                </mc:Choice>
                <mc:Fallback>
                  <p:oleObj name="Graph" r:id="rId3" imgW="4133088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58" y="1623948"/>
                          <a:ext cx="5099050" cy="360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297363" y="1623665"/>
            <a:ext cx="5097462" cy="360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911" name="Graph" r:id="rId5" imgW="4132800" imgH="2926080" progId="Origin50.Graph">
                    <p:embed/>
                  </p:oleObj>
                </mc:Choice>
                <mc:Fallback>
                  <p:oleObj name="Graph" r:id="rId5" imgW="413280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7363" y="1623665"/>
                          <a:ext cx="5097462" cy="360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122443" y="1893317"/>
            <a:ext cx="2593573" cy="1823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912" name="Graph" r:id="rId7" imgW="4161130" imgH="2926080" progId="Origin50.Graph">
                    <p:embed/>
                  </p:oleObj>
                </mc:Choice>
                <mc:Fallback>
                  <p:oleObj name="Graph" r:id="rId7" imgW="416113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2443" y="1893317"/>
                          <a:ext cx="2593573" cy="1823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6666230" y="1935136"/>
            <a:ext cx="2252916" cy="158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913" name="Graph" r:id="rId9" imgW="4161130" imgH="2926080" progId="Origin50.Graph">
                    <p:embed/>
                  </p:oleObj>
                </mc:Choice>
                <mc:Fallback>
                  <p:oleObj name="Graph" r:id="rId9" imgW="416113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6230" y="1935136"/>
                          <a:ext cx="2252916" cy="1584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>
          <a:xfrm>
            <a:off x="713668" y="391739"/>
            <a:ext cx="7890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Rapid thermal annealing of</a:t>
            </a:r>
            <a:r>
              <a:rPr lang="en-GB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InAsN/GaAs</a:t>
            </a:r>
            <a:endParaRPr lang="en-I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229" y="4483474"/>
            <a:ext cx="4685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Rapid thermal annealing (RTA): 30 sec in N</a:t>
            </a:r>
            <a:r>
              <a:rPr lang="en-GB" sz="2000" baseline="-25000" dirty="0" smtClean="0">
                <a:latin typeface="Calibri" panose="020F0502020204030204" pitchFamily="34" charset="0"/>
              </a:rPr>
              <a:t>2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1229" y="5003305"/>
            <a:ext cx="8339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4K PL enhanced </a:t>
            </a:r>
            <a:r>
              <a:rPr lang="en-GB" sz="1800" dirty="0" smtClean="0">
                <a:latin typeface="Calibri" panose="020F0502020204030204" pitchFamily="34" charset="0"/>
              </a:rPr>
              <a:t>by </a:t>
            </a: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25-30</a:t>
            </a:r>
            <a:r>
              <a:rPr lang="en-GB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times due  to a reduction in SRH recombination</a:t>
            </a:r>
          </a:p>
          <a:p>
            <a:endParaRPr lang="en-GB" sz="1800" dirty="0" smtClean="0">
              <a:latin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</a:rPr>
              <a:t>RT PL intensity increased only moderately  </a:t>
            </a:r>
          </a:p>
          <a:p>
            <a:r>
              <a:rPr lang="en-GB" sz="1800" dirty="0" smtClean="0">
                <a:latin typeface="Calibri" panose="020F0502020204030204" pitchFamily="34" charset="0"/>
              </a:rPr>
              <a:t>RTA causes reduction in point defects but not in Auger recombination</a:t>
            </a:r>
          </a:p>
          <a:p>
            <a:endParaRPr lang="en-GB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latin typeface="Calibri" panose="020F0502020204030204" pitchFamily="34" charset="0"/>
              </a:rPr>
              <a:t>Slight blue shift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(10 meV) </a:t>
            </a:r>
            <a:r>
              <a:rPr lang="en-GB" sz="1800" dirty="0" smtClean="0">
                <a:latin typeface="Calibri" panose="020F0502020204030204" pitchFamily="34" charset="0"/>
              </a:rPr>
              <a:t>in PL emission peak energy: due to small decrease in </a:t>
            </a:r>
            <a:r>
              <a:rPr lang="en-GB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~0.1% </a:t>
            </a:r>
            <a:endParaRPr lang="en-GB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7139" y="836712"/>
            <a:ext cx="9512311" cy="3715779"/>
            <a:chOff x="-11" y="1477004"/>
            <a:chExt cx="9512311" cy="3715779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-11" y="1484783"/>
            <a:ext cx="5237064" cy="37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42" name="Graph" r:id="rId3" imgW="4133088" imgH="2926080" progId="Origin50.Graph">
                    <p:embed/>
                  </p:oleObj>
                </mc:Choice>
                <mc:Fallback>
                  <p:oleObj name="Graph" r:id="rId3" imgW="4133088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" y="1484783"/>
                          <a:ext cx="5237064" cy="37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4276725" y="1477004"/>
            <a:ext cx="5235575" cy="370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43" name="Graph" r:id="rId5" imgW="4132800" imgH="2926080" progId="Origin50.Graph">
                    <p:embed/>
                  </p:oleObj>
                </mc:Choice>
                <mc:Fallback>
                  <p:oleObj name="Graph" r:id="rId5" imgW="413280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1477004"/>
                          <a:ext cx="5235575" cy="3708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2339752" y="1946091"/>
            <a:ext cx="2232248" cy="1569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44" name="Graph" r:id="rId7" imgW="4160880" imgH="2926080" progId="Origin50.Graph">
                    <p:embed/>
                  </p:oleObj>
                </mc:Choice>
                <mc:Fallback>
                  <p:oleObj name="Graph" r:id="rId7" imgW="416088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1946091"/>
                          <a:ext cx="2232248" cy="156964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6538887" y="1852300"/>
            <a:ext cx="2425601" cy="1705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945" name="Graph" r:id="rId9" imgW="4161130" imgH="2926080" progId="Origin50.Graph">
                    <p:embed/>
                  </p:oleObj>
                </mc:Choice>
                <mc:Fallback>
                  <p:oleObj name="Graph" r:id="rId9" imgW="4161130" imgH="292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8887" y="1852300"/>
                          <a:ext cx="2425601" cy="170560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360152" y="5030327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+mn-lt"/>
              </a:rPr>
              <a:t>4K PL enhanced by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25-30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times due  to reduction in SRH recombination</a:t>
            </a:r>
          </a:p>
          <a:p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Slight blue shift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(17 meV) </a:t>
            </a:r>
            <a:r>
              <a:rPr lang="en-GB" sz="1800" dirty="0" smtClean="0">
                <a:latin typeface="+mn-lt"/>
              </a:rPr>
              <a:t>in PL emission peak energy: due to decrease in </a:t>
            </a:r>
            <a:r>
              <a:rPr lang="en-GB" sz="1800" b="1" dirty="0" smtClean="0">
                <a:solidFill>
                  <a:srgbClr val="FF0000"/>
                </a:solidFill>
                <a:latin typeface="+mn-lt"/>
              </a:rPr>
              <a:t>N ~0.15% </a:t>
            </a:r>
          </a:p>
          <a:p>
            <a:endParaRPr kumimoji="0" lang="en-GB" sz="1100" b="1" dirty="0" smtClean="0">
              <a:solidFill>
                <a:prstClr val="black"/>
              </a:solidFill>
              <a:latin typeface="+mn-lt"/>
            </a:endParaRPr>
          </a:p>
          <a:p>
            <a:endParaRPr kumimoji="0" lang="en-GB" sz="1100" b="1" dirty="0">
              <a:solidFill>
                <a:prstClr val="black"/>
              </a:solidFill>
              <a:latin typeface="+mn-lt"/>
            </a:endParaRPr>
          </a:p>
          <a:p>
            <a:endParaRPr kumimoji="0" lang="en-GB" sz="1200" b="1" dirty="0" smtClean="0">
              <a:solidFill>
                <a:prstClr val="black"/>
              </a:solidFill>
              <a:latin typeface="+mn-lt"/>
            </a:endParaRPr>
          </a:p>
          <a:p>
            <a:endParaRPr kumimoji="0" lang="en-GB" sz="1200" b="1" dirty="0" smtClean="0">
              <a:solidFill>
                <a:prstClr val="black"/>
              </a:solidFill>
              <a:latin typeface="+mn-lt"/>
            </a:endParaRPr>
          </a:p>
          <a:p>
            <a:r>
              <a:rPr kumimoji="0" lang="en-GB" sz="1200" dirty="0" smtClean="0">
                <a:solidFill>
                  <a:prstClr val="black"/>
                </a:solidFill>
                <a:latin typeface="+mn-lt"/>
              </a:rPr>
              <a:t>Kesaria</a:t>
            </a:r>
            <a:r>
              <a:rPr kumimoji="0" lang="en-GB" sz="1200" dirty="0">
                <a:solidFill>
                  <a:prstClr val="black"/>
                </a:solidFill>
                <a:latin typeface="+mn-lt"/>
              </a:rPr>
              <a:t>, M. et. al . </a:t>
            </a:r>
            <a:r>
              <a:rPr kumimoji="0" lang="en-GB" sz="1200" i="1" dirty="0">
                <a:solidFill>
                  <a:prstClr val="black"/>
                </a:solidFill>
                <a:latin typeface="+mn-lt"/>
              </a:rPr>
              <a:t>Infrared Physics &amp; Technology </a:t>
            </a:r>
            <a:r>
              <a:rPr kumimoji="0" lang="en-GB" sz="1200" b="1" i="1" dirty="0">
                <a:solidFill>
                  <a:prstClr val="black"/>
                </a:solidFill>
                <a:latin typeface="+mn-lt"/>
              </a:rPr>
              <a:t>2015, </a:t>
            </a:r>
            <a:r>
              <a:rPr kumimoji="0" lang="en-GB" sz="1200" b="1" i="1" dirty="0" smtClean="0">
                <a:solidFill>
                  <a:prstClr val="black"/>
                </a:solidFill>
                <a:latin typeface="+mn-lt"/>
              </a:rPr>
              <a:t>68, 138-142</a:t>
            </a:r>
            <a:endParaRPr lang="en-GB" sz="2000" dirty="0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136" y="34653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Increase in PL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efficiency of </a:t>
            </a:r>
            <a:r>
              <a:rPr lang="en-GB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RTA InAsN/InAs </a:t>
            </a:r>
            <a:endParaRPr lang="en-I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703" y="535834"/>
            <a:ext cx="9176830" cy="3456000"/>
            <a:chOff x="-32830" y="1556792"/>
            <a:chExt cx="9176830" cy="34560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-32830" y="1556792"/>
            <a:ext cx="4763223" cy="34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898" name="Graph" r:id="rId3" imgW="4044086" imgH="2933395" progId="Origin50.Graph">
                    <p:embed/>
                  </p:oleObj>
                </mc:Choice>
                <mc:Fallback>
                  <p:oleObj name="Graph" r:id="rId3" imgW="4044086" imgH="2933395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2830" y="1556792"/>
                          <a:ext cx="4763223" cy="345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3813301" y="1556792"/>
              <a:ext cx="5330699" cy="3456000"/>
              <a:chOff x="2575199" y="-171400"/>
              <a:chExt cx="7607347" cy="493200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75199" y="-171400"/>
              <a:ext cx="7607347" cy="493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0899" name="Graph" r:id="rId5" imgW="4044086" imgH="2933395" progId="Origin50.Graph">
                      <p:embed/>
                    </p:oleObj>
                  </mc:Choice>
                  <mc:Fallback>
                    <p:oleObj name="Graph" r:id="rId5" imgW="4044086" imgH="2933395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5199" y="-171400"/>
                            <a:ext cx="7607347" cy="4932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Freeform 9"/>
              <p:cNvSpPr/>
              <p:nvPr/>
            </p:nvSpPr>
            <p:spPr>
              <a:xfrm>
                <a:off x="3964242" y="431059"/>
                <a:ext cx="4774917" cy="1197529"/>
              </a:xfrm>
              <a:custGeom>
                <a:avLst/>
                <a:gdLst>
                  <a:gd name="connsiteX0" fmla="*/ 0 w 3357677"/>
                  <a:gd name="connsiteY0" fmla="*/ 130428 h 942415"/>
                  <a:gd name="connsiteX1" fmla="*/ 190195 w 3357677"/>
                  <a:gd name="connsiteY1" fmla="*/ 13385 h 942415"/>
                  <a:gd name="connsiteX2" fmla="*/ 424282 w 3357677"/>
                  <a:gd name="connsiteY2" fmla="*/ 28015 h 942415"/>
                  <a:gd name="connsiteX3" fmla="*/ 921715 w 3357677"/>
                  <a:gd name="connsiteY3" fmla="*/ 240156 h 942415"/>
                  <a:gd name="connsiteX4" fmla="*/ 1806855 w 3357677"/>
                  <a:gd name="connsiteY4" fmla="*/ 635177 h 942415"/>
                  <a:gd name="connsiteX5" fmla="*/ 2706624 w 3357677"/>
                  <a:gd name="connsiteY5" fmla="*/ 869263 h 942415"/>
                  <a:gd name="connsiteX6" fmla="*/ 3357677 w 3357677"/>
                  <a:gd name="connsiteY6" fmla="*/ 942415 h 94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7677" h="942415">
                    <a:moveTo>
                      <a:pt x="0" y="130428"/>
                    </a:moveTo>
                    <a:cubicBezTo>
                      <a:pt x="59740" y="80441"/>
                      <a:pt x="119481" y="30454"/>
                      <a:pt x="190195" y="13385"/>
                    </a:cubicBezTo>
                    <a:cubicBezTo>
                      <a:pt x="260909" y="-3684"/>
                      <a:pt x="302362" y="-9780"/>
                      <a:pt x="424282" y="28015"/>
                    </a:cubicBezTo>
                    <a:cubicBezTo>
                      <a:pt x="546202" y="65810"/>
                      <a:pt x="921715" y="240156"/>
                      <a:pt x="921715" y="240156"/>
                    </a:cubicBezTo>
                    <a:cubicBezTo>
                      <a:pt x="1152144" y="341350"/>
                      <a:pt x="1509370" y="530326"/>
                      <a:pt x="1806855" y="635177"/>
                    </a:cubicBezTo>
                    <a:cubicBezTo>
                      <a:pt x="2104340" y="740028"/>
                      <a:pt x="2448154" y="818057"/>
                      <a:pt x="2706624" y="869263"/>
                    </a:cubicBezTo>
                    <a:cubicBezTo>
                      <a:pt x="2965094" y="920469"/>
                      <a:pt x="3161385" y="931442"/>
                      <a:pt x="3357677" y="942415"/>
                    </a:cubicBezTo>
                  </a:path>
                </a:pathLst>
              </a:cu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005854" y="457363"/>
                <a:ext cx="1227539" cy="2314566"/>
              </a:xfrm>
              <a:custGeom>
                <a:avLst/>
                <a:gdLst>
                  <a:gd name="connsiteX0" fmla="*/ 0 w 863194"/>
                  <a:gd name="connsiteY0" fmla="*/ 0 h 1821485"/>
                  <a:gd name="connsiteX1" fmla="*/ 285293 w 863194"/>
                  <a:gd name="connsiteY1" fmla="*/ 687629 h 1821485"/>
                  <a:gd name="connsiteX2" fmla="*/ 863194 w 863194"/>
                  <a:gd name="connsiteY2" fmla="*/ 1821485 h 182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3194" h="1821485">
                    <a:moveTo>
                      <a:pt x="0" y="0"/>
                    </a:moveTo>
                    <a:cubicBezTo>
                      <a:pt x="70713" y="192024"/>
                      <a:pt x="141427" y="384048"/>
                      <a:pt x="285293" y="687629"/>
                    </a:cubicBezTo>
                    <a:cubicBezTo>
                      <a:pt x="429159" y="991210"/>
                      <a:pt x="646176" y="1406347"/>
                      <a:pt x="863194" y="1821485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026659" y="438772"/>
                <a:ext cx="4733306" cy="3030315"/>
              </a:xfrm>
              <a:custGeom>
                <a:avLst/>
                <a:gdLst>
                  <a:gd name="connsiteX0" fmla="*/ 0 w 3328416"/>
                  <a:gd name="connsiteY0" fmla="*/ 0 h 2384755"/>
                  <a:gd name="connsiteX1" fmla="*/ 1850746 w 3328416"/>
                  <a:gd name="connsiteY1" fmla="*/ 1572768 h 2384755"/>
                  <a:gd name="connsiteX2" fmla="*/ 3328416 w 3328416"/>
                  <a:gd name="connsiteY2" fmla="*/ 2384755 h 238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28416" h="2384755">
                    <a:moveTo>
                      <a:pt x="0" y="0"/>
                    </a:moveTo>
                    <a:cubicBezTo>
                      <a:pt x="648005" y="587654"/>
                      <a:pt x="1296010" y="1175309"/>
                      <a:pt x="1850746" y="1572768"/>
                    </a:cubicBezTo>
                    <a:cubicBezTo>
                      <a:pt x="2405482" y="1970227"/>
                      <a:pt x="2866949" y="2177491"/>
                      <a:pt x="3328416" y="238475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985049" y="424507"/>
                <a:ext cx="4681291" cy="2254467"/>
              </a:xfrm>
              <a:custGeom>
                <a:avLst/>
                <a:gdLst>
                  <a:gd name="connsiteX0" fmla="*/ 0 w 3291840"/>
                  <a:gd name="connsiteY0" fmla="*/ 18541 h 1774189"/>
                  <a:gd name="connsiteX1" fmla="*/ 395020 w 3291840"/>
                  <a:gd name="connsiteY1" fmla="*/ 84378 h 1774189"/>
                  <a:gd name="connsiteX2" fmla="*/ 1389888 w 3291840"/>
                  <a:gd name="connsiteY2" fmla="*/ 684224 h 1774189"/>
                  <a:gd name="connsiteX3" fmla="*/ 3291840 w 3291840"/>
                  <a:gd name="connsiteY3" fmla="*/ 1774189 h 177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840" h="1774189">
                    <a:moveTo>
                      <a:pt x="0" y="18541"/>
                    </a:moveTo>
                    <a:cubicBezTo>
                      <a:pt x="81686" y="-4014"/>
                      <a:pt x="163372" y="-26569"/>
                      <a:pt x="395020" y="84378"/>
                    </a:cubicBezTo>
                    <a:cubicBezTo>
                      <a:pt x="626668" y="195325"/>
                      <a:pt x="907085" y="402589"/>
                      <a:pt x="1389888" y="684224"/>
                    </a:cubicBezTo>
                    <a:cubicBezTo>
                      <a:pt x="1872691" y="965859"/>
                      <a:pt x="2582265" y="1370024"/>
                      <a:pt x="3291840" y="177418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43171" y="2858788"/>
                <a:ext cx="2058388" cy="456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 err="1"/>
                  <a:t>E</a:t>
                </a:r>
                <a:r>
                  <a:rPr lang="en-GB" sz="1400" baseline="-25000" dirty="0" err="1"/>
                  <a:t>g</a:t>
                </a:r>
                <a:r>
                  <a:rPr lang="en-GB" sz="1400" dirty="0"/>
                  <a:t>(T)=</a:t>
                </a:r>
                <a:r>
                  <a:rPr lang="en-GB" sz="1400" dirty="0" err="1"/>
                  <a:t>E</a:t>
                </a:r>
                <a:r>
                  <a:rPr lang="en-GB" sz="1400" baseline="-25000" dirty="0" err="1"/>
                  <a:t>g</a:t>
                </a:r>
                <a:r>
                  <a:rPr lang="en-GB" sz="1400" dirty="0"/>
                  <a:t>(0)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–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/>
                          </a:rPr>
                          <m:t>𝛼</m:t>
                        </m:r>
                        <m:r>
                          <a:rPr lang="en-GB" sz="14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latin typeface="Cambria Math"/>
                              </a:rPr>
                              <m:t>T</m:t>
                            </m:r>
                          </m:e>
                          <m:sup>
                            <m:r>
                              <a:rPr lang="en-GB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400">
                            <a:latin typeface="Cambria Math"/>
                          </a:rPr>
                          <m:t>T</m:t>
                        </m:r>
                        <m:r>
                          <a:rPr lang="en-GB" sz="14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1400">
                            <a:latin typeface="Cambria Math"/>
                          </a:rPr>
                          <m:t>β</m:t>
                        </m:r>
                        <m:r>
                          <a:rPr lang="en-GB" sz="1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71" y="2858788"/>
                <a:ext cx="2058388" cy="456087"/>
              </a:xfrm>
              <a:prstGeom prst="rect">
                <a:avLst/>
              </a:prstGeom>
              <a:blipFill rotWithShape="1">
                <a:blip r:embed="rId7"/>
                <a:stretch>
                  <a:fillRect l="-890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78654" y="4036143"/>
                <a:ext cx="199285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 smtClean="0">
                    <a:latin typeface="+mn-lt"/>
                  </a:rPr>
                  <a:t>Varshni</a:t>
                </a:r>
                <a:r>
                  <a:rPr lang="en-GB" sz="1600" dirty="0" smtClean="0">
                    <a:latin typeface="+mn-lt"/>
                  </a:rPr>
                  <a:t> fit </a:t>
                </a:r>
              </a:p>
              <a:p>
                <a:r>
                  <a:rPr lang="en-GB" sz="1600" dirty="0" smtClean="0">
                    <a:latin typeface="+mn-lt"/>
                  </a:rPr>
                  <a:t>β =100-110 K </a:t>
                </a:r>
              </a:p>
              <a:p>
                <a:r>
                  <a:rPr lang="en-GB" sz="1600" dirty="0" smtClean="0">
                    <a:latin typeface="+mn-lt"/>
                  </a:rPr>
                  <a:t>α </a:t>
                </a:r>
                <a:r>
                  <a:rPr lang="en-GB" sz="1600" dirty="0">
                    <a:latin typeface="+mn-lt"/>
                  </a:rPr>
                  <a:t>=5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600" dirty="0">
                    <a:latin typeface="+mn-lt"/>
                  </a:rPr>
                  <a:t>10</a:t>
                </a:r>
                <a:r>
                  <a:rPr lang="en-GB" sz="1600" baseline="30000" dirty="0">
                    <a:latin typeface="+mn-lt"/>
                  </a:rPr>
                  <a:t>-4</a:t>
                </a:r>
                <a:r>
                  <a:rPr lang="en-GB" sz="1600" baseline="30000" dirty="0" smtClean="0">
                    <a:latin typeface="+mn-lt"/>
                  </a:rPr>
                  <a:t> </a:t>
                </a:r>
                <a:r>
                  <a:rPr lang="en-GB" sz="1600" dirty="0">
                    <a:latin typeface="+mn-lt"/>
                  </a:rPr>
                  <a:t>(eV/K</a:t>
                </a:r>
                <a:r>
                  <a:rPr lang="en-GB" sz="1600" dirty="0" smtClean="0">
                    <a:latin typeface="+mn-lt"/>
                  </a:rPr>
                  <a:t>)</a:t>
                </a:r>
              </a:p>
              <a:p>
                <a:r>
                  <a:rPr lang="en-GB" sz="1600" dirty="0" err="1" smtClean="0">
                    <a:latin typeface="+mn-lt"/>
                  </a:rPr>
                  <a:t>E</a:t>
                </a:r>
                <a:r>
                  <a:rPr lang="en-GB" sz="1600" baseline="-25000" dirty="0" err="1" smtClean="0">
                    <a:latin typeface="+mn-lt"/>
                  </a:rPr>
                  <a:t>g</a:t>
                </a:r>
                <a:r>
                  <a:rPr lang="en-GB" sz="1600" dirty="0" smtClean="0">
                    <a:latin typeface="+mn-lt"/>
                  </a:rPr>
                  <a:t>(0)=0.343-0.349 eV </a:t>
                </a:r>
                <a:endParaRPr lang="en-GB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4" y="4036143"/>
                <a:ext cx="1992853" cy="1077218"/>
              </a:xfrm>
              <a:prstGeom prst="rect">
                <a:avLst/>
              </a:prstGeom>
              <a:blipFill rotWithShape="0">
                <a:blip r:embed="rId8"/>
                <a:stretch>
                  <a:fillRect l="-1529" t="-1695" r="-917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4217" y="5919186"/>
            <a:ext cx="588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+mn-lt"/>
              </a:rPr>
              <a:t>RTA reduces localisation and improves N compositional uniformity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27784" y="3870918"/>
            <a:ext cx="3267860" cy="1795060"/>
            <a:chOff x="3523498" y="4937908"/>
            <a:chExt cx="2707782" cy="1795060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3498" y="5199518"/>
              <a:ext cx="2668872" cy="71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37"/>
            <p:cNvSpPr txBox="1">
              <a:spLocks noChangeArrowheads="1"/>
            </p:cNvSpPr>
            <p:nvPr/>
          </p:nvSpPr>
          <p:spPr bwMode="auto">
            <a:xfrm>
              <a:off x="4421200" y="4937908"/>
              <a:ext cx="118053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Conduction Band</a:t>
              </a:r>
            </a:p>
          </p:txBody>
        </p: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3722740" y="6471358"/>
              <a:ext cx="11372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Valence Band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3523498" y="6356008"/>
              <a:ext cx="2707782" cy="114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 flipH="1" flipV="1">
              <a:off x="5466829" y="5295370"/>
              <a:ext cx="53475" cy="62761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V="1">
              <a:off x="4507926" y="5410621"/>
              <a:ext cx="1216" cy="146062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8" name="Curved Connector 27"/>
            <p:cNvCxnSpPr/>
            <p:nvPr/>
          </p:nvCxnSpPr>
          <p:spPr bwMode="auto">
            <a:xfrm flipV="1">
              <a:off x="4033941" y="5250866"/>
              <a:ext cx="200532" cy="51352"/>
            </a:xfrm>
            <a:prstGeom prst="curvedConnector3">
              <a:avLst>
                <a:gd name="adj1" fmla="val 19888"/>
              </a:avLst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 flipH="1" flipV="1">
              <a:off x="4478756" y="5558964"/>
              <a:ext cx="53475" cy="6276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flipH="1" flipV="1">
              <a:off x="3997481" y="5353566"/>
              <a:ext cx="53475" cy="6276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1" name="Curved Connector 30"/>
            <p:cNvCxnSpPr/>
            <p:nvPr/>
          </p:nvCxnSpPr>
          <p:spPr bwMode="auto">
            <a:xfrm rot="16200000" flipH="1">
              <a:off x="5521383" y="5261942"/>
              <a:ext cx="182576" cy="160426"/>
            </a:xfrm>
            <a:prstGeom prst="curvedConnector3">
              <a:avLst>
                <a:gd name="adj1" fmla="val -13812"/>
              </a:avLst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32" name="Rectangle 31"/>
            <p:cNvSpPr/>
            <p:nvPr/>
          </p:nvSpPr>
          <p:spPr bwMode="auto">
            <a:xfrm>
              <a:off x="3961021" y="5661663"/>
              <a:ext cx="218761" cy="15404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507924" y="5764362"/>
              <a:ext cx="109381" cy="15404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601732" y="5610313"/>
              <a:ext cx="109381" cy="15404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511981" y="5641742"/>
              <a:ext cx="7870" cy="71571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>
              <a:off x="4024772" y="5421686"/>
              <a:ext cx="0" cy="93205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>
            <a:xfrm>
              <a:off x="5496549" y="5375649"/>
              <a:ext cx="25156" cy="98984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38" name="Rectangle 37"/>
          <p:cNvSpPr/>
          <p:nvPr/>
        </p:nvSpPr>
        <p:spPr>
          <a:xfrm>
            <a:off x="6268469" y="4259760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+mn-lt"/>
              </a:rPr>
              <a:t>Introduction of N reduces thermal quenching </a:t>
            </a:r>
          </a:p>
          <a:p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But, RTA increases thermal quenching rate </a:t>
            </a:r>
          </a:p>
          <a:p>
            <a:r>
              <a:rPr lang="en-GB" sz="1800" dirty="0" smtClean="0">
                <a:latin typeface="+mn-lt"/>
              </a:rPr>
              <a:t>Localisation is reduced</a:t>
            </a:r>
            <a:endParaRPr lang="en-GB" sz="1800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0435" y="216712"/>
            <a:ext cx="8566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Passivation of localized states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Temperature Quenching</a:t>
            </a:r>
            <a:endParaRPr lang="en-I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002" y="2348510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+mn-lt"/>
              </a:rPr>
              <a:t>InAsN(1%)/GaAs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9301" y="1069790"/>
            <a:ext cx="1835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+mn-lt"/>
              </a:rPr>
              <a:t>InAsN(1</a:t>
            </a:r>
            <a:r>
              <a:rPr lang="en-GB" sz="1400" b="1" dirty="0">
                <a:latin typeface="+mn-lt"/>
              </a:rPr>
              <a:t>%)/GaAs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00944" y="1440077"/>
            <a:ext cx="760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as-grown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890926" y="2330073"/>
            <a:ext cx="89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InAs/GaAs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65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3" name="Picture 5" descr="C:\Documents and Settings\Antonio\Desktop\Graph7.PNG"/>
          <p:cNvPicPr>
            <a:picLocks noChangeAspect="1" noChangeArrowheads="1"/>
          </p:cNvPicPr>
          <p:nvPr/>
        </p:nvPicPr>
        <p:blipFill>
          <a:blip r:embed="rId2" cstate="print"/>
          <a:srcRect t="5823" r="48280" b="1456"/>
          <a:stretch>
            <a:fillRect/>
          </a:stretch>
        </p:blipFill>
        <p:spPr bwMode="auto">
          <a:xfrm>
            <a:off x="33261" y="1380233"/>
            <a:ext cx="3058215" cy="4196441"/>
          </a:xfrm>
          <a:prstGeom prst="rect">
            <a:avLst/>
          </a:prstGeom>
          <a:noFill/>
        </p:spPr>
      </p:pic>
      <p:pic>
        <p:nvPicPr>
          <p:cNvPr id="4" name="Picture 6" descr="C:\Documents and Settings\Antonio\Desktop\Graph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27" t="5823" r="48280" b="14071"/>
          <a:stretch>
            <a:fillRect/>
          </a:stretch>
        </p:blipFill>
        <p:spPr bwMode="auto">
          <a:xfrm>
            <a:off x="777000" y="1384060"/>
            <a:ext cx="2311578" cy="3625501"/>
          </a:xfrm>
          <a:prstGeom prst="rect">
            <a:avLst/>
          </a:prstGeom>
          <a:noFill/>
        </p:spPr>
      </p:pic>
      <p:pic>
        <p:nvPicPr>
          <p:cNvPr id="154626" name="Picture 2" descr="C:\Documents and Settings\Antonio\Desktop\Graph1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0" t="5823" r="48280" b="16982"/>
          <a:stretch>
            <a:fillRect/>
          </a:stretch>
        </p:blipFill>
        <p:spPr bwMode="auto">
          <a:xfrm>
            <a:off x="821667" y="1383792"/>
            <a:ext cx="2267645" cy="3493821"/>
          </a:xfrm>
          <a:prstGeom prst="rect">
            <a:avLst/>
          </a:prstGeom>
          <a:noFill/>
        </p:spPr>
      </p:pic>
      <p:pic>
        <p:nvPicPr>
          <p:cNvPr id="154627" name="Picture 3" descr="C:\Documents and Settings\Antonio\Desktop\Graph9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70" t="7763" r="48280" b="15041"/>
          <a:stretch>
            <a:fillRect/>
          </a:stretch>
        </p:blipFill>
        <p:spPr bwMode="auto">
          <a:xfrm>
            <a:off x="806826" y="1460189"/>
            <a:ext cx="2267645" cy="3493822"/>
          </a:xfrm>
          <a:prstGeom prst="rect">
            <a:avLst/>
          </a:prstGeom>
          <a:noFill/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52388" y="69850"/>
            <a:ext cx="9072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 irradiation -  Increase </a:t>
            </a:r>
            <a:r>
              <a:rPr kumimoji="0"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PL </a:t>
            </a:r>
            <a:r>
              <a:rPr kumimoji="0"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endParaRPr kumimoji="0" lang="it-IT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4747" y="738381"/>
            <a:ext cx="253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2000" i="1" dirty="0" smtClean="0">
                <a:solidFill>
                  <a:srgbClr val="333399"/>
                </a:solidFill>
                <a:latin typeface="Calibri"/>
              </a:rPr>
              <a:t>T</a:t>
            </a:r>
            <a:r>
              <a:rPr kumimoji="0" lang="it-IT" sz="2000" baseline="-25000" dirty="0" smtClean="0">
                <a:solidFill>
                  <a:srgbClr val="333399"/>
                </a:solidFill>
                <a:latin typeface="Calibri"/>
              </a:rPr>
              <a:t>H </a:t>
            </a:r>
            <a:r>
              <a:rPr kumimoji="0" lang="it-IT" sz="2000" dirty="0" smtClean="0">
                <a:solidFill>
                  <a:srgbClr val="333399"/>
                </a:solidFill>
                <a:latin typeface="Calibri"/>
              </a:rPr>
              <a:t>= 250 </a:t>
            </a:r>
            <a:r>
              <a:rPr kumimoji="0" lang="it-IT" sz="2000" dirty="0" smtClean="0">
                <a:solidFill>
                  <a:srgbClr val="333399"/>
                </a:solidFill>
                <a:latin typeface="Calibri"/>
                <a:sym typeface="Symbol"/>
              </a:rPr>
              <a:t>C</a:t>
            </a:r>
            <a:endParaRPr kumimoji="0" lang="it-IT" sz="2000" baseline="300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478091" y="76513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  <a:sym typeface="Symbol"/>
              </a:rPr>
              <a:t>H-dose  H</a:t>
            </a:r>
            <a:r>
              <a:rPr kumimoji="0" lang="it-IT" sz="1800" baseline="-25000" dirty="0" smtClean="0">
                <a:solidFill>
                  <a:srgbClr val="333399"/>
                </a:solidFill>
                <a:latin typeface="Calibri"/>
                <a:sym typeface="Symbol"/>
              </a:rPr>
              <a:t>0 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  <a:sym typeface="Symbol"/>
              </a:rPr>
              <a:t>= 1×10</a:t>
            </a:r>
            <a:r>
              <a:rPr kumimoji="0" lang="it-IT" sz="1800" baseline="30000" dirty="0" smtClean="0">
                <a:solidFill>
                  <a:srgbClr val="333399"/>
                </a:solidFill>
                <a:latin typeface="Calibri"/>
                <a:sym typeface="Symbol"/>
              </a:rPr>
              <a:t>16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  <a:sym typeface="Symbol"/>
              </a:rPr>
              <a:t> cm</a:t>
            </a:r>
            <a:r>
              <a:rPr kumimoji="0" lang="it-IT" sz="1800" baseline="30000" dirty="0" smtClean="0">
                <a:solidFill>
                  <a:srgbClr val="333399"/>
                </a:solidFill>
                <a:latin typeface="Calibri"/>
                <a:sym typeface="Symbol"/>
              </a:rPr>
              <a:t>-2</a:t>
            </a:r>
            <a:endParaRPr kumimoji="0" lang="it-IT" sz="1800" baseline="300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08448" y="1371377"/>
            <a:ext cx="3135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latin typeface="Calibri"/>
              </a:rPr>
              <a:t>[N]=0, </a:t>
            </a:r>
            <a:r>
              <a:rPr kumimoji="0" lang="it-IT" sz="1800" dirty="0" err="1" smtClean="0">
                <a:latin typeface="Calibri"/>
              </a:rPr>
              <a:t>InAs</a:t>
            </a:r>
            <a:endParaRPr kumimoji="0" lang="it-IT" sz="1800" dirty="0" smtClean="0">
              <a:latin typeface="Calibri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latin typeface="Calibri"/>
              </a:rPr>
              <a:t>PL </a:t>
            </a:r>
            <a:r>
              <a:rPr kumimoji="0" lang="it-IT" sz="1800" dirty="0" err="1" smtClean="0">
                <a:latin typeface="Calibri"/>
              </a:rPr>
              <a:t>efficiency</a:t>
            </a:r>
            <a:r>
              <a:rPr kumimoji="0" lang="it-IT" sz="1800" dirty="0" smtClean="0">
                <a:latin typeface="Calibri"/>
              </a:rPr>
              <a:t> first </a:t>
            </a:r>
            <a:r>
              <a:rPr kumimoji="0" lang="it-IT" sz="1800" dirty="0" err="1" smtClean="0">
                <a:latin typeface="Calibri"/>
              </a:rPr>
              <a:t>increases</a:t>
            </a:r>
            <a:r>
              <a:rPr kumimoji="0" lang="it-IT" sz="1800" dirty="0" smtClean="0">
                <a:latin typeface="Calibri"/>
              </a:rPr>
              <a:t> </a:t>
            </a:r>
            <a:r>
              <a:rPr kumimoji="0" lang="it-IT" sz="1800" dirty="0" err="1" smtClean="0">
                <a:latin typeface="Calibri"/>
              </a:rPr>
              <a:t>with</a:t>
            </a:r>
            <a:r>
              <a:rPr kumimoji="0" lang="it-IT" sz="1800" dirty="0" smtClean="0">
                <a:latin typeface="Calibri"/>
              </a:rPr>
              <a:t> H dose, </a:t>
            </a:r>
            <a:r>
              <a:rPr kumimoji="0" lang="it-IT" sz="1800" dirty="0" err="1" smtClean="0">
                <a:latin typeface="Calibri"/>
              </a:rPr>
              <a:t>reaches</a:t>
            </a:r>
            <a:r>
              <a:rPr kumimoji="0" lang="it-IT" sz="1800" dirty="0" smtClean="0">
                <a:latin typeface="Calibri"/>
              </a:rPr>
              <a:t> a </a:t>
            </a:r>
            <a:r>
              <a:rPr kumimoji="0" lang="it-IT" sz="1800" dirty="0" err="1" smtClean="0">
                <a:latin typeface="Calibri"/>
              </a:rPr>
              <a:t>maximum</a:t>
            </a:r>
            <a:r>
              <a:rPr kumimoji="0" lang="it-IT" sz="1800" dirty="0" smtClean="0">
                <a:latin typeface="Calibri"/>
              </a:rPr>
              <a:t> </a:t>
            </a:r>
            <a:r>
              <a:rPr kumimoji="0" lang="it-IT" sz="1800" dirty="0" err="1" smtClean="0">
                <a:latin typeface="Calibri"/>
              </a:rPr>
              <a:t>value</a:t>
            </a:r>
            <a:endParaRPr kumimoji="0" lang="it-IT" sz="1800" dirty="0"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88818" y="3065554"/>
            <a:ext cx="3155182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then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it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saturates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</a:rPr>
              <a:t> and </a:t>
            </a: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decreases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</a:rPr>
              <a:t> at </a:t>
            </a: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higher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</a:rPr>
              <a:t> H </a:t>
            </a: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doses</a:t>
            </a:r>
            <a:endParaRPr kumimoji="0" lang="it-IT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86133" y="4166216"/>
            <a:ext cx="30621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The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same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behavior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is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observed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for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[N]≠0, In(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AsN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)</a:t>
            </a:r>
            <a:endParaRPr kumimoji="0" lang="it-IT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5702" y="5652232"/>
            <a:ext cx="89845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Notice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that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hydrogenation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conditions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and H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doses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resulting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in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maximum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increment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                 in PL </a:t>
            </a:r>
            <a:r>
              <a:rPr kumimoji="0" lang="it-IT" sz="1800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efficiency</a:t>
            </a:r>
            <a:r>
              <a:rPr kumimoji="0" lang="it-IT" sz="1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kumimoji="0" lang="it-IT" sz="18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depend</a:t>
            </a:r>
            <a:r>
              <a:rPr kumimoji="0" lang="it-IT" sz="1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on [N]</a:t>
            </a:r>
            <a:endParaRPr kumimoji="0" lang="it-IT" sz="1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 flipH="1" flipV="1">
            <a:off x="2119245" y="1787855"/>
            <a:ext cx="109978" cy="133367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AC4E"/>
            </a:solidFill>
            <a:prstDash val="dash"/>
            <a:round/>
            <a:headEnd type="none" w="med" len="med"/>
            <a:tailEnd type="arrow" w="lg" len="med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2176074" y="1733261"/>
            <a:ext cx="10632" cy="30834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19" name="Picture 11" descr="C:\Documents and Settings\Antonio\Desktop\Graph16.PNG"/>
          <p:cNvPicPr>
            <a:picLocks noChangeAspect="1" noChangeArrowheads="1"/>
          </p:cNvPicPr>
          <p:nvPr/>
        </p:nvPicPr>
        <p:blipFill>
          <a:blip r:embed="rId6" cstate="print"/>
          <a:srcRect l="51251" t="5823" r="2971" b="1456"/>
          <a:stretch>
            <a:fillRect/>
          </a:stretch>
        </p:blipFill>
        <p:spPr bwMode="auto">
          <a:xfrm>
            <a:off x="3019029" y="1376262"/>
            <a:ext cx="2706751" cy="4196320"/>
          </a:xfrm>
          <a:prstGeom prst="rect">
            <a:avLst/>
          </a:prstGeom>
          <a:noFill/>
        </p:spPr>
      </p:pic>
      <p:pic>
        <p:nvPicPr>
          <p:cNvPr id="20" name="Picture 12" descr="C:\Documents and Settings\Antonio\Desktop\Graph1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36" t="6793" r="4085" b="13586"/>
          <a:stretch>
            <a:fillRect/>
          </a:stretch>
        </p:blipFill>
        <p:spPr bwMode="auto">
          <a:xfrm>
            <a:off x="3411764" y="1424131"/>
            <a:ext cx="2245598" cy="3603421"/>
          </a:xfrm>
          <a:prstGeom prst="rect">
            <a:avLst/>
          </a:prstGeom>
          <a:noFill/>
        </p:spPr>
      </p:pic>
      <p:pic>
        <p:nvPicPr>
          <p:cNvPr id="21" name="Picture 13" descr="C:\Documents and Settings\Antonio\Desktop\Graph1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36" t="6793" r="3714" b="13586"/>
          <a:stretch>
            <a:fillRect/>
          </a:stretch>
        </p:blipFill>
        <p:spPr bwMode="auto">
          <a:xfrm>
            <a:off x="3411944" y="1428804"/>
            <a:ext cx="2267666" cy="3603473"/>
          </a:xfrm>
          <a:prstGeom prst="rect">
            <a:avLst/>
          </a:prstGeom>
          <a:noFill/>
        </p:spPr>
      </p:pic>
      <p:pic>
        <p:nvPicPr>
          <p:cNvPr id="22" name="Picture 14" descr="C:\Documents and Settings\Antonio\Desktop\Graph14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36" t="6793" r="3714" b="13586"/>
          <a:stretch>
            <a:fillRect/>
          </a:stretch>
        </p:blipFill>
        <p:spPr bwMode="auto">
          <a:xfrm>
            <a:off x="3414287" y="1413145"/>
            <a:ext cx="2267662" cy="3603494"/>
          </a:xfrm>
          <a:prstGeom prst="rect">
            <a:avLst/>
          </a:prstGeom>
          <a:noFill/>
        </p:spPr>
      </p:pic>
      <p:pic>
        <p:nvPicPr>
          <p:cNvPr id="23" name="Picture 15" descr="C:\Documents and Settings\Antonio\Desktop\Graph15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36" t="6793" r="3714" b="13586"/>
          <a:stretch>
            <a:fillRect/>
          </a:stretch>
        </p:blipFill>
        <p:spPr bwMode="auto">
          <a:xfrm>
            <a:off x="3411998" y="1429206"/>
            <a:ext cx="2267623" cy="3603521"/>
          </a:xfrm>
          <a:prstGeom prst="rect">
            <a:avLst/>
          </a:prstGeom>
          <a:noFill/>
        </p:spPr>
      </p:pic>
      <p:cxnSp>
        <p:nvCxnSpPr>
          <p:cNvPr id="24" name="Connettore 2 23"/>
          <p:cNvCxnSpPr/>
          <p:nvPr/>
        </p:nvCxnSpPr>
        <p:spPr bwMode="auto">
          <a:xfrm flipH="1" flipV="1">
            <a:off x="4621619" y="2122483"/>
            <a:ext cx="17429" cy="184006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AC4E"/>
            </a:solidFill>
            <a:prstDash val="dash"/>
            <a:round/>
            <a:headEnd type="none" w="med" len="med"/>
            <a:tailEnd type="arrow" w="lg" len="med"/>
          </a:ln>
          <a:effectLst/>
        </p:spPr>
      </p:cxnSp>
      <p:cxnSp>
        <p:nvCxnSpPr>
          <p:cNvPr id="25" name="Connettore 2 24"/>
          <p:cNvCxnSpPr/>
          <p:nvPr/>
        </p:nvCxnSpPr>
        <p:spPr bwMode="auto">
          <a:xfrm>
            <a:off x="4681149" y="2145653"/>
            <a:ext cx="35720" cy="15579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6" name="Ovale 25"/>
          <p:cNvSpPr/>
          <p:nvPr/>
        </p:nvSpPr>
        <p:spPr bwMode="auto">
          <a:xfrm>
            <a:off x="1890503" y="1460537"/>
            <a:ext cx="467833" cy="4890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it-IT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" name="Ovale 26"/>
          <p:cNvSpPr/>
          <p:nvPr/>
        </p:nvSpPr>
        <p:spPr bwMode="auto">
          <a:xfrm>
            <a:off x="4481755" y="1774678"/>
            <a:ext cx="467833" cy="48909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it-IT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C:\Documents and Settings\Antonio\Desktop\figure\Graph20.PNG"/>
          <p:cNvPicPr>
            <a:picLocks noChangeAspect="1" noChangeArrowheads="1"/>
          </p:cNvPicPr>
          <p:nvPr/>
        </p:nvPicPr>
        <p:blipFill>
          <a:blip r:embed="rId2" cstate="print"/>
          <a:srcRect l="8529" t="14775" r="52489" b="41369"/>
          <a:stretch>
            <a:fillRect/>
          </a:stretch>
        </p:blipFill>
        <p:spPr bwMode="auto">
          <a:xfrm>
            <a:off x="295235" y="1303935"/>
            <a:ext cx="3721724" cy="2788353"/>
          </a:xfrm>
          <a:prstGeom prst="rect">
            <a:avLst/>
          </a:prstGeom>
          <a:noFill/>
        </p:spPr>
      </p:pic>
      <p:pic>
        <p:nvPicPr>
          <p:cNvPr id="19" name="Picture 6" descr="C:\Documents and Settings\Antonio\Desktop\figure\Graph2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4" t="13790" r="52489" b="49249"/>
          <a:stretch>
            <a:fillRect/>
          </a:stretch>
        </p:blipFill>
        <p:spPr bwMode="auto">
          <a:xfrm>
            <a:off x="855145" y="1254086"/>
            <a:ext cx="3157916" cy="2350501"/>
          </a:xfrm>
          <a:prstGeom prst="rect">
            <a:avLst/>
          </a:prstGeom>
          <a:noFill/>
        </p:spPr>
      </p:pic>
      <p:pic>
        <p:nvPicPr>
          <p:cNvPr id="20" name="Picture 7" descr="C:\Documents and Settings\Antonio\Desktop\figure\Graph2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63" t="13790" r="52489" b="48757"/>
          <a:stretch>
            <a:fillRect/>
          </a:stretch>
        </p:blipFill>
        <p:spPr bwMode="auto">
          <a:xfrm>
            <a:off x="883729" y="1249715"/>
            <a:ext cx="3126526" cy="2381813"/>
          </a:xfrm>
          <a:prstGeom prst="rect">
            <a:avLst/>
          </a:prstGeom>
          <a:noFill/>
        </p:spPr>
      </p:pic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2388" y="69850"/>
            <a:ext cx="9072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Hydrogen diffusion and trapping: SIMS</a:t>
            </a:r>
            <a:endParaRPr kumimoji="0" lang="it-IT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151469" y="1664990"/>
            <a:ext cx="317737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[H]=10×10</a:t>
            </a:r>
            <a:r>
              <a:rPr kumimoji="0" lang="en-US" sz="1800" baseline="300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16 </a:t>
            </a:r>
            <a:r>
              <a:rPr kumimoji="0" lang="en-US" sz="1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cm</a:t>
            </a:r>
            <a:r>
              <a:rPr kumimoji="0" lang="en-US" sz="1800" baseline="300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-2</a:t>
            </a:r>
            <a:endParaRPr kumimoji="0" lang="en-US" sz="1800" baseline="30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316370" y="4250412"/>
            <a:ext cx="48092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X-TEM images highlight a non-homogeneous concentration of threading dislocations at the InAs/GaAs highly mismatched interface</a:t>
            </a:r>
          </a:p>
        </p:txBody>
      </p:sp>
      <p:sp>
        <p:nvSpPr>
          <p:cNvPr id="30" name="CasellaDiTesto 11"/>
          <p:cNvSpPr txBox="1"/>
          <p:nvPr/>
        </p:nvSpPr>
        <p:spPr>
          <a:xfrm>
            <a:off x="752068" y="755874"/>
            <a:ext cx="253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2000" i="1" dirty="0" smtClean="0">
                <a:solidFill>
                  <a:srgbClr val="333399"/>
                </a:solidFill>
                <a:latin typeface="Calibri"/>
              </a:rPr>
              <a:t>T</a:t>
            </a:r>
            <a:r>
              <a:rPr kumimoji="0" lang="it-IT" sz="2000" baseline="-25000" dirty="0" smtClean="0">
                <a:solidFill>
                  <a:srgbClr val="333399"/>
                </a:solidFill>
                <a:latin typeface="Calibri"/>
              </a:rPr>
              <a:t>H </a:t>
            </a:r>
            <a:r>
              <a:rPr kumimoji="0" lang="it-IT" sz="2000" dirty="0" smtClean="0">
                <a:solidFill>
                  <a:srgbClr val="333399"/>
                </a:solidFill>
                <a:latin typeface="Calibri"/>
              </a:rPr>
              <a:t>= 250 </a:t>
            </a:r>
            <a:r>
              <a:rPr kumimoji="0" lang="it-IT" sz="2000" dirty="0" smtClean="0">
                <a:solidFill>
                  <a:srgbClr val="333399"/>
                </a:solidFill>
                <a:latin typeface="Calibri"/>
                <a:sym typeface="Symbol"/>
              </a:rPr>
              <a:t>C</a:t>
            </a:r>
            <a:endParaRPr kumimoji="0" lang="it-IT" sz="2000" baseline="300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4213307" y="3384937"/>
            <a:ext cx="47373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[N]=1.1%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[H]=1×10</a:t>
            </a:r>
            <a:r>
              <a:rPr kumimoji="0" lang="en-US" sz="1800" baseline="300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16 </a:t>
            </a:r>
            <a:r>
              <a:rPr kumimoji="0" lang="en-US" sz="1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cm</a:t>
            </a:r>
            <a:r>
              <a:rPr kumimoji="0" lang="en-US" sz="1800" baseline="300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-2</a:t>
            </a:r>
            <a:endParaRPr kumimoji="0" lang="en-US" sz="18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 rot="5400000">
            <a:off x="1783297" y="3562982"/>
            <a:ext cx="1292477" cy="2915872"/>
            <a:chOff x="1954306" y="3694236"/>
            <a:chExt cx="1292477" cy="2915872"/>
          </a:xfrm>
        </p:grpSpPr>
        <p:grpSp>
          <p:nvGrpSpPr>
            <p:cNvPr id="22" name="Gruppo 21"/>
            <p:cNvGrpSpPr/>
            <p:nvPr/>
          </p:nvGrpSpPr>
          <p:grpSpPr>
            <a:xfrm>
              <a:off x="1954306" y="3694236"/>
              <a:ext cx="1214560" cy="2915872"/>
              <a:chOff x="1073870" y="2809839"/>
              <a:chExt cx="1214560" cy="2915872"/>
            </a:xfrm>
          </p:grpSpPr>
          <p:pic>
            <p:nvPicPr>
              <p:cNvPr id="23" name="Picture 9" descr="C:\Users\Mario\AppData\Local\Temp\Rar$DIa0.600\276_003_bf220_5k.jpg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 rot="16200000">
                <a:off x="223214" y="3660495"/>
                <a:ext cx="2915872" cy="1214560"/>
              </a:xfrm>
              <a:prstGeom prst="rect">
                <a:avLst/>
              </a:prstGeom>
              <a:noFill/>
            </p:spPr>
          </p:pic>
          <p:sp>
            <p:nvSpPr>
              <p:cNvPr id="24" name="CasellaDiTesto 23"/>
              <p:cNvSpPr txBox="1"/>
              <p:nvPr/>
            </p:nvSpPr>
            <p:spPr>
              <a:xfrm rot="16200000">
                <a:off x="769274" y="3240394"/>
                <a:ext cx="10028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it-IT" sz="1800" b="1" dirty="0" smtClean="0">
                    <a:solidFill>
                      <a:prstClr val="white"/>
                    </a:solidFill>
                    <a:latin typeface="Calibri"/>
                  </a:rPr>
                  <a:t>X-TEM</a:t>
                </a:r>
                <a:endParaRPr kumimoji="0" lang="it-IT" sz="1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35" name="Connettore 1 34"/>
            <p:cNvCxnSpPr/>
            <p:nvPr/>
          </p:nvCxnSpPr>
          <p:spPr bwMode="auto">
            <a:xfrm>
              <a:off x="2796209" y="4041911"/>
              <a:ext cx="45057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64561" name="Picture 17" descr="C:\Documents and Settings\Antonio\Desktop\figure\Graph24.PNG"/>
          <p:cNvPicPr>
            <a:picLocks noChangeAspect="1" noChangeArrowheads="1"/>
          </p:cNvPicPr>
          <p:nvPr/>
        </p:nvPicPr>
        <p:blipFill>
          <a:blip r:embed="rId6" cstate="print"/>
          <a:srcRect l="7546" t="14782" r="52165" b="8377"/>
          <a:stretch>
            <a:fillRect/>
          </a:stretch>
        </p:blipFill>
        <p:spPr bwMode="auto">
          <a:xfrm>
            <a:off x="251520" y="1268760"/>
            <a:ext cx="3846131" cy="4884230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4183038" y="2145266"/>
            <a:ext cx="4960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D diffuses </a:t>
            </a:r>
            <a:r>
              <a:rPr kumimoji="0" lang="en-US" sz="1800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  <a:sym typeface="Symbol"/>
              </a:rPr>
              <a:t>see inset </a:t>
            </a:r>
            <a:r>
              <a:rPr kumimoji="0" lang="en-US" sz="1800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to the InAs/GaAs interface, where it is trapped and accumulates </a:t>
            </a:r>
            <a:endParaRPr kumimoji="0" lang="en-US" sz="1800" dirty="0" smtClean="0">
              <a:solidFill>
                <a:srgbClr val="33339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295976" y="56671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D diffuses and traps (at N sites)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i="1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D does not reach the </a:t>
            </a:r>
            <a:r>
              <a:rPr kumimoji="0" lang="en-US" sz="1800" i="1" dirty="0" err="1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InAs</a:t>
            </a:r>
            <a:r>
              <a:rPr kumimoji="0" lang="en-US" sz="1800" i="1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en-US" sz="1800" i="1" dirty="0" err="1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GaAs</a:t>
            </a:r>
            <a:r>
              <a:rPr kumimoji="0" lang="en-US" sz="1800" i="1" dirty="0" smtClean="0">
                <a:solidFill>
                  <a:srgbClr val="333399"/>
                </a:solidFill>
                <a:latin typeface="Calibri"/>
                <a:ea typeface="Times New Roman" pitchFamily="18" charset="0"/>
                <a:cs typeface="Arial" pitchFamily="34" charset="0"/>
              </a:rPr>
              <a:t> interface</a:t>
            </a:r>
            <a:endParaRPr kumimoji="0" lang="en-US" sz="1800" i="1" dirty="0" smtClean="0">
              <a:solidFill>
                <a:srgbClr val="33339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141388" y="1337860"/>
            <a:ext cx="8066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[N]=0 </a:t>
            </a:r>
          </a:p>
        </p:txBody>
      </p:sp>
    </p:spTree>
    <p:extLst>
      <p:ext uri="{BB962C8B-B14F-4D97-AF65-F5344CB8AC3E}">
        <p14:creationId xmlns:p14="http://schemas.microsoft.com/office/powerpoint/2010/main" val="427971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2" grpId="0"/>
      <p:bldP spid="21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it-IT"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281236" y="1017382"/>
          <a:ext cx="3950518" cy="515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1" name="Graph" r:id="rId3" imgW="2973629" imgH="3877056" progId="Origin50.Graph">
                  <p:embed/>
                </p:oleObj>
              </mc:Choice>
              <mc:Fallback>
                <p:oleObj name="Graph" r:id="rId3" imgW="2973629" imgH="387705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36" y="1017382"/>
                        <a:ext cx="3950518" cy="515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476277" y="3966051"/>
            <a:ext cx="44976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Hydrogenated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samples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- PL efficiency increases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localized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states are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passivated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, </a:t>
            </a:r>
            <a:r>
              <a:rPr kumimoji="0" lang="it-IT" sz="1800" i="1" dirty="0" err="1" smtClean="0">
                <a:solidFill>
                  <a:srgbClr val="333399"/>
                </a:solidFill>
                <a:latin typeface="Calibri"/>
              </a:rPr>
              <a:t>E</a:t>
            </a:r>
            <a:r>
              <a:rPr kumimoji="0" lang="it-IT" sz="1800" baseline="-25000" dirty="0" err="1" smtClean="0">
                <a:solidFill>
                  <a:srgbClr val="333399"/>
                </a:solidFill>
                <a:latin typeface="Calibri"/>
              </a:rPr>
              <a:t>peak</a:t>
            </a:r>
            <a:endParaRPr kumimoji="0" lang="it-IT" sz="1800" baseline="-25000" dirty="0" smtClean="0">
              <a:solidFill>
                <a:srgbClr val="333399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baseline="-25000" dirty="0" smtClean="0">
                <a:solidFill>
                  <a:srgbClr val="333399"/>
                </a:solidFill>
                <a:latin typeface="Calibri"/>
              </a:rPr>
              <a:t>   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increases</a:t>
            </a:r>
            <a:endParaRPr kumimoji="0" lang="it-IT" sz="1800" dirty="0" smtClean="0">
              <a:solidFill>
                <a:srgbClr val="333399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- a sizable RT emission is achieved</a:t>
            </a:r>
            <a:endParaRPr kumimoji="0" lang="it-IT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44818" y="3622197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[H]</a:t>
            </a:r>
            <a:r>
              <a:rPr kumimoji="0" lang="it-IT" sz="18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= 1×10</a:t>
            </a:r>
            <a:r>
              <a:rPr kumimoji="0" lang="it-IT" sz="1800" baseline="30000" dirty="0" smtClean="0">
                <a:solidFill>
                  <a:srgbClr val="FF0000"/>
                </a:solidFill>
                <a:latin typeface="Calibri"/>
                <a:sym typeface="Symbol"/>
              </a:rPr>
              <a:t>16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 cm</a:t>
            </a:r>
            <a:r>
              <a:rPr kumimoji="0" lang="it-IT" sz="1800" baseline="30000" dirty="0" smtClean="0">
                <a:solidFill>
                  <a:srgbClr val="FF0000"/>
                </a:solidFill>
                <a:latin typeface="Calibri"/>
                <a:sym typeface="Symbol"/>
              </a:rPr>
              <a:t>-2</a:t>
            </a:r>
            <a:endParaRPr kumimoji="0" lang="it-IT" sz="1800" baseline="300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32995" y="3429862"/>
            <a:ext cx="3657600" cy="2860172"/>
            <a:chOff x="478465" y="3498099"/>
            <a:chExt cx="3657600" cy="2860172"/>
          </a:xfrm>
        </p:grpSpPr>
        <p:sp>
          <p:nvSpPr>
            <p:cNvPr id="7" name="Rettangolo 6"/>
            <p:cNvSpPr/>
            <p:nvPr/>
          </p:nvSpPr>
          <p:spPr bwMode="auto">
            <a:xfrm>
              <a:off x="478465" y="3551271"/>
              <a:ext cx="3657600" cy="2807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562986" y="3498099"/>
              <a:ext cx="1552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it-IT" sz="1800" dirty="0" smtClean="0">
                  <a:solidFill>
                    <a:prstClr val="black"/>
                  </a:solidFill>
                  <a:latin typeface="Calibri"/>
                </a:rPr>
                <a:t>Temperature (K)</a:t>
              </a:r>
              <a:endParaRPr kumimoji="0" lang="it-IT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4479815" y="1321972"/>
            <a:ext cx="4497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As-grown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FF0000"/>
                </a:solidFill>
                <a:latin typeface="Calibri"/>
              </a:rPr>
              <a:t>samples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High density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of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localized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states</a:t>
            </a:r>
            <a:endParaRPr kumimoji="0" lang="it-IT" sz="1800" dirty="0" smtClean="0">
              <a:solidFill>
                <a:srgbClr val="333399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S-shaped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of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i="1" dirty="0" err="1" smtClean="0">
                <a:solidFill>
                  <a:srgbClr val="333399"/>
                </a:solidFill>
                <a:latin typeface="Calibri"/>
              </a:rPr>
              <a:t>E</a:t>
            </a:r>
            <a:r>
              <a:rPr kumimoji="0" lang="it-IT" sz="1800" baseline="-25000" dirty="0" err="1" smtClean="0">
                <a:solidFill>
                  <a:srgbClr val="333399"/>
                </a:solidFill>
                <a:latin typeface="Calibri"/>
              </a:rPr>
              <a:t>peak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vs </a:t>
            </a:r>
            <a:r>
              <a:rPr kumimoji="0" lang="it-IT" sz="1800" i="1" dirty="0" smtClean="0">
                <a:solidFill>
                  <a:srgbClr val="333399"/>
                </a:solidFill>
                <a:latin typeface="Calibri"/>
              </a:rPr>
              <a:t>T</a:t>
            </a:r>
            <a:endParaRPr kumimoji="0" lang="it-IT" sz="1800" dirty="0" smtClean="0">
              <a:solidFill>
                <a:srgbClr val="333399"/>
              </a:solidFill>
              <a:latin typeface="Calibri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- RT emission is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not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achieved</a:t>
            </a:r>
            <a:endParaRPr kumimoji="0" lang="it-IT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475656" y="110829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Passivation of localized states </a:t>
            </a:r>
            <a:endParaRPr kumimoji="0" lang="it-IT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1 13"/>
          <p:cNvCxnSpPr/>
          <p:nvPr/>
        </p:nvCxnSpPr>
        <p:spPr bwMode="auto">
          <a:xfrm flipH="1">
            <a:off x="2047165" y="1897039"/>
            <a:ext cx="13647" cy="10235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47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it-IT"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238125" y="1171575"/>
          <a:ext cx="52625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34" name="Graph" r:id="rId3" imgW="4184294" imgH="2935834" progId="Origin50.Graph">
                  <p:embed/>
                </p:oleObj>
              </mc:Choice>
              <mc:Fallback>
                <p:oleObj name="Graph" r:id="rId3" imgW="4184294" imgH="293583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183" t="7356" r="10324"/>
                      <a:stretch>
                        <a:fillRect/>
                      </a:stretch>
                    </p:blipFill>
                    <p:spPr bwMode="auto">
                      <a:xfrm>
                        <a:off x="238125" y="1171575"/>
                        <a:ext cx="5262563" cy="396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26318" y="76324"/>
            <a:ext cx="8264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kumimoji="0"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Thermal recovery of the as-grown PL efficiency</a:t>
            </a:r>
            <a:endParaRPr kumimoji="0" lang="it-IT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it-IT" sz="18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5854700" y="2428371"/>
          <a:ext cx="30988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35" name="Equazione" r:id="rId5" imgW="1739900" imgH="368300" progId="Equation.3">
                  <p:embed/>
                </p:oleObj>
              </mc:Choice>
              <mc:Fallback>
                <p:oleObj name="Equazione" r:id="rId5" imgW="1739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428371"/>
                        <a:ext cx="309880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901469" y="1378733"/>
            <a:ext cx="1919115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[N]=1.1%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[H]</a:t>
            </a:r>
            <a:r>
              <a:rPr kumimoji="0" lang="it-IT" sz="1800" baseline="-25000" dirty="0" smtClean="0">
                <a:solidFill>
                  <a:srgbClr val="FF0000"/>
                </a:solidFill>
                <a:latin typeface="Calibri"/>
                <a:sym typeface="Symbol"/>
              </a:rPr>
              <a:t> 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= 1×10</a:t>
            </a:r>
            <a:r>
              <a:rPr kumimoji="0" lang="it-IT" sz="1800" baseline="30000" dirty="0" smtClean="0">
                <a:solidFill>
                  <a:srgbClr val="FF0000"/>
                </a:solidFill>
                <a:latin typeface="Calibri"/>
                <a:sym typeface="Symbol"/>
              </a:rPr>
              <a:t>16</a:t>
            </a:r>
            <a:r>
              <a:rPr kumimoji="0" lang="it-IT" sz="1800" dirty="0" smtClean="0">
                <a:solidFill>
                  <a:srgbClr val="FF0000"/>
                </a:solidFill>
                <a:latin typeface="Calibri"/>
                <a:sym typeface="Symbol"/>
              </a:rPr>
              <a:t> cm</a:t>
            </a:r>
            <a:r>
              <a:rPr kumimoji="0" lang="it-IT" sz="1800" baseline="30000" dirty="0" smtClean="0">
                <a:solidFill>
                  <a:srgbClr val="FF0000"/>
                </a:solidFill>
                <a:latin typeface="Calibri"/>
                <a:sym typeface="Symbol"/>
              </a:rPr>
              <a:t>-2</a:t>
            </a:r>
            <a:endParaRPr kumimoji="0" lang="it-IT" sz="1800" baseline="3000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12648" y="5401339"/>
            <a:ext cx="8697436" cy="369332"/>
            <a:chOff x="170117" y="5390706"/>
            <a:chExt cx="8878186" cy="369332"/>
          </a:xfrm>
        </p:grpSpPr>
        <p:sp>
          <p:nvSpPr>
            <p:cNvPr id="8" name="CasellaDiTesto 7"/>
            <p:cNvSpPr txBox="1"/>
            <p:nvPr/>
          </p:nvSpPr>
          <p:spPr>
            <a:xfrm>
              <a:off x="170117" y="5390706"/>
              <a:ext cx="8878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it-IT" sz="1800" i="1" dirty="0" smtClean="0">
                  <a:solidFill>
                    <a:srgbClr val="0033CC"/>
                  </a:solidFill>
                  <a:latin typeface="Calibri"/>
                </a:rPr>
                <a:t>Two activation energies  </a:t>
              </a:r>
              <a:r>
                <a:rPr kumimoji="0" lang="it-IT" sz="1800" i="1" dirty="0">
                  <a:solidFill>
                    <a:srgbClr val="0033CC"/>
                  </a:solidFill>
                  <a:latin typeface="Calibri"/>
                </a:rPr>
                <a:t> </a:t>
              </a:r>
              <a:r>
                <a:rPr kumimoji="0" lang="it-IT" sz="1800" i="1" dirty="0" smtClean="0">
                  <a:solidFill>
                    <a:srgbClr val="0033CC"/>
                  </a:solidFill>
                  <a:latin typeface="Calibri"/>
                </a:rPr>
                <a:t>       two different nonradiative defects are passivated by H </a:t>
              </a:r>
              <a:endParaRPr kumimoji="0" lang="it-IT" sz="1800" i="1" dirty="0">
                <a:solidFill>
                  <a:srgbClr val="0033CC"/>
                </a:solidFill>
                <a:latin typeface="Calibri"/>
              </a:endParaRPr>
            </a:p>
          </p:txBody>
        </p:sp>
        <p:sp>
          <p:nvSpPr>
            <p:cNvPr id="9" name="Freccia a destra 8"/>
            <p:cNvSpPr/>
            <p:nvPr/>
          </p:nvSpPr>
          <p:spPr bwMode="auto">
            <a:xfrm>
              <a:off x="2630520" y="5507665"/>
              <a:ext cx="356089" cy="180754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276453" y="1212117"/>
            <a:ext cx="5149693" cy="3827716"/>
            <a:chOff x="276453" y="1212117"/>
            <a:chExt cx="5149693" cy="3827716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276453" y="1212117"/>
              <a:ext cx="499730" cy="37639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595423" y="1307804"/>
              <a:ext cx="4752754" cy="4997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4" name="Rettangolo 13"/>
            <p:cNvSpPr/>
            <p:nvPr/>
          </p:nvSpPr>
          <p:spPr bwMode="auto">
            <a:xfrm>
              <a:off x="673392" y="4384278"/>
              <a:ext cx="4752754" cy="6555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3285460" y="1403498"/>
              <a:ext cx="2137145" cy="33067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kumimoji="0" lang="it-IT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7" name="CasellaDiTesto 16"/>
          <p:cNvSpPr txBox="1"/>
          <p:nvPr/>
        </p:nvSpPr>
        <p:spPr>
          <a:xfrm>
            <a:off x="5854889" y="3548404"/>
            <a:ext cx="2920621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attempt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frequency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value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typical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of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N-H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local</a:t>
            </a:r>
            <a:r>
              <a:rPr kumimoji="0" lang="it-IT" sz="1800" dirty="0" smtClean="0">
                <a:solidFill>
                  <a:srgbClr val="333399"/>
                </a:solidFill>
                <a:latin typeface="Calibri"/>
              </a:rPr>
              <a:t> </a:t>
            </a:r>
            <a:r>
              <a:rPr kumimoji="0" lang="it-IT" sz="1800" dirty="0" err="1" smtClean="0">
                <a:solidFill>
                  <a:srgbClr val="333399"/>
                </a:solidFill>
                <a:latin typeface="Calibri"/>
              </a:rPr>
              <a:t>modes</a:t>
            </a:r>
            <a:endParaRPr kumimoji="0" lang="it-IT" sz="1800" dirty="0">
              <a:solidFill>
                <a:srgbClr val="333399"/>
              </a:solidFill>
              <a:latin typeface="Calibri"/>
            </a:endParaRPr>
          </a:p>
        </p:txBody>
      </p:sp>
      <p:graphicFrame>
        <p:nvGraphicFramePr>
          <p:cNvPr id="153623" name="Object 23"/>
          <p:cNvGraphicFramePr>
            <a:graphicFrameLocks noChangeAspect="1"/>
          </p:cNvGraphicFramePr>
          <p:nvPr/>
        </p:nvGraphicFramePr>
        <p:xfrm>
          <a:off x="5892256" y="4572450"/>
          <a:ext cx="2555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36" name="Equazione" r:id="rId7" imgW="1435100" imgH="228600" progId="Equation.3">
                  <p:embed/>
                </p:oleObj>
              </mc:Choice>
              <mc:Fallback>
                <p:oleObj name="Equazione" r:id="rId7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56" y="4572450"/>
                        <a:ext cx="25558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4" name="Object 24"/>
          <p:cNvGraphicFramePr>
            <a:graphicFrameLocks noChangeAspect="1"/>
          </p:cNvGraphicFramePr>
          <p:nvPr/>
        </p:nvGraphicFramePr>
        <p:xfrm>
          <a:off x="5892682" y="3094750"/>
          <a:ext cx="16970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37" name="Equazione" r:id="rId9" imgW="952087" imgH="241195" progId="Equation.3">
                  <p:embed/>
                </p:oleObj>
              </mc:Choice>
              <mc:Fallback>
                <p:oleObj name="Equazione" r:id="rId9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682" y="3094750"/>
                        <a:ext cx="16970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6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549275"/>
            <a:ext cx="6572250" cy="579438"/>
          </a:xfrm>
        </p:spPr>
        <p:txBody>
          <a:bodyPr/>
          <a:lstStyle/>
          <a:p>
            <a:pPr algn="l" eaLnBrk="1" hangingPunct="1"/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Motivation</a:t>
            </a:r>
            <a:r>
              <a:rPr lang="en-GB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28750"/>
            <a:ext cx="4175125" cy="3038475"/>
          </a:xfrm>
        </p:spPr>
        <p:txBody>
          <a:bodyPr/>
          <a:lstStyle/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Gas sensors - optical absorption;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CH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CO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Industrial process control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Spectroscopy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Thermal imaging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Bio-medical diagnostics 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Free space optical communications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     (3-5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μm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/>
            <a:r>
              <a:rPr lang="en-GB" sz="1800" dirty="0" smtClean="0">
                <a:latin typeface="Calibri" pitchFamily="34" charset="0"/>
                <a:cs typeface="Calibri" pitchFamily="34" charset="0"/>
              </a:rPr>
              <a:t>Military - infrared countermeasures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86313" y="4051299"/>
            <a:ext cx="4175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Principal gas absorptions in the mid-infrared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00124" y="4733501"/>
            <a:ext cx="6867526" cy="860426"/>
            <a:chOff x="1879600" y="5575300"/>
            <a:chExt cx="6867525" cy="860425"/>
          </a:xfrm>
        </p:grpSpPr>
        <p:pic>
          <p:nvPicPr>
            <p:cNvPr id="7227" name="Picture 62" descr="thermal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53025" y="5575300"/>
              <a:ext cx="1287462" cy="83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28" name="Picture 63" descr="CableFree broadband wireless, FSO infrared products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1738" y="5576888"/>
              <a:ext cx="1016000" cy="84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29" name="Picture 64" descr="faceal2_side_i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9800" y="5578475"/>
              <a:ext cx="1457325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0" name="Picture 65" descr="proces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7188" y="5584825"/>
              <a:ext cx="1117600" cy="84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1" name="Picture 66" descr="Laser_Mohama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79600" y="5584825"/>
              <a:ext cx="1017587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2" name="Picture 67" descr="109-0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788" y="5575300"/>
              <a:ext cx="1146175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5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7170" name="Object 68"/>
          <p:cNvGraphicFramePr>
            <a:graphicFrameLocks noChangeAspect="1"/>
          </p:cNvGraphicFramePr>
          <p:nvPr/>
        </p:nvGraphicFramePr>
        <p:xfrm>
          <a:off x="4567238" y="549275"/>
          <a:ext cx="4370387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30" name="Graph" r:id="rId10" imgW="3789274" imgH="3073603" progId="Origin50.Graph">
                  <p:embed/>
                </p:oleObj>
              </mc:Choice>
              <mc:Fallback>
                <p:oleObj name="Graph" r:id="rId10" imgW="3789274" imgH="3073603" progId="Origin50.Graph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549275"/>
                        <a:ext cx="4370387" cy="353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1000125" y="600075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these applications we need LEDs, lasers and detectors operating at </a:t>
            </a:r>
            <a:r>
              <a:rPr kumimoji="0" lang="en-GB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Room Temperature</a:t>
            </a:r>
            <a:endParaRPr kumimoji="0" lang="en-GB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59867"/>
            <a:ext cx="2602632" cy="24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76238"/>
            <a:ext cx="8229600" cy="5461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l" defTabSz="8667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 InAsN QW lasers on InP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84094"/>
            <a:ext cx="808131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+mn-lt"/>
              </a:rPr>
              <a:t>InAsN ridge lasers operating up to 2.6 µm have been demonstrated – grown by </a:t>
            </a:r>
            <a:r>
              <a:rPr lang="en-GB" sz="1600" i="1" dirty="0" smtClean="0">
                <a:latin typeface="+mn-lt"/>
              </a:rPr>
              <a:t>gas source </a:t>
            </a:r>
            <a:r>
              <a:rPr lang="en-GB" sz="1600" dirty="0" smtClean="0">
                <a:latin typeface="+mn-lt"/>
              </a:rPr>
              <a:t>MBE</a:t>
            </a:r>
          </a:p>
          <a:p>
            <a:r>
              <a:rPr lang="en-GB" sz="1600" dirty="0" smtClean="0">
                <a:latin typeface="+mn-lt"/>
              </a:rPr>
              <a:t>limited by N incorporation and critical thickness </a:t>
            </a: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endParaRPr lang="en-GB" sz="1600" dirty="0" smtClean="0">
              <a:latin typeface="+mn-lt"/>
            </a:endParaRP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4 QW InAsN/InGaAs on InP (5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</a:t>
            </a:r>
            <a:r>
              <a:rPr lang="en-GB" sz="1600" dirty="0" smtClean="0">
                <a:solidFill>
                  <a:prstClr val="black"/>
                </a:solidFill>
                <a:latin typeface="Calibri"/>
              </a:rPr>
              <a:t>s pulse width, 500 Hz repetition rate)</a:t>
            </a:r>
          </a:p>
          <a:p>
            <a:r>
              <a:rPr lang="en-GB" sz="1600" dirty="0" smtClean="0">
                <a:latin typeface="+mn-lt"/>
              </a:rPr>
              <a:t>Max. operating temperature 260 K with T</a:t>
            </a:r>
            <a:r>
              <a:rPr lang="en-GB" sz="1600" baseline="-25000" dirty="0" smtClean="0">
                <a:latin typeface="+mn-lt"/>
              </a:rPr>
              <a:t>0</a:t>
            </a:r>
            <a:r>
              <a:rPr lang="en-GB" sz="1600" dirty="0" smtClean="0">
                <a:latin typeface="+mn-lt"/>
              </a:rPr>
              <a:t> = 110 K</a:t>
            </a:r>
          </a:p>
          <a:p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Decreasing growth temp incorporates more N </a:t>
            </a:r>
          </a:p>
          <a:p>
            <a:r>
              <a:rPr lang="en-GB" sz="1600" dirty="0" smtClean="0">
                <a:latin typeface="+mn-lt"/>
              </a:rPr>
              <a:t>….but reduces QW quality</a:t>
            </a:r>
          </a:p>
          <a:p>
            <a:endParaRPr lang="en-GB" sz="1600" dirty="0" smtClean="0">
              <a:latin typeface="+mn-lt"/>
            </a:endParaRPr>
          </a:p>
        </p:txBody>
      </p:sp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98" y="1700808"/>
            <a:ext cx="604867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6170820"/>
            <a:ext cx="4902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D. K. Shih, H, H. Lin, and Y. H. Lin, </a:t>
            </a:r>
            <a:r>
              <a:rPr lang="en-GB" sz="1200" dirty="0" err="1" smtClean="0">
                <a:latin typeface="+mn-lt"/>
              </a:rPr>
              <a:t>IEE</a:t>
            </a:r>
            <a:r>
              <a:rPr lang="en-GB" sz="1200" dirty="0" smtClean="0">
                <a:latin typeface="+mn-lt"/>
              </a:rPr>
              <a:t> Proc. Optoelectronics </a:t>
            </a:r>
            <a:r>
              <a:rPr lang="en-GB" sz="1200" b="1" dirty="0" smtClean="0">
                <a:latin typeface="+mn-lt"/>
              </a:rPr>
              <a:t>150</a:t>
            </a:r>
            <a:r>
              <a:rPr lang="en-GB" sz="1200" dirty="0" smtClean="0">
                <a:latin typeface="+mn-lt"/>
              </a:rPr>
              <a:t>, 253 (2003) </a:t>
            </a:r>
            <a:endParaRPr lang="en-GB" sz="1200" dirty="0">
              <a:latin typeface="+mn-lt"/>
            </a:endParaRPr>
          </a:p>
        </p:txBody>
      </p:sp>
      <p:pic>
        <p:nvPicPr>
          <p:cNvPr id="824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03380"/>
            <a:ext cx="2854630" cy="283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238"/>
            <a:ext cx="8229600" cy="546100"/>
          </a:xfrm>
          <a:noFill/>
        </p:spPr>
        <p:txBody>
          <a:bodyPr>
            <a:noAutofit/>
          </a:bodyPr>
          <a:lstStyle/>
          <a:p>
            <a:pPr algn="l" defTabSz="866775"/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InAsSbN / InAs </a:t>
            </a:r>
            <a:r>
              <a:rPr lang="en-GB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MQWs</a:t>
            </a:r>
            <a:endParaRPr lang="en-GB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4357686" y="315430"/>
          <a:ext cx="4865689" cy="461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81" name="Graph" r:id="rId3" imgW="3339389" imgH="2973629" progId="Origin50.Graph">
                  <p:embed/>
                </p:oleObj>
              </mc:Choice>
              <mc:Fallback>
                <p:oleObj name="Graph" r:id="rId3" imgW="3339389" imgH="2973629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15430"/>
                        <a:ext cx="4865689" cy="4613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 bwMode="auto">
          <a:xfrm>
            <a:off x="584967" y="3320908"/>
            <a:ext cx="1944687" cy="561975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kern="0" dirty="0">
                <a:solidFill>
                  <a:sysClr val="window" lastClr="FFFFFF"/>
                </a:solidFill>
                <a:latin typeface="Verdana"/>
              </a:rPr>
              <a:t>2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00 nm InAs Buffer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Layer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584967" y="3882882"/>
            <a:ext cx="1944687" cy="498475"/>
          </a:xfrm>
          <a:prstGeom prst="rect">
            <a:avLst/>
          </a:prstGeom>
          <a:gradFill flip="none" rotWithShape="1">
            <a:gsLst>
              <a:gs pos="0">
                <a:srgbClr val="89C540">
                  <a:lumMod val="40000"/>
                  <a:lumOff val="60000"/>
                </a:srgbClr>
              </a:gs>
              <a:gs pos="100000">
                <a:srgbClr val="3B4F18">
                  <a:shade val="67500"/>
                  <a:satMod val="115000"/>
                </a:srgbClr>
              </a:gs>
              <a:gs pos="100000">
                <a:srgbClr val="3B4F18">
                  <a:shade val="100000"/>
                  <a:satMod val="115000"/>
                </a:srgbClr>
              </a:gs>
            </a:gsLst>
            <a:lin ang="16200000" scaled="0"/>
            <a:tileRect/>
          </a:gradFill>
          <a:ln w="42500" cap="flat" cmpd="sng" algn="ctr">
            <a:solidFill>
              <a:srgbClr val="3B4F18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InAs substrate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94517" y="3135172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94517" y="2951022"/>
            <a:ext cx="1471612" cy="41275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94517" y="2763697"/>
            <a:ext cx="1471612" cy="41275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94517" y="2573197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94517" y="2385872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94517" y="2198547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94517" y="2011222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94517" y="1823897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94517" y="1636573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94517" y="1455597"/>
            <a:ext cx="1471612" cy="39687"/>
          </a:xfrm>
          <a:prstGeom prst="rect">
            <a:avLst/>
          </a:prstGeom>
          <a:solidFill>
            <a:srgbClr val="FF0000"/>
          </a:solidFill>
          <a:ln w="425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584967" y="998397"/>
            <a:ext cx="1944687" cy="42703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100 nm InAs Capping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Layer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4968" y="1885809"/>
            <a:ext cx="1944687" cy="101600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84968" y="1511159"/>
            <a:ext cx="1944687" cy="101600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584968" y="2260459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84968" y="1698485"/>
            <a:ext cx="1944687" cy="101600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584968" y="2635109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84968" y="2822434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84968" y="2447784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84968" y="2073135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84968" y="3197084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84968" y="3009758"/>
            <a:ext cx="1944687" cy="103188"/>
          </a:xfrm>
          <a:prstGeom prst="rect">
            <a:avLst/>
          </a:prstGeom>
          <a:solidFill>
            <a:srgbClr val="3B4F18"/>
          </a:solidFill>
          <a:ln w="42500" cap="flat" cmpd="sng" algn="ctr">
            <a:solidFill>
              <a:srgbClr val="3B4F18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04879" y="1017913"/>
            <a:ext cx="2019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latin typeface="+mn-lt"/>
              </a:rPr>
              <a:t>10x </a:t>
            </a:r>
            <a:r>
              <a:rPr lang="en-GB" sz="1400" b="1" dirty="0" err="1" smtClean="0">
                <a:solidFill>
                  <a:srgbClr val="C00000"/>
                </a:solidFill>
                <a:latin typeface="+mn-lt"/>
              </a:rPr>
              <a:t>InAsNSb</a:t>
            </a:r>
            <a:r>
              <a:rPr lang="en-GB" sz="1400" b="1" dirty="0" smtClean="0">
                <a:solidFill>
                  <a:srgbClr val="C00000"/>
                </a:solidFill>
                <a:latin typeface="+mn-lt"/>
              </a:rPr>
              <a:t> /InAs </a:t>
            </a:r>
            <a:r>
              <a:rPr lang="en-GB" sz="1400" b="1" dirty="0" err="1" smtClean="0">
                <a:solidFill>
                  <a:srgbClr val="C00000"/>
                </a:solidFill>
                <a:latin typeface="+mn-lt"/>
              </a:rPr>
              <a:t>QW</a:t>
            </a:r>
            <a:endParaRPr lang="en-GB" sz="1400" b="1" dirty="0" smtClean="0">
              <a:solidFill>
                <a:srgbClr val="C00000"/>
              </a:solidFill>
              <a:latin typeface="+mn-lt"/>
            </a:endParaRPr>
          </a:p>
          <a:p>
            <a:endParaRPr lang="en-GB" sz="14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n-GB" sz="1400" b="1" dirty="0" smtClean="0">
                <a:solidFill>
                  <a:srgbClr val="C00000"/>
                </a:solidFill>
                <a:latin typeface="+mn-lt"/>
              </a:rPr>
              <a:t>(12x24 nm)</a:t>
            </a:r>
          </a:p>
          <a:p>
            <a:endParaRPr lang="en-GB" sz="1400" dirty="0">
              <a:latin typeface="+mn-lt"/>
            </a:endParaRPr>
          </a:p>
          <a:p>
            <a:endParaRPr lang="en-GB" sz="1400" dirty="0" smtClean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714238" y="2198547"/>
            <a:ext cx="1838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Growth of the </a:t>
            </a:r>
            <a:r>
              <a:rPr kumimoji="0" lang="en-GB" sz="1600" dirty="0" err="1">
                <a:solidFill>
                  <a:prstClr val="black"/>
                </a:solidFill>
                <a:latin typeface="+mn-lt"/>
              </a:rPr>
              <a:t>MQWs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calibrated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using the same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growth method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of previously grown </a:t>
            </a:r>
            <a:r>
              <a:rPr kumimoji="0" lang="en-GB" sz="1600" dirty="0" err="1">
                <a:solidFill>
                  <a:prstClr val="black"/>
                </a:solidFill>
                <a:latin typeface="+mn-lt"/>
              </a:rPr>
              <a:t>InAsNSb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bulk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layers</a:t>
            </a:r>
            <a:endParaRPr kumimoji="0" lang="en-GB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23528" y="4797152"/>
            <a:ext cx="5686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200 nm InAs Buffer layer grown at 480°C</a:t>
            </a:r>
          </a:p>
          <a:p>
            <a:pPr lvl="0">
              <a:defRPr/>
            </a:pP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10x </a:t>
            </a:r>
            <a:r>
              <a:rPr kumimoji="0" lang="en-GB" sz="1600" dirty="0">
                <a:solidFill>
                  <a:srgbClr val="C00000"/>
                </a:solidFill>
                <a:latin typeface="+mn-lt"/>
              </a:rPr>
              <a:t>InAsSbN/InAs </a:t>
            </a:r>
            <a:r>
              <a:rPr kumimoji="0" lang="en-GB" sz="1600" dirty="0" err="1">
                <a:solidFill>
                  <a:srgbClr val="C00000"/>
                </a:solidFill>
                <a:latin typeface="+mn-lt"/>
              </a:rPr>
              <a:t>QW</a:t>
            </a:r>
            <a:r>
              <a:rPr kumimoji="0" lang="en-GB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grown at </a:t>
            </a:r>
            <a:r>
              <a:rPr kumimoji="0" lang="en-GB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420°C</a:t>
            </a:r>
            <a:endParaRPr kumimoji="0" lang="en-GB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5725" lvl="1" indent="-85725">
              <a:buFont typeface="Arial" pitchFamily="34" charset="0"/>
              <a:buChar char="•"/>
              <a:defRPr/>
            </a:pP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 Growth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rate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of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0.5µm per hour</a:t>
            </a:r>
          </a:p>
          <a:p>
            <a:pPr marL="85725" lvl="1" indent="-85725">
              <a:buFont typeface="Arial" pitchFamily="34" charset="0"/>
              <a:buChar char="•"/>
              <a:defRPr/>
            </a:pP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 Nitrogen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plasma setting fixed at 160 W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with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flux of 6×10</a:t>
            </a:r>
            <a:r>
              <a:rPr kumimoji="0" lang="en-GB" sz="1600" baseline="50000" dirty="0">
                <a:solidFill>
                  <a:prstClr val="black"/>
                </a:solidFill>
                <a:latin typeface="+mn-lt"/>
              </a:rPr>
              <a:t>-6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mbar</a:t>
            </a:r>
          </a:p>
          <a:p>
            <a:pPr lvl="0">
              <a:defRPr/>
            </a:pP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100 nm InAs Capping Layer grown at 480°C</a:t>
            </a:r>
          </a:p>
          <a:p>
            <a:pPr lvl="0">
              <a:defRPr/>
            </a:pPr>
            <a:r>
              <a:rPr kumimoji="0" lang="en-GB" sz="1600" dirty="0" smtClean="0">
                <a:solidFill>
                  <a:prstClr val="black"/>
                </a:solidFill>
                <a:latin typeface="+mn-lt"/>
              </a:rPr>
              <a:t>  As </a:t>
            </a:r>
            <a:r>
              <a:rPr kumimoji="0" lang="en-GB" sz="1600" dirty="0">
                <a:solidFill>
                  <a:prstClr val="black"/>
                </a:solidFill>
                <a:latin typeface="+mn-lt"/>
              </a:rPr>
              <a:t>flux kept at minimum for growth of InAs layers</a:t>
            </a:r>
            <a:endParaRPr lang="en-GB" sz="1600" dirty="0">
              <a:latin typeface="+mn-lt"/>
            </a:endParaRPr>
          </a:p>
        </p:txBody>
      </p:sp>
      <p:pic>
        <p:nvPicPr>
          <p:cNvPr id="3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43636" y="4929198"/>
            <a:ext cx="2851150" cy="158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/>
          </a:bodyPr>
          <a:lstStyle/>
          <a:p>
            <a:pPr algn="l" defTabSz="866775"/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InAsSbN/InAs MQW 4K photoluminescence  </a:t>
            </a:r>
          </a:p>
        </p:txBody>
      </p: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Rectangle 47"/>
          <p:cNvSpPr>
            <a:spLocks noChangeArrowheads="1"/>
          </p:cNvSpPr>
          <p:nvPr/>
        </p:nvSpPr>
        <p:spPr bwMode="auto">
          <a:xfrm>
            <a:off x="357184" y="4071299"/>
            <a:ext cx="3157531" cy="6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979" tIns="40490" rIns="80979" bIns="40490"/>
          <a:lstStyle/>
          <a:p>
            <a:pPr eaLnBrk="0" hangingPunct="0">
              <a:spcBef>
                <a:spcPct val="20000"/>
              </a:spcBef>
            </a:pPr>
            <a:r>
              <a:rPr lang="en-GB" sz="1600" dirty="0" smtClean="0">
                <a:latin typeface="+mn-lt"/>
              </a:rPr>
              <a:t>No </a:t>
            </a:r>
            <a:r>
              <a:rPr lang="en-GB" sz="1600" dirty="0">
                <a:latin typeface="+mn-lt"/>
              </a:rPr>
              <a:t>blue-shift </a:t>
            </a:r>
            <a:r>
              <a:rPr lang="en-GB" sz="1600" dirty="0" smtClean="0">
                <a:latin typeface="+mn-lt"/>
              </a:rPr>
              <a:t>with excitation power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   -  </a:t>
            </a:r>
            <a:r>
              <a:rPr lang="en-GB" sz="1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 I </a:t>
            </a:r>
            <a:r>
              <a:rPr lang="en-GB" sz="1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QW</a:t>
            </a:r>
            <a:endParaRPr lang="en-GB" sz="16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TextBox 49"/>
          <p:cNvSpPr txBox="1">
            <a:spLocks noChangeArrowheads="1"/>
          </p:cNvSpPr>
          <p:nvPr/>
        </p:nvSpPr>
        <p:spPr bwMode="auto">
          <a:xfrm>
            <a:off x="3614731" y="3642671"/>
            <a:ext cx="507206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Band alignment determined by modification of InAsSb - Type II alignment with conduction and valence band offsets of 39 &amp; 82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ADDITION OF N 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Reduction in overall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</a:rPr>
              <a:t>strain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           Reduction of    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kern="0" dirty="0" smtClean="0">
                <a:solidFill>
                  <a:sysClr val="windowText" lastClr="000000"/>
                </a:solidFill>
                <a:latin typeface="+mn-lt"/>
              </a:rPr>
              <a:t>  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band gap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Conduction band further reduced by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</a:rPr>
              <a:t>BAC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model                           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kern="0" noProof="0" dirty="0" smtClean="0">
                <a:solidFill>
                  <a:sysClr val="windowText" lastClr="000000"/>
                </a:solidFill>
                <a:latin typeface="+mn-lt"/>
              </a:rPr>
              <a:t>                        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Reduction of 63 meV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357180" y="5499114"/>
            <a:ext cx="500062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37063" y="6476376"/>
            <a:ext cx="500062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1" name="Picture 40"/>
          <p:cNvPicPr/>
          <p:nvPr/>
        </p:nvPicPr>
        <p:blipFill>
          <a:blip r:embed="rId3" cstate="print"/>
          <a:srcRect l="40227" t="25798" r="6581" b="19397"/>
          <a:stretch>
            <a:fillRect/>
          </a:stretch>
        </p:blipFill>
        <p:spPr bwMode="auto">
          <a:xfrm>
            <a:off x="611560" y="4714884"/>
            <a:ext cx="2628047" cy="20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-58738" y="489270"/>
          <a:ext cx="4826378" cy="380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40" name="Graph" r:id="rId4" imgW="3960000" imgH="3137760" progId="Origin50.Graph">
                  <p:embed/>
                </p:oleObj>
              </mc:Choice>
              <mc:Fallback>
                <p:oleObj name="Graph" r:id="rId4" imgW="3960000" imgH="313776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738" y="489270"/>
                        <a:ext cx="4826378" cy="3803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0771" name="Object 3"/>
          <p:cNvGraphicFramePr>
            <a:graphicFrameLocks noChangeAspect="1"/>
          </p:cNvGraphicFramePr>
          <p:nvPr/>
        </p:nvGraphicFramePr>
        <p:xfrm>
          <a:off x="4208102" y="690988"/>
          <a:ext cx="4648934" cy="324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41" name="Graph" r:id="rId6" imgW="4057498" imgH="2926080" progId="Origin50.Graph">
                  <p:embed/>
                </p:oleObj>
              </mc:Choice>
              <mc:Fallback>
                <p:oleObj name="Graph" r:id="rId6" imgW="4057498" imgH="292608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102" y="690988"/>
                        <a:ext cx="4648934" cy="3242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2127794" y="5606833"/>
            <a:ext cx="93203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kumimoji="0" lang="en-GB" sz="1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3.62 µm (expt.) 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25258" y="5589917"/>
            <a:ext cx="64807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r"/>
            <a:r>
              <a:rPr kumimoji="0" lang="en-GB" sz="1100" kern="0" dirty="0">
                <a:solidFill>
                  <a:srgbClr val="000000"/>
                </a:solidFill>
                <a:latin typeface="+mn-lt"/>
              </a:rPr>
              <a:t> 3.48 µm </a:t>
            </a:r>
            <a:endParaRPr lang="en-GB" sz="16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5079" y="1084804"/>
            <a:ext cx="118654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 =1%, Sb 6%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7" name="Object 5"/>
          <p:cNvGraphicFramePr>
            <a:graphicFrameLocks noChangeAspect="1"/>
          </p:cNvGraphicFramePr>
          <p:nvPr/>
        </p:nvGraphicFramePr>
        <p:xfrm>
          <a:off x="2863850" y="3649448"/>
          <a:ext cx="3403600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99" name="Graph" r:id="rId3" imgW="3821760" imgH="3173760" progId="Origin50.Graph">
                  <p:embed/>
                </p:oleObj>
              </mc:Choice>
              <mc:Fallback>
                <p:oleObj name="Graph" r:id="rId3" imgW="3821760" imgH="317376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649448"/>
                        <a:ext cx="3403600" cy="296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95" y="205043"/>
            <a:ext cx="4191000" cy="922114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InAsSbN</a:t>
            </a:r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MQW LED</a:t>
            </a:r>
            <a:endParaRPr lang="en-GB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243" y="1025597"/>
            <a:ext cx="4038600" cy="3533163"/>
          </a:xfrm>
        </p:spPr>
        <p:txBody>
          <a:bodyPr/>
          <a:lstStyle/>
          <a:p>
            <a:pPr>
              <a:buNone/>
            </a:pPr>
            <a:r>
              <a:rPr lang="en-GB" sz="1600" dirty="0" smtClean="0"/>
              <a:t>p-</a:t>
            </a:r>
            <a:r>
              <a:rPr lang="en-GB" sz="1600" dirty="0" err="1" smtClean="0"/>
              <a:t>i</a:t>
            </a:r>
            <a:r>
              <a:rPr lang="en-GB" sz="1600" dirty="0" smtClean="0"/>
              <a:t>-n diode containing </a:t>
            </a:r>
            <a:r>
              <a:rPr lang="en-GB" sz="1600" b="1" dirty="0" smtClean="0"/>
              <a:t>10x</a:t>
            </a:r>
          </a:p>
          <a:p>
            <a:pPr>
              <a:buNone/>
            </a:pPr>
            <a:r>
              <a:rPr lang="en-GB" sz="1600" b="1" dirty="0" smtClean="0"/>
              <a:t>InAsSbN QW</a:t>
            </a:r>
            <a:r>
              <a:rPr lang="en-GB" sz="1600" dirty="0" smtClean="0"/>
              <a:t> in active region   </a:t>
            </a:r>
            <a:r>
              <a:rPr lang="en-GB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=1%, Sb 6%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spcBef>
                <a:spcPts val="300"/>
              </a:spcBef>
              <a:buNone/>
            </a:pPr>
            <a:r>
              <a:rPr lang="en-GB" sz="1600" dirty="0" smtClean="0"/>
              <a:t>Longest wavelength dilute nitride</a:t>
            </a:r>
          </a:p>
          <a:p>
            <a:pPr>
              <a:spcBef>
                <a:spcPts val="300"/>
              </a:spcBef>
              <a:buNone/>
            </a:pPr>
            <a:r>
              <a:rPr lang="en-GB" sz="1600" dirty="0" smtClean="0"/>
              <a:t>light emitting device to date</a:t>
            </a:r>
            <a:endParaRPr lang="en-GB" sz="1600" dirty="0"/>
          </a:p>
        </p:txBody>
      </p:sp>
      <p:grpSp>
        <p:nvGrpSpPr>
          <p:cNvPr id="4" name="Group 50"/>
          <p:cNvGrpSpPr/>
          <p:nvPr/>
        </p:nvGrpSpPr>
        <p:grpSpPr>
          <a:xfrm>
            <a:off x="3855095" y="1717795"/>
            <a:ext cx="1431399" cy="1014962"/>
            <a:chOff x="832347" y="2905125"/>
            <a:chExt cx="2979738" cy="2073275"/>
          </a:xfrm>
        </p:grpSpPr>
        <p:grpSp>
          <p:nvGrpSpPr>
            <p:cNvPr id="5" name="Group 49"/>
            <p:cNvGrpSpPr/>
            <p:nvPr/>
          </p:nvGrpSpPr>
          <p:grpSpPr>
            <a:xfrm>
              <a:off x="832347" y="2905125"/>
              <a:ext cx="2979738" cy="2073275"/>
              <a:chOff x="832347" y="2905125"/>
              <a:chExt cx="2979738" cy="2073275"/>
            </a:xfrm>
          </p:grpSpPr>
          <p:sp>
            <p:nvSpPr>
              <p:cNvPr id="6" name="AutoShape 81"/>
              <p:cNvSpPr>
                <a:spLocks noChangeAspect="1" noChangeArrowheads="1"/>
              </p:cNvSpPr>
              <p:nvPr/>
            </p:nvSpPr>
            <p:spPr bwMode="auto">
              <a:xfrm>
                <a:off x="832347" y="2905125"/>
                <a:ext cx="2979738" cy="2073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7" name="AutoShape 82"/>
              <p:cNvSpPr>
                <a:spLocks noChangeAspect="1" noChangeArrowheads="1"/>
              </p:cNvSpPr>
              <p:nvPr/>
            </p:nvSpPr>
            <p:spPr bwMode="auto">
              <a:xfrm>
                <a:off x="835522" y="2905125"/>
                <a:ext cx="2752725" cy="1949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8" name="Rectangle 83"/>
              <p:cNvSpPr>
                <a:spLocks noChangeArrowheads="1"/>
              </p:cNvSpPr>
              <p:nvPr/>
            </p:nvSpPr>
            <p:spPr bwMode="auto">
              <a:xfrm>
                <a:off x="837110" y="4165600"/>
                <a:ext cx="2751137" cy="704850"/>
              </a:xfrm>
              <a:prstGeom prst="rect">
                <a:avLst/>
              </a:prstGeom>
              <a:solidFill>
                <a:srgbClr val="E0E0E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9" name="Rectangle 84"/>
              <p:cNvSpPr>
                <a:spLocks noChangeArrowheads="1"/>
              </p:cNvSpPr>
              <p:nvPr/>
            </p:nvSpPr>
            <p:spPr bwMode="auto">
              <a:xfrm>
                <a:off x="1313360" y="3805239"/>
                <a:ext cx="1795462" cy="355600"/>
              </a:xfrm>
              <a:prstGeom prst="rect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10" name="Rectangle 85"/>
              <p:cNvSpPr>
                <a:spLocks noChangeArrowheads="1"/>
              </p:cNvSpPr>
              <p:nvPr/>
            </p:nvSpPr>
            <p:spPr bwMode="auto">
              <a:xfrm>
                <a:off x="837110" y="4387851"/>
                <a:ext cx="2447925" cy="466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en-GB" sz="800" dirty="0" smtClean="0">
                    <a:solidFill>
                      <a:srgbClr val="000000"/>
                    </a:solidFill>
                    <a:latin typeface="+mj-lt"/>
                  </a:rPr>
                  <a:t>      InAs </a:t>
                </a:r>
                <a:r>
                  <a:rPr lang="en-GB" sz="800" dirty="0">
                    <a:solidFill>
                      <a:srgbClr val="000000"/>
                    </a:solidFill>
                    <a:latin typeface="+mj-lt"/>
                  </a:rPr>
                  <a:t>(100) substrate</a:t>
                </a:r>
                <a:endParaRPr lang="en-GB" sz="800" dirty="0">
                  <a:latin typeface="+mj-lt"/>
                </a:endParaRPr>
              </a:p>
            </p:txBody>
          </p:sp>
          <p:sp>
            <p:nvSpPr>
              <p:cNvPr id="11" name="Rectangle 89"/>
              <p:cNvSpPr>
                <a:spLocks noChangeArrowheads="1"/>
              </p:cNvSpPr>
              <p:nvPr/>
            </p:nvSpPr>
            <p:spPr bwMode="auto">
              <a:xfrm>
                <a:off x="1313360" y="3578225"/>
                <a:ext cx="1795462" cy="227013"/>
              </a:xfrm>
              <a:prstGeom prst="rect">
                <a:avLst/>
              </a:prstGeom>
              <a:solidFill>
                <a:srgbClr val="FFFF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12" name="Rectangle 91"/>
              <p:cNvSpPr>
                <a:spLocks noChangeArrowheads="1"/>
              </p:cNvSpPr>
              <p:nvPr/>
            </p:nvSpPr>
            <p:spPr bwMode="auto">
              <a:xfrm>
                <a:off x="1313360" y="3330575"/>
                <a:ext cx="1795462" cy="287338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000">
                  <a:latin typeface="+mj-lt"/>
                </a:endParaRPr>
              </a:p>
            </p:txBody>
          </p:sp>
          <p:sp>
            <p:nvSpPr>
              <p:cNvPr id="13" name="Rectangle 92"/>
              <p:cNvSpPr>
                <a:spLocks noChangeArrowheads="1"/>
              </p:cNvSpPr>
              <p:nvPr/>
            </p:nvSpPr>
            <p:spPr bwMode="auto">
              <a:xfrm>
                <a:off x="832347" y="4870450"/>
                <a:ext cx="2754313" cy="46038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14" name="Rectangle 93"/>
              <p:cNvSpPr>
                <a:spLocks noChangeArrowheads="1"/>
              </p:cNvSpPr>
              <p:nvPr/>
            </p:nvSpPr>
            <p:spPr bwMode="auto">
              <a:xfrm>
                <a:off x="1659435" y="3879850"/>
                <a:ext cx="1028700" cy="20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en-GB" sz="900" b="1" dirty="0">
                    <a:solidFill>
                      <a:srgbClr val="000000"/>
                    </a:solidFill>
                    <a:latin typeface="+mj-lt"/>
                  </a:rPr>
                  <a:t>n </a:t>
                </a:r>
                <a:r>
                  <a:rPr lang="en-GB" sz="900" b="1" dirty="0" smtClean="0">
                    <a:solidFill>
                      <a:srgbClr val="000000"/>
                    </a:solidFill>
                    <a:latin typeface="+mj-lt"/>
                  </a:rPr>
                  <a:t>InAs  </a:t>
                </a:r>
                <a:endParaRPr lang="en-GB" sz="900" b="1" dirty="0">
                  <a:latin typeface="+mj-lt"/>
                </a:endParaRPr>
              </a:p>
            </p:txBody>
          </p:sp>
          <p:sp>
            <p:nvSpPr>
              <p:cNvPr id="15" name="Rectangle 94"/>
              <p:cNvSpPr>
                <a:spLocks noChangeArrowheads="1"/>
              </p:cNvSpPr>
              <p:nvPr/>
            </p:nvSpPr>
            <p:spPr bwMode="auto">
              <a:xfrm>
                <a:off x="1538785" y="3636963"/>
                <a:ext cx="1246186" cy="16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r>
                  <a:rPr lang="en-GB" sz="1000" dirty="0">
                    <a:solidFill>
                      <a:srgbClr val="000000"/>
                    </a:solidFill>
                    <a:latin typeface="+mj-lt"/>
                  </a:rPr>
                  <a:t>         </a:t>
                </a:r>
                <a:endParaRPr lang="en-GB" sz="1000" dirty="0">
                  <a:latin typeface="+mj-lt"/>
                </a:endParaRPr>
              </a:p>
            </p:txBody>
          </p:sp>
          <p:sp>
            <p:nvSpPr>
              <p:cNvPr id="16" name="Rectangle 95"/>
              <p:cNvSpPr>
                <a:spLocks noChangeArrowheads="1"/>
              </p:cNvSpPr>
              <p:nvPr/>
            </p:nvSpPr>
            <p:spPr bwMode="auto">
              <a:xfrm>
                <a:off x="1659435" y="3382963"/>
                <a:ext cx="1028700" cy="23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defRPr/>
                </a:pPr>
                <a:r>
                  <a:rPr lang="en-GB" sz="800" b="1" dirty="0">
                    <a:solidFill>
                      <a:srgbClr val="000000"/>
                    </a:solidFill>
                    <a:latin typeface="+mj-lt"/>
                  </a:rPr>
                  <a:t>p   </a:t>
                </a:r>
                <a:r>
                  <a:rPr lang="en-GB" sz="800" b="1" dirty="0" smtClean="0">
                    <a:solidFill>
                      <a:srgbClr val="000000"/>
                    </a:solidFill>
                    <a:latin typeface="+mj-lt"/>
                  </a:rPr>
                  <a:t>InAs</a:t>
                </a:r>
                <a:endParaRPr lang="en-GB" sz="800" b="1" dirty="0">
                  <a:latin typeface="+mj-lt"/>
                </a:endParaRPr>
              </a:p>
            </p:txBody>
          </p:sp>
          <p:sp>
            <p:nvSpPr>
              <p:cNvPr id="17" name="Freeform 96"/>
              <p:cNvSpPr>
                <a:spLocks/>
              </p:cNvSpPr>
              <p:nvPr/>
            </p:nvSpPr>
            <p:spPr bwMode="auto">
              <a:xfrm>
                <a:off x="2719885" y="3038475"/>
                <a:ext cx="554037" cy="1128713"/>
              </a:xfrm>
              <a:custGeom>
                <a:avLst/>
                <a:gdLst/>
                <a:ahLst/>
                <a:cxnLst>
                  <a:cxn ang="0">
                    <a:pos x="358" y="25"/>
                  </a:cxn>
                  <a:cxn ang="0">
                    <a:pos x="387" y="37"/>
                  </a:cxn>
                  <a:cxn ang="0">
                    <a:pos x="406" y="52"/>
                  </a:cxn>
                  <a:cxn ang="0">
                    <a:pos x="422" y="64"/>
                  </a:cxn>
                  <a:cxn ang="0">
                    <a:pos x="433" y="77"/>
                  </a:cxn>
                  <a:cxn ang="0">
                    <a:pos x="458" y="103"/>
                  </a:cxn>
                  <a:cxn ang="0">
                    <a:pos x="478" y="116"/>
                  </a:cxn>
                  <a:cxn ang="0">
                    <a:pos x="504" y="130"/>
                  </a:cxn>
                  <a:cxn ang="0">
                    <a:pos x="533" y="141"/>
                  </a:cxn>
                  <a:cxn ang="0">
                    <a:pos x="545" y="146"/>
                  </a:cxn>
                  <a:cxn ang="0">
                    <a:pos x="556" y="150"/>
                  </a:cxn>
                  <a:cxn ang="0">
                    <a:pos x="576" y="157"/>
                  </a:cxn>
                  <a:cxn ang="0">
                    <a:pos x="592" y="164"/>
                  </a:cxn>
                  <a:cxn ang="0">
                    <a:pos x="620" y="182"/>
                  </a:cxn>
                  <a:cxn ang="0">
                    <a:pos x="634" y="196"/>
                  </a:cxn>
                  <a:cxn ang="0">
                    <a:pos x="652" y="214"/>
                  </a:cxn>
                  <a:cxn ang="0">
                    <a:pos x="670" y="237"/>
                  </a:cxn>
                  <a:cxn ang="0">
                    <a:pos x="681" y="260"/>
                  </a:cxn>
                  <a:cxn ang="0">
                    <a:pos x="690" y="285"/>
                  </a:cxn>
                  <a:cxn ang="0">
                    <a:pos x="693" y="310"/>
                  </a:cxn>
                  <a:cxn ang="0">
                    <a:pos x="695" y="330"/>
                  </a:cxn>
                  <a:cxn ang="0">
                    <a:pos x="695" y="362"/>
                  </a:cxn>
                  <a:cxn ang="0">
                    <a:pos x="695" y="1077"/>
                  </a:cxn>
                  <a:cxn ang="0">
                    <a:pos x="695" y="1086"/>
                  </a:cxn>
                  <a:cxn ang="0">
                    <a:pos x="697" y="1095"/>
                  </a:cxn>
                  <a:cxn ang="0">
                    <a:pos x="699" y="1107"/>
                  </a:cxn>
                  <a:cxn ang="0">
                    <a:pos x="704" y="1136"/>
                  </a:cxn>
                  <a:cxn ang="0">
                    <a:pos x="716" y="1163"/>
                  </a:cxn>
                  <a:cxn ang="0">
                    <a:pos x="734" y="1182"/>
                  </a:cxn>
                  <a:cxn ang="0">
                    <a:pos x="756" y="1195"/>
                  </a:cxn>
                  <a:cxn ang="0">
                    <a:pos x="772" y="1202"/>
                  </a:cxn>
                  <a:cxn ang="0">
                    <a:pos x="777" y="1204"/>
                  </a:cxn>
                  <a:cxn ang="0">
                    <a:pos x="779" y="1204"/>
                  </a:cxn>
                  <a:cxn ang="0">
                    <a:pos x="989" y="1204"/>
                  </a:cxn>
                  <a:cxn ang="0">
                    <a:pos x="989" y="1414"/>
                  </a:cxn>
                  <a:cxn ang="0">
                    <a:pos x="695" y="1414"/>
                  </a:cxn>
                  <a:cxn ang="0">
                    <a:pos x="688" y="1411"/>
                  </a:cxn>
                  <a:cxn ang="0">
                    <a:pos x="523" y="1411"/>
                  </a:cxn>
                  <a:cxn ang="0">
                    <a:pos x="526" y="362"/>
                  </a:cxn>
                  <a:cxn ang="0">
                    <a:pos x="315" y="362"/>
                  </a:cxn>
                  <a:cxn ang="0">
                    <a:pos x="315" y="214"/>
                  </a:cxn>
                  <a:cxn ang="0">
                    <a:pos x="0" y="214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25" y="2"/>
                  </a:cxn>
                  <a:cxn ang="0">
                    <a:pos x="66" y="2"/>
                  </a:cxn>
                  <a:cxn ang="0">
                    <a:pos x="89" y="0"/>
                  </a:cxn>
                  <a:cxn ang="0">
                    <a:pos x="146" y="0"/>
                  </a:cxn>
                  <a:cxn ang="0">
                    <a:pos x="205" y="2"/>
                  </a:cxn>
                  <a:cxn ang="0">
                    <a:pos x="265" y="5"/>
                  </a:cxn>
                  <a:cxn ang="0">
                    <a:pos x="317" y="12"/>
                  </a:cxn>
                  <a:cxn ang="0">
                    <a:pos x="340" y="18"/>
                  </a:cxn>
                  <a:cxn ang="0">
                    <a:pos x="358" y="25"/>
                  </a:cxn>
                </a:cxnLst>
                <a:rect l="0" t="0" r="r" b="b"/>
                <a:pathLst>
                  <a:path w="989" h="1414">
                    <a:moveTo>
                      <a:pt x="358" y="25"/>
                    </a:moveTo>
                    <a:lnTo>
                      <a:pt x="387" y="37"/>
                    </a:lnTo>
                    <a:lnTo>
                      <a:pt x="406" y="52"/>
                    </a:lnTo>
                    <a:lnTo>
                      <a:pt x="422" y="64"/>
                    </a:lnTo>
                    <a:lnTo>
                      <a:pt x="433" y="77"/>
                    </a:lnTo>
                    <a:lnTo>
                      <a:pt x="458" y="103"/>
                    </a:lnTo>
                    <a:lnTo>
                      <a:pt x="478" y="116"/>
                    </a:lnTo>
                    <a:lnTo>
                      <a:pt x="504" y="130"/>
                    </a:lnTo>
                    <a:lnTo>
                      <a:pt x="533" y="141"/>
                    </a:lnTo>
                    <a:lnTo>
                      <a:pt x="545" y="146"/>
                    </a:lnTo>
                    <a:lnTo>
                      <a:pt x="556" y="150"/>
                    </a:lnTo>
                    <a:lnTo>
                      <a:pt x="576" y="157"/>
                    </a:lnTo>
                    <a:lnTo>
                      <a:pt x="592" y="164"/>
                    </a:lnTo>
                    <a:lnTo>
                      <a:pt x="620" y="182"/>
                    </a:lnTo>
                    <a:lnTo>
                      <a:pt x="634" y="196"/>
                    </a:lnTo>
                    <a:lnTo>
                      <a:pt x="652" y="214"/>
                    </a:lnTo>
                    <a:lnTo>
                      <a:pt x="670" y="237"/>
                    </a:lnTo>
                    <a:lnTo>
                      <a:pt x="681" y="260"/>
                    </a:lnTo>
                    <a:lnTo>
                      <a:pt x="690" y="285"/>
                    </a:lnTo>
                    <a:lnTo>
                      <a:pt x="693" y="310"/>
                    </a:lnTo>
                    <a:lnTo>
                      <a:pt x="695" y="330"/>
                    </a:lnTo>
                    <a:lnTo>
                      <a:pt x="695" y="362"/>
                    </a:lnTo>
                    <a:lnTo>
                      <a:pt x="695" y="1077"/>
                    </a:lnTo>
                    <a:lnTo>
                      <a:pt x="695" y="1086"/>
                    </a:lnTo>
                    <a:lnTo>
                      <a:pt x="697" y="1095"/>
                    </a:lnTo>
                    <a:lnTo>
                      <a:pt x="699" y="1107"/>
                    </a:lnTo>
                    <a:lnTo>
                      <a:pt x="704" y="1136"/>
                    </a:lnTo>
                    <a:lnTo>
                      <a:pt x="716" y="1163"/>
                    </a:lnTo>
                    <a:lnTo>
                      <a:pt x="734" y="1182"/>
                    </a:lnTo>
                    <a:lnTo>
                      <a:pt x="756" y="1195"/>
                    </a:lnTo>
                    <a:lnTo>
                      <a:pt x="772" y="1202"/>
                    </a:lnTo>
                    <a:lnTo>
                      <a:pt x="777" y="1204"/>
                    </a:lnTo>
                    <a:lnTo>
                      <a:pt x="779" y="1204"/>
                    </a:lnTo>
                    <a:lnTo>
                      <a:pt x="989" y="1204"/>
                    </a:lnTo>
                    <a:lnTo>
                      <a:pt x="989" y="1414"/>
                    </a:lnTo>
                    <a:lnTo>
                      <a:pt x="695" y="1414"/>
                    </a:lnTo>
                    <a:lnTo>
                      <a:pt x="688" y="1411"/>
                    </a:lnTo>
                    <a:lnTo>
                      <a:pt x="523" y="1411"/>
                    </a:lnTo>
                    <a:lnTo>
                      <a:pt x="526" y="362"/>
                    </a:lnTo>
                    <a:lnTo>
                      <a:pt x="315" y="362"/>
                    </a:lnTo>
                    <a:lnTo>
                      <a:pt x="315" y="214"/>
                    </a:lnTo>
                    <a:lnTo>
                      <a:pt x="0" y="214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25" y="2"/>
                    </a:lnTo>
                    <a:lnTo>
                      <a:pt x="66" y="2"/>
                    </a:lnTo>
                    <a:lnTo>
                      <a:pt x="89" y="0"/>
                    </a:lnTo>
                    <a:lnTo>
                      <a:pt x="146" y="0"/>
                    </a:lnTo>
                    <a:lnTo>
                      <a:pt x="205" y="2"/>
                    </a:lnTo>
                    <a:lnTo>
                      <a:pt x="265" y="5"/>
                    </a:lnTo>
                    <a:lnTo>
                      <a:pt x="317" y="12"/>
                    </a:lnTo>
                    <a:lnTo>
                      <a:pt x="340" y="18"/>
                    </a:lnTo>
                    <a:lnTo>
                      <a:pt x="358" y="25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18" name="Rectangle 98"/>
              <p:cNvSpPr>
                <a:spLocks noChangeArrowheads="1"/>
              </p:cNvSpPr>
              <p:nvPr/>
            </p:nvSpPr>
            <p:spPr bwMode="auto">
              <a:xfrm>
                <a:off x="2537322" y="3205163"/>
                <a:ext cx="423863" cy="120650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19" name="Freeform 99"/>
              <p:cNvSpPr>
                <a:spLocks/>
              </p:cNvSpPr>
              <p:nvPr/>
            </p:nvSpPr>
            <p:spPr bwMode="auto">
              <a:xfrm flipH="1">
                <a:off x="1138735" y="3028950"/>
                <a:ext cx="552450" cy="1136650"/>
              </a:xfrm>
              <a:custGeom>
                <a:avLst/>
                <a:gdLst/>
                <a:ahLst/>
                <a:cxnLst>
                  <a:cxn ang="0">
                    <a:pos x="358" y="25"/>
                  </a:cxn>
                  <a:cxn ang="0">
                    <a:pos x="387" y="37"/>
                  </a:cxn>
                  <a:cxn ang="0">
                    <a:pos x="406" y="52"/>
                  </a:cxn>
                  <a:cxn ang="0">
                    <a:pos x="422" y="64"/>
                  </a:cxn>
                  <a:cxn ang="0">
                    <a:pos x="433" y="77"/>
                  </a:cxn>
                  <a:cxn ang="0">
                    <a:pos x="458" y="103"/>
                  </a:cxn>
                  <a:cxn ang="0">
                    <a:pos x="478" y="116"/>
                  </a:cxn>
                  <a:cxn ang="0">
                    <a:pos x="504" y="130"/>
                  </a:cxn>
                  <a:cxn ang="0">
                    <a:pos x="533" y="141"/>
                  </a:cxn>
                  <a:cxn ang="0">
                    <a:pos x="545" y="146"/>
                  </a:cxn>
                  <a:cxn ang="0">
                    <a:pos x="556" y="150"/>
                  </a:cxn>
                  <a:cxn ang="0">
                    <a:pos x="576" y="157"/>
                  </a:cxn>
                  <a:cxn ang="0">
                    <a:pos x="592" y="164"/>
                  </a:cxn>
                  <a:cxn ang="0">
                    <a:pos x="620" y="182"/>
                  </a:cxn>
                  <a:cxn ang="0">
                    <a:pos x="634" y="196"/>
                  </a:cxn>
                  <a:cxn ang="0">
                    <a:pos x="652" y="214"/>
                  </a:cxn>
                  <a:cxn ang="0">
                    <a:pos x="670" y="237"/>
                  </a:cxn>
                  <a:cxn ang="0">
                    <a:pos x="681" y="260"/>
                  </a:cxn>
                  <a:cxn ang="0">
                    <a:pos x="690" y="285"/>
                  </a:cxn>
                  <a:cxn ang="0">
                    <a:pos x="693" y="310"/>
                  </a:cxn>
                  <a:cxn ang="0">
                    <a:pos x="695" y="330"/>
                  </a:cxn>
                  <a:cxn ang="0">
                    <a:pos x="695" y="362"/>
                  </a:cxn>
                  <a:cxn ang="0">
                    <a:pos x="695" y="1077"/>
                  </a:cxn>
                  <a:cxn ang="0">
                    <a:pos x="695" y="1086"/>
                  </a:cxn>
                  <a:cxn ang="0">
                    <a:pos x="697" y="1095"/>
                  </a:cxn>
                  <a:cxn ang="0">
                    <a:pos x="699" y="1107"/>
                  </a:cxn>
                  <a:cxn ang="0">
                    <a:pos x="704" y="1136"/>
                  </a:cxn>
                  <a:cxn ang="0">
                    <a:pos x="716" y="1163"/>
                  </a:cxn>
                  <a:cxn ang="0">
                    <a:pos x="734" y="1182"/>
                  </a:cxn>
                  <a:cxn ang="0">
                    <a:pos x="756" y="1195"/>
                  </a:cxn>
                  <a:cxn ang="0">
                    <a:pos x="772" y="1202"/>
                  </a:cxn>
                  <a:cxn ang="0">
                    <a:pos x="777" y="1204"/>
                  </a:cxn>
                  <a:cxn ang="0">
                    <a:pos x="779" y="1204"/>
                  </a:cxn>
                  <a:cxn ang="0">
                    <a:pos x="989" y="1204"/>
                  </a:cxn>
                  <a:cxn ang="0">
                    <a:pos x="989" y="1414"/>
                  </a:cxn>
                  <a:cxn ang="0">
                    <a:pos x="695" y="1414"/>
                  </a:cxn>
                  <a:cxn ang="0">
                    <a:pos x="688" y="1411"/>
                  </a:cxn>
                  <a:cxn ang="0">
                    <a:pos x="523" y="1411"/>
                  </a:cxn>
                  <a:cxn ang="0">
                    <a:pos x="526" y="362"/>
                  </a:cxn>
                  <a:cxn ang="0">
                    <a:pos x="315" y="362"/>
                  </a:cxn>
                  <a:cxn ang="0">
                    <a:pos x="315" y="214"/>
                  </a:cxn>
                  <a:cxn ang="0">
                    <a:pos x="0" y="214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25" y="2"/>
                  </a:cxn>
                  <a:cxn ang="0">
                    <a:pos x="66" y="2"/>
                  </a:cxn>
                  <a:cxn ang="0">
                    <a:pos x="89" y="0"/>
                  </a:cxn>
                  <a:cxn ang="0">
                    <a:pos x="146" y="0"/>
                  </a:cxn>
                  <a:cxn ang="0">
                    <a:pos x="205" y="2"/>
                  </a:cxn>
                  <a:cxn ang="0">
                    <a:pos x="265" y="5"/>
                  </a:cxn>
                  <a:cxn ang="0">
                    <a:pos x="317" y="12"/>
                  </a:cxn>
                  <a:cxn ang="0">
                    <a:pos x="340" y="18"/>
                  </a:cxn>
                  <a:cxn ang="0">
                    <a:pos x="358" y="25"/>
                  </a:cxn>
                </a:cxnLst>
                <a:rect l="0" t="0" r="r" b="b"/>
                <a:pathLst>
                  <a:path w="989" h="1414">
                    <a:moveTo>
                      <a:pt x="358" y="25"/>
                    </a:moveTo>
                    <a:lnTo>
                      <a:pt x="387" y="37"/>
                    </a:lnTo>
                    <a:lnTo>
                      <a:pt x="406" y="52"/>
                    </a:lnTo>
                    <a:lnTo>
                      <a:pt x="422" y="64"/>
                    </a:lnTo>
                    <a:lnTo>
                      <a:pt x="433" y="77"/>
                    </a:lnTo>
                    <a:lnTo>
                      <a:pt x="458" y="103"/>
                    </a:lnTo>
                    <a:lnTo>
                      <a:pt x="478" y="116"/>
                    </a:lnTo>
                    <a:lnTo>
                      <a:pt x="504" y="130"/>
                    </a:lnTo>
                    <a:lnTo>
                      <a:pt x="533" y="141"/>
                    </a:lnTo>
                    <a:lnTo>
                      <a:pt x="545" y="146"/>
                    </a:lnTo>
                    <a:lnTo>
                      <a:pt x="556" y="150"/>
                    </a:lnTo>
                    <a:lnTo>
                      <a:pt x="576" y="157"/>
                    </a:lnTo>
                    <a:lnTo>
                      <a:pt x="592" y="164"/>
                    </a:lnTo>
                    <a:lnTo>
                      <a:pt x="620" y="182"/>
                    </a:lnTo>
                    <a:lnTo>
                      <a:pt x="634" y="196"/>
                    </a:lnTo>
                    <a:lnTo>
                      <a:pt x="652" y="214"/>
                    </a:lnTo>
                    <a:lnTo>
                      <a:pt x="670" y="237"/>
                    </a:lnTo>
                    <a:lnTo>
                      <a:pt x="681" y="260"/>
                    </a:lnTo>
                    <a:lnTo>
                      <a:pt x="690" y="285"/>
                    </a:lnTo>
                    <a:lnTo>
                      <a:pt x="693" y="310"/>
                    </a:lnTo>
                    <a:lnTo>
                      <a:pt x="695" y="330"/>
                    </a:lnTo>
                    <a:lnTo>
                      <a:pt x="695" y="362"/>
                    </a:lnTo>
                    <a:lnTo>
                      <a:pt x="695" y="1077"/>
                    </a:lnTo>
                    <a:lnTo>
                      <a:pt x="695" y="1086"/>
                    </a:lnTo>
                    <a:lnTo>
                      <a:pt x="697" y="1095"/>
                    </a:lnTo>
                    <a:lnTo>
                      <a:pt x="699" y="1107"/>
                    </a:lnTo>
                    <a:lnTo>
                      <a:pt x="704" y="1136"/>
                    </a:lnTo>
                    <a:lnTo>
                      <a:pt x="716" y="1163"/>
                    </a:lnTo>
                    <a:lnTo>
                      <a:pt x="734" y="1182"/>
                    </a:lnTo>
                    <a:lnTo>
                      <a:pt x="756" y="1195"/>
                    </a:lnTo>
                    <a:lnTo>
                      <a:pt x="772" y="1202"/>
                    </a:lnTo>
                    <a:lnTo>
                      <a:pt x="777" y="1204"/>
                    </a:lnTo>
                    <a:lnTo>
                      <a:pt x="779" y="1204"/>
                    </a:lnTo>
                    <a:lnTo>
                      <a:pt x="989" y="1204"/>
                    </a:lnTo>
                    <a:lnTo>
                      <a:pt x="989" y="1414"/>
                    </a:lnTo>
                    <a:lnTo>
                      <a:pt x="695" y="1414"/>
                    </a:lnTo>
                    <a:lnTo>
                      <a:pt x="688" y="1411"/>
                    </a:lnTo>
                    <a:lnTo>
                      <a:pt x="523" y="1411"/>
                    </a:lnTo>
                    <a:lnTo>
                      <a:pt x="526" y="362"/>
                    </a:lnTo>
                    <a:lnTo>
                      <a:pt x="315" y="362"/>
                    </a:lnTo>
                    <a:lnTo>
                      <a:pt x="315" y="214"/>
                    </a:lnTo>
                    <a:lnTo>
                      <a:pt x="0" y="214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25" y="2"/>
                    </a:lnTo>
                    <a:lnTo>
                      <a:pt x="66" y="2"/>
                    </a:lnTo>
                    <a:lnTo>
                      <a:pt x="89" y="0"/>
                    </a:lnTo>
                    <a:lnTo>
                      <a:pt x="146" y="0"/>
                    </a:lnTo>
                    <a:lnTo>
                      <a:pt x="205" y="2"/>
                    </a:lnTo>
                    <a:lnTo>
                      <a:pt x="265" y="5"/>
                    </a:lnTo>
                    <a:lnTo>
                      <a:pt x="317" y="12"/>
                    </a:lnTo>
                    <a:lnTo>
                      <a:pt x="340" y="18"/>
                    </a:lnTo>
                    <a:lnTo>
                      <a:pt x="358" y="25"/>
                    </a:lnTo>
                    <a:close/>
                  </a:path>
                </a:pathLst>
              </a:custGeom>
              <a:solidFill>
                <a:srgbClr val="80FF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  <p:sp>
            <p:nvSpPr>
              <p:cNvPr id="20" name="Rectangle 100"/>
              <p:cNvSpPr>
                <a:spLocks noChangeArrowheads="1"/>
              </p:cNvSpPr>
              <p:nvPr/>
            </p:nvSpPr>
            <p:spPr bwMode="auto">
              <a:xfrm>
                <a:off x="1472110" y="3198813"/>
                <a:ext cx="473075" cy="128586"/>
              </a:xfrm>
              <a:prstGeom prst="rect">
                <a:avLst/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000">
                  <a:latin typeface="+mj-lt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 bwMode="auto">
            <a:xfrm flipV="1">
              <a:off x="1407024" y="3636963"/>
              <a:ext cx="1612401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1407024" y="3717032"/>
              <a:ext cx="1612401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1402261" y="3789040"/>
              <a:ext cx="1612401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407942" y="3681413"/>
              <a:ext cx="1612401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1404643" y="3756026"/>
              <a:ext cx="1612401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38593" name="Object 1"/>
          <p:cNvGraphicFramePr>
            <a:graphicFrameLocks noChangeAspect="1"/>
          </p:cNvGraphicFramePr>
          <p:nvPr/>
        </p:nvGraphicFramePr>
        <p:xfrm>
          <a:off x="5178205" y="0"/>
          <a:ext cx="4079627" cy="383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900" name="Graph" r:id="rId5" imgW="3723840" imgH="3150720" progId="Origin50.Graph">
                  <p:embed/>
                </p:oleObj>
              </mc:Choice>
              <mc:Fallback>
                <p:oleObj name="Graph" r:id="rId5" imgW="3723840" imgH="315072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205" y="0"/>
                        <a:ext cx="4079627" cy="383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 rot="5400000">
            <a:off x="7003688" y="1963882"/>
            <a:ext cx="338336" cy="1588"/>
          </a:xfrm>
          <a:prstGeom prst="straightConnector1">
            <a:avLst/>
          </a:prstGeom>
          <a:solidFill>
            <a:schemeClr val="accent1"/>
          </a:solidFill>
          <a:ln w="22225" cap="rnd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267450" y="1189410"/>
            <a:ext cx="978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+mn-lt"/>
              </a:rPr>
              <a:t>         C-H </a:t>
            </a:r>
          </a:p>
          <a:p>
            <a:r>
              <a:rPr lang="en-GB" sz="1400" dirty="0" smtClean="0">
                <a:latin typeface="+mn-lt"/>
              </a:rPr>
              <a:t>absorption</a:t>
            </a:r>
            <a:endParaRPr lang="en-GB" sz="14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88731" y="559712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300 K EL</a:t>
            </a:r>
            <a:endParaRPr lang="en-GB" sz="1200" dirty="0">
              <a:latin typeface="+mn-lt"/>
            </a:endParaRPr>
          </a:p>
        </p:txBody>
      </p:sp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301455" y="1704582"/>
            <a:ext cx="3380378" cy="1982806"/>
            <a:chOff x="2011" y="1989"/>
            <a:chExt cx="6434" cy="3397"/>
          </a:xfrm>
        </p:grpSpPr>
        <p:grpSp>
          <p:nvGrpSpPr>
            <p:cNvPr id="23" name="Group 120"/>
            <p:cNvGrpSpPr>
              <a:grpSpLocks/>
            </p:cNvGrpSpPr>
            <p:nvPr/>
          </p:nvGrpSpPr>
          <p:grpSpPr bwMode="auto">
            <a:xfrm rot="10800000">
              <a:off x="7098" y="3685"/>
              <a:ext cx="1347" cy="65"/>
              <a:chOff x="1605" y="10047"/>
              <a:chExt cx="1725" cy="65"/>
            </a:xfrm>
          </p:grpSpPr>
          <p:cxnSp>
            <p:nvCxnSpPr>
              <p:cNvPr id="238713" name="AutoShape 121"/>
              <p:cNvCxnSpPr>
                <a:cxnSpLocks noChangeShapeType="1"/>
              </p:cNvCxnSpPr>
              <p:nvPr/>
            </p:nvCxnSpPr>
            <p:spPr bwMode="auto">
              <a:xfrm>
                <a:off x="1605" y="10047"/>
                <a:ext cx="147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14" name="AutoShape 122"/>
              <p:cNvCxnSpPr>
                <a:cxnSpLocks noChangeShapeType="1"/>
              </p:cNvCxnSpPr>
              <p:nvPr/>
            </p:nvCxnSpPr>
            <p:spPr bwMode="auto">
              <a:xfrm>
                <a:off x="3079" y="10047"/>
                <a:ext cx="251" cy="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38715" name="AutoShape 123"/>
            <p:cNvCxnSpPr>
              <a:cxnSpLocks noChangeShapeType="1"/>
            </p:cNvCxnSpPr>
            <p:nvPr/>
          </p:nvCxnSpPr>
          <p:spPr bwMode="auto">
            <a:xfrm flipH="1" flipV="1">
              <a:off x="2011" y="3023"/>
              <a:ext cx="1151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716" name="AutoShape 124"/>
            <p:cNvCxnSpPr>
              <a:cxnSpLocks noChangeShapeType="1"/>
            </p:cNvCxnSpPr>
            <p:nvPr/>
          </p:nvCxnSpPr>
          <p:spPr bwMode="auto">
            <a:xfrm flipH="1" flipV="1">
              <a:off x="3829" y="3128"/>
              <a:ext cx="154" cy="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4" name="Group 125"/>
            <p:cNvGrpSpPr>
              <a:grpSpLocks/>
            </p:cNvGrpSpPr>
            <p:nvPr/>
          </p:nvGrpSpPr>
          <p:grpSpPr bwMode="auto">
            <a:xfrm>
              <a:off x="3983" y="3151"/>
              <a:ext cx="289" cy="209"/>
              <a:chOff x="3983" y="3151"/>
              <a:chExt cx="289" cy="209"/>
            </a:xfrm>
          </p:grpSpPr>
          <p:cxnSp>
            <p:nvCxnSpPr>
              <p:cNvPr id="238718" name="AutoShape 126"/>
              <p:cNvCxnSpPr>
                <a:cxnSpLocks noChangeShapeType="1"/>
              </p:cNvCxnSpPr>
              <p:nvPr/>
            </p:nvCxnSpPr>
            <p:spPr bwMode="auto">
              <a:xfrm flipH="1" flipV="1">
                <a:off x="3984" y="3320"/>
                <a:ext cx="288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19" name="AutoShape 127"/>
              <p:cNvCxnSpPr>
                <a:cxnSpLocks noChangeShapeType="1"/>
              </p:cNvCxnSpPr>
              <p:nvPr/>
            </p:nvCxnSpPr>
            <p:spPr bwMode="auto">
              <a:xfrm flipH="1" flipV="1">
                <a:off x="4271" y="3151"/>
                <a:ext cx="1" cy="20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20" name="AutoShape 128"/>
              <p:cNvCxnSpPr>
                <a:cxnSpLocks noChangeShapeType="1"/>
              </p:cNvCxnSpPr>
              <p:nvPr/>
            </p:nvCxnSpPr>
            <p:spPr bwMode="auto">
              <a:xfrm flipV="1">
                <a:off x="3983" y="3152"/>
                <a:ext cx="1" cy="16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21" name="AutoShape 129"/>
              <p:cNvCxnSpPr>
                <a:cxnSpLocks noChangeShapeType="1"/>
              </p:cNvCxnSpPr>
              <p:nvPr/>
            </p:nvCxnSpPr>
            <p:spPr bwMode="auto">
              <a:xfrm flipH="1">
                <a:off x="3983" y="3235"/>
                <a:ext cx="28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5" name="Group 130"/>
            <p:cNvGrpSpPr>
              <a:grpSpLocks/>
            </p:cNvGrpSpPr>
            <p:nvPr/>
          </p:nvGrpSpPr>
          <p:grpSpPr bwMode="auto">
            <a:xfrm>
              <a:off x="4550" y="3210"/>
              <a:ext cx="289" cy="209"/>
              <a:chOff x="3983" y="3151"/>
              <a:chExt cx="289" cy="209"/>
            </a:xfrm>
          </p:grpSpPr>
          <p:cxnSp>
            <p:nvCxnSpPr>
              <p:cNvPr id="238723" name="AutoShape 131"/>
              <p:cNvCxnSpPr>
                <a:cxnSpLocks noChangeShapeType="1"/>
              </p:cNvCxnSpPr>
              <p:nvPr/>
            </p:nvCxnSpPr>
            <p:spPr bwMode="auto">
              <a:xfrm flipH="1" flipV="1">
                <a:off x="3984" y="3320"/>
                <a:ext cx="288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24" name="AutoShape 132"/>
              <p:cNvCxnSpPr>
                <a:cxnSpLocks noChangeShapeType="1"/>
              </p:cNvCxnSpPr>
              <p:nvPr/>
            </p:nvCxnSpPr>
            <p:spPr bwMode="auto">
              <a:xfrm flipH="1" flipV="1">
                <a:off x="4271" y="3151"/>
                <a:ext cx="1" cy="20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25" name="AutoShape 133"/>
              <p:cNvCxnSpPr>
                <a:cxnSpLocks noChangeShapeType="1"/>
              </p:cNvCxnSpPr>
              <p:nvPr/>
            </p:nvCxnSpPr>
            <p:spPr bwMode="auto">
              <a:xfrm flipV="1">
                <a:off x="3983" y="3152"/>
                <a:ext cx="1" cy="16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26" name="AutoShape 134"/>
              <p:cNvCxnSpPr>
                <a:cxnSpLocks noChangeShapeType="1"/>
              </p:cNvCxnSpPr>
              <p:nvPr/>
            </p:nvCxnSpPr>
            <p:spPr bwMode="auto">
              <a:xfrm flipH="1">
                <a:off x="3983" y="3235"/>
                <a:ext cx="28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38727" name="AutoShape 135"/>
            <p:cNvCxnSpPr>
              <a:cxnSpLocks noChangeShapeType="1"/>
            </p:cNvCxnSpPr>
            <p:nvPr/>
          </p:nvCxnSpPr>
          <p:spPr bwMode="auto">
            <a:xfrm rot="10800000">
              <a:off x="4273" y="3170"/>
              <a:ext cx="288" cy="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728" name="AutoShape 136"/>
            <p:cNvCxnSpPr>
              <a:cxnSpLocks noChangeShapeType="1"/>
            </p:cNvCxnSpPr>
            <p:nvPr/>
          </p:nvCxnSpPr>
          <p:spPr bwMode="auto">
            <a:xfrm rot="10800000">
              <a:off x="6000" y="3415"/>
              <a:ext cx="288" cy="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729" name="AutoShape 137"/>
            <p:cNvCxnSpPr>
              <a:cxnSpLocks noChangeShapeType="1"/>
            </p:cNvCxnSpPr>
            <p:nvPr/>
          </p:nvCxnSpPr>
          <p:spPr bwMode="auto">
            <a:xfrm rot="10800000">
              <a:off x="5424" y="3320"/>
              <a:ext cx="288" cy="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730" name="AutoShape 138"/>
            <p:cNvCxnSpPr>
              <a:cxnSpLocks noChangeShapeType="1"/>
            </p:cNvCxnSpPr>
            <p:nvPr/>
          </p:nvCxnSpPr>
          <p:spPr bwMode="auto">
            <a:xfrm rot="10800000">
              <a:off x="4849" y="3235"/>
              <a:ext cx="288" cy="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26" name="Group 139"/>
            <p:cNvGrpSpPr>
              <a:grpSpLocks/>
            </p:cNvGrpSpPr>
            <p:nvPr/>
          </p:nvGrpSpPr>
          <p:grpSpPr bwMode="auto">
            <a:xfrm>
              <a:off x="5138" y="3275"/>
              <a:ext cx="289" cy="244"/>
              <a:chOff x="5102" y="3648"/>
              <a:chExt cx="289" cy="244"/>
            </a:xfrm>
          </p:grpSpPr>
          <p:cxnSp>
            <p:nvCxnSpPr>
              <p:cNvPr id="238732" name="AutoShape 140"/>
              <p:cNvCxnSpPr>
                <a:cxnSpLocks noChangeShapeType="1"/>
              </p:cNvCxnSpPr>
              <p:nvPr/>
            </p:nvCxnSpPr>
            <p:spPr bwMode="auto">
              <a:xfrm flipH="1" flipV="1">
                <a:off x="5103" y="3852"/>
                <a:ext cx="288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33" name="AutoShape 141"/>
              <p:cNvCxnSpPr>
                <a:cxnSpLocks noChangeShapeType="1"/>
              </p:cNvCxnSpPr>
              <p:nvPr/>
            </p:nvCxnSpPr>
            <p:spPr bwMode="auto">
              <a:xfrm flipV="1">
                <a:off x="5391" y="3688"/>
                <a:ext cx="0" cy="19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34" name="AutoShape 142"/>
              <p:cNvCxnSpPr>
                <a:cxnSpLocks noChangeShapeType="1"/>
              </p:cNvCxnSpPr>
              <p:nvPr/>
            </p:nvCxnSpPr>
            <p:spPr bwMode="auto">
              <a:xfrm flipV="1">
                <a:off x="5102" y="3648"/>
                <a:ext cx="0" cy="20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35" name="AutoShape 143"/>
              <p:cNvCxnSpPr>
                <a:cxnSpLocks noChangeShapeType="1"/>
              </p:cNvCxnSpPr>
              <p:nvPr/>
            </p:nvCxnSpPr>
            <p:spPr bwMode="auto">
              <a:xfrm flipH="1">
                <a:off x="5102" y="3767"/>
                <a:ext cx="28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7" name="Group 144"/>
            <p:cNvGrpSpPr>
              <a:grpSpLocks/>
            </p:cNvGrpSpPr>
            <p:nvPr/>
          </p:nvGrpSpPr>
          <p:grpSpPr bwMode="auto">
            <a:xfrm>
              <a:off x="5711" y="3355"/>
              <a:ext cx="289" cy="244"/>
              <a:chOff x="5102" y="3648"/>
              <a:chExt cx="289" cy="244"/>
            </a:xfrm>
          </p:grpSpPr>
          <p:cxnSp>
            <p:nvCxnSpPr>
              <p:cNvPr id="238737" name="AutoShape 145"/>
              <p:cNvCxnSpPr>
                <a:cxnSpLocks noChangeShapeType="1"/>
              </p:cNvCxnSpPr>
              <p:nvPr/>
            </p:nvCxnSpPr>
            <p:spPr bwMode="auto">
              <a:xfrm flipH="1" flipV="1">
                <a:off x="5103" y="3852"/>
                <a:ext cx="288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38" name="AutoShape 146"/>
              <p:cNvCxnSpPr>
                <a:cxnSpLocks noChangeShapeType="1"/>
              </p:cNvCxnSpPr>
              <p:nvPr/>
            </p:nvCxnSpPr>
            <p:spPr bwMode="auto">
              <a:xfrm flipV="1">
                <a:off x="5391" y="3688"/>
                <a:ext cx="0" cy="19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39" name="AutoShape 147"/>
              <p:cNvCxnSpPr>
                <a:cxnSpLocks noChangeShapeType="1"/>
              </p:cNvCxnSpPr>
              <p:nvPr/>
            </p:nvCxnSpPr>
            <p:spPr bwMode="auto">
              <a:xfrm flipV="1">
                <a:off x="5102" y="3648"/>
                <a:ext cx="0" cy="20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40" name="AutoShape 148"/>
              <p:cNvCxnSpPr>
                <a:cxnSpLocks noChangeShapeType="1"/>
              </p:cNvCxnSpPr>
              <p:nvPr/>
            </p:nvCxnSpPr>
            <p:spPr bwMode="auto">
              <a:xfrm flipH="1">
                <a:off x="5102" y="3767"/>
                <a:ext cx="28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9" name="Group 149"/>
            <p:cNvGrpSpPr>
              <a:grpSpLocks/>
            </p:cNvGrpSpPr>
            <p:nvPr/>
          </p:nvGrpSpPr>
          <p:grpSpPr bwMode="auto">
            <a:xfrm>
              <a:off x="6287" y="3455"/>
              <a:ext cx="289" cy="244"/>
              <a:chOff x="5102" y="3648"/>
              <a:chExt cx="289" cy="244"/>
            </a:xfrm>
          </p:grpSpPr>
          <p:cxnSp>
            <p:nvCxnSpPr>
              <p:cNvPr id="238742" name="AutoShape 150"/>
              <p:cNvCxnSpPr>
                <a:cxnSpLocks noChangeShapeType="1"/>
              </p:cNvCxnSpPr>
              <p:nvPr/>
            </p:nvCxnSpPr>
            <p:spPr bwMode="auto">
              <a:xfrm flipH="1" flipV="1">
                <a:off x="5103" y="3852"/>
                <a:ext cx="288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43" name="AutoShape 151"/>
              <p:cNvCxnSpPr>
                <a:cxnSpLocks noChangeShapeType="1"/>
              </p:cNvCxnSpPr>
              <p:nvPr/>
            </p:nvCxnSpPr>
            <p:spPr bwMode="auto">
              <a:xfrm flipV="1">
                <a:off x="5391" y="3688"/>
                <a:ext cx="0" cy="19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44" name="AutoShape 152"/>
              <p:cNvCxnSpPr>
                <a:cxnSpLocks noChangeShapeType="1"/>
              </p:cNvCxnSpPr>
              <p:nvPr/>
            </p:nvCxnSpPr>
            <p:spPr bwMode="auto">
              <a:xfrm flipV="1">
                <a:off x="5102" y="3648"/>
                <a:ext cx="0" cy="20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45" name="AutoShape 153"/>
              <p:cNvCxnSpPr>
                <a:cxnSpLocks noChangeShapeType="1"/>
              </p:cNvCxnSpPr>
              <p:nvPr/>
            </p:nvCxnSpPr>
            <p:spPr bwMode="auto">
              <a:xfrm flipH="1">
                <a:off x="5102" y="3767"/>
                <a:ext cx="28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38746" name="Oval 154"/>
            <p:cNvSpPr>
              <a:spLocks noChangeArrowheads="1"/>
            </p:cNvSpPr>
            <p:nvPr/>
          </p:nvSpPr>
          <p:spPr bwMode="auto">
            <a:xfrm>
              <a:off x="4058" y="3152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747" name="Oval 155"/>
            <p:cNvSpPr>
              <a:spLocks noChangeArrowheads="1"/>
            </p:cNvSpPr>
            <p:nvPr/>
          </p:nvSpPr>
          <p:spPr bwMode="auto">
            <a:xfrm>
              <a:off x="4607" y="3230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748" name="Oval 156"/>
            <p:cNvSpPr>
              <a:spLocks noChangeArrowheads="1"/>
            </p:cNvSpPr>
            <p:nvPr/>
          </p:nvSpPr>
          <p:spPr bwMode="auto">
            <a:xfrm>
              <a:off x="5218" y="3313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749" name="Oval 157"/>
            <p:cNvSpPr>
              <a:spLocks noChangeArrowheads="1"/>
            </p:cNvSpPr>
            <p:nvPr/>
          </p:nvSpPr>
          <p:spPr bwMode="auto">
            <a:xfrm>
              <a:off x="5790" y="3394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750" name="Oval 158"/>
            <p:cNvSpPr>
              <a:spLocks noChangeArrowheads="1"/>
            </p:cNvSpPr>
            <p:nvPr/>
          </p:nvSpPr>
          <p:spPr bwMode="auto">
            <a:xfrm>
              <a:off x="6377" y="3495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grpSp>
          <p:nvGrpSpPr>
            <p:cNvPr id="31" name="Group 160"/>
            <p:cNvGrpSpPr>
              <a:grpSpLocks/>
            </p:cNvGrpSpPr>
            <p:nvPr/>
          </p:nvGrpSpPr>
          <p:grpSpPr bwMode="auto">
            <a:xfrm>
              <a:off x="3162" y="1989"/>
              <a:ext cx="86" cy="1041"/>
              <a:chOff x="3742" y="2291"/>
              <a:chExt cx="92" cy="846"/>
            </a:xfrm>
          </p:grpSpPr>
          <p:cxnSp>
            <p:nvCxnSpPr>
              <p:cNvPr id="238753" name="AutoShape 161"/>
              <p:cNvCxnSpPr>
                <a:cxnSpLocks noChangeShapeType="1"/>
              </p:cNvCxnSpPr>
              <p:nvPr/>
            </p:nvCxnSpPr>
            <p:spPr bwMode="auto">
              <a:xfrm>
                <a:off x="3742" y="2291"/>
                <a:ext cx="0" cy="84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54" name="AutoShape 162"/>
              <p:cNvCxnSpPr>
                <a:cxnSpLocks noChangeShapeType="1"/>
              </p:cNvCxnSpPr>
              <p:nvPr/>
            </p:nvCxnSpPr>
            <p:spPr bwMode="auto">
              <a:xfrm>
                <a:off x="3833" y="2296"/>
                <a:ext cx="0" cy="84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55" name="AutoShape 163"/>
              <p:cNvCxnSpPr>
                <a:cxnSpLocks noChangeShapeType="1"/>
              </p:cNvCxnSpPr>
              <p:nvPr/>
            </p:nvCxnSpPr>
            <p:spPr bwMode="auto">
              <a:xfrm>
                <a:off x="3742" y="2296"/>
                <a:ext cx="9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3" name="Group 164"/>
            <p:cNvGrpSpPr>
              <a:grpSpLocks/>
            </p:cNvGrpSpPr>
            <p:nvPr/>
          </p:nvGrpSpPr>
          <p:grpSpPr bwMode="auto">
            <a:xfrm rot="10800000">
              <a:off x="6003" y="4585"/>
              <a:ext cx="576" cy="607"/>
              <a:chOff x="3330" y="7730"/>
              <a:chExt cx="738" cy="607"/>
            </a:xfrm>
          </p:grpSpPr>
          <p:cxnSp>
            <p:nvCxnSpPr>
              <p:cNvPr id="238757" name="AutoShape 165"/>
              <p:cNvCxnSpPr>
                <a:cxnSpLocks noChangeShapeType="1"/>
              </p:cNvCxnSpPr>
              <p:nvPr/>
            </p:nvCxnSpPr>
            <p:spPr bwMode="auto">
              <a:xfrm>
                <a:off x="3330" y="773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58" name="AutoShape 166"/>
              <p:cNvCxnSpPr>
                <a:cxnSpLocks noChangeShapeType="1"/>
              </p:cNvCxnSpPr>
              <p:nvPr/>
            </p:nvCxnSpPr>
            <p:spPr bwMode="auto">
              <a:xfrm>
                <a:off x="3699" y="777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59" name="AutoShape 167"/>
              <p:cNvCxnSpPr>
                <a:cxnSpLocks noChangeShapeType="1"/>
              </p:cNvCxnSpPr>
              <p:nvPr/>
            </p:nvCxnSpPr>
            <p:spPr bwMode="auto">
              <a:xfrm>
                <a:off x="3330" y="8297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0" name="AutoShape 168"/>
              <p:cNvCxnSpPr>
                <a:cxnSpLocks noChangeShapeType="1"/>
              </p:cNvCxnSpPr>
              <p:nvPr/>
            </p:nvCxnSpPr>
            <p:spPr bwMode="auto">
              <a:xfrm>
                <a:off x="3699" y="7770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1" name="AutoShape 169"/>
              <p:cNvCxnSpPr>
                <a:cxnSpLocks noChangeShapeType="1"/>
              </p:cNvCxnSpPr>
              <p:nvPr/>
            </p:nvCxnSpPr>
            <p:spPr bwMode="auto">
              <a:xfrm>
                <a:off x="3330" y="7938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2" name="AutoShape 170"/>
              <p:cNvCxnSpPr>
                <a:cxnSpLocks noChangeShapeType="1"/>
              </p:cNvCxnSpPr>
              <p:nvPr/>
            </p:nvCxnSpPr>
            <p:spPr bwMode="auto">
              <a:xfrm>
                <a:off x="3330" y="8223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" name="Group 171"/>
            <p:cNvGrpSpPr>
              <a:grpSpLocks/>
            </p:cNvGrpSpPr>
            <p:nvPr/>
          </p:nvGrpSpPr>
          <p:grpSpPr bwMode="auto">
            <a:xfrm rot="10800000">
              <a:off x="5427" y="4505"/>
              <a:ext cx="576" cy="607"/>
              <a:chOff x="3330" y="7730"/>
              <a:chExt cx="738" cy="607"/>
            </a:xfrm>
          </p:grpSpPr>
          <p:cxnSp>
            <p:nvCxnSpPr>
              <p:cNvPr id="238764" name="AutoShape 172"/>
              <p:cNvCxnSpPr>
                <a:cxnSpLocks noChangeShapeType="1"/>
              </p:cNvCxnSpPr>
              <p:nvPr/>
            </p:nvCxnSpPr>
            <p:spPr bwMode="auto">
              <a:xfrm>
                <a:off x="3330" y="773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5" name="AutoShape 173"/>
              <p:cNvCxnSpPr>
                <a:cxnSpLocks noChangeShapeType="1"/>
              </p:cNvCxnSpPr>
              <p:nvPr/>
            </p:nvCxnSpPr>
            <p:spPr bwMode="auto">
              <a:xfrm>
                <a:off x="3699" y="777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6" name="AutoShape 174"/>
              <p:cNvCxnSpPr>
                <a:cxnSpLocks noChangeShapeType="1"/>
              </p:cNvCxnSpPr>
              <p:nvPr/>
            </p:nvCxnSpPr>
            <p:spPr bwMode="auto">
              <a:xfrm>
                <a:off x="3330" y="8297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7" name="AutoShape 175"/>
              <p:cNvCxnSpPr>
                <a:cxnSpLocks noChangeShapeType="1"/>
              </p:cNvCxnSpPr>
              <p:nvPr/>
            </p:nvCxnSpPr>
            <p:spPr bwMode="auto">
              <a:xfrm>
                <a:off x="3699" y="7770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8" name="AutoShape 176"/>
              <p:cNvCxnSpPr>
                <a:cxnSpLocks noChangeShapeType="1"/>
              </p:cNvCxnSpPr>
              <p:nvPr/>
            </p:nvCxnSpPr>
            <p:spPr bwMode="auto">
              <a:xfrm>
                <a:off x="3330" y="7938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69" name="AutoShape 177"/>
              <p:cNvCxnSpPr>
                <a:cxnSpLocks noChangeShapeType="1"/>
              </p:cNvCxnSpPr>
              <p:nvPr/>
            </p:nvCxnSpPr>
            <p:spPr bwMode="auto">
              <a:xfrm>
                <a:off x="3330" y="8223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5" name="Group 178"/>
            <p:cNvGrpSpPr>
              <a:grpSpLocks/>
            </p:cNvGrpSpPr>
            <p:nvPr/>
          </p:nvGrpSpPr>
          <p:grpSpPr bwMode="auto">
            <a:xfrm rot="10800000">
              <a:off x="4275" y="4345"/>
              <a:ext cx="576" cy="607"/>
              <a:chOff x="3330" y="7730"/>
              <a:chExt cx="738" cy="607"/>
            </a:xfrm>
          </p:grpSpPr>
          <p:cxnSp>
            <p:nvCxnSpPr>
              <p:cNvPr id="238771" name="AutoShape 179"/>
              <p:cNvCxnSpPr>
                <a:cxnSpLocks noChangeShapeType="1"/>
              </p:cNvCxnSpPr>
              <p:nvPr/>
            </p:nvCxnSpPr>
            <p:spPr bwMode="auto">
              <a:xfrm>
                <a:off x="3330" y="773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72" name="AutoShape 180"/>
              <p:cNvCxnSpPr>
                <a:cxnSpLocks noChangeShapeType="1"/>
              </p:cNvCxnSpPr>
              <p:nvPr/>
            </p:nvCxnSpPr>
            <p:spPr bwMode="auto">
              <a:xfrm>
                <a:off x="3699" y="777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73" name="AutoShape 181"/>
              <p:cNvCxnSpPr>
                <a:cxnSpLocks noChangeShapeType="1"/>
              </p:cNvCxnSpPr>
              <p:nvPr/>
            </p:nvCxnSpPr>
            <p:spPr bwMode="auto">
              <a:xfrm>
                <a:off x="3330" y="8297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74" name="AutoShape 182"/>
              <p:cNvCxnSpPr>
                <a:cxnSpLocks noChangeShapeType="1"/>
              </p:cNvCxnSpPr>
              <p:nvPr/>
            </p:nvCxnSpPr>
            <p:spPr bwMode="auto">
              <a:xfrm>
                <a:off x="3699" y="7770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75" name="AutoShape 183"/>
              <p:cNvCxnSpPr>
                <a:cxnSpLocks noChangeShapeType="1"/>
              </p:cNvCxnSpPr>
              <p:nvPr/>
            </p:nvCxnSpPr>
            <p:spPr bwMode="auto">
              <a:xfrm>
                <a:off x="3330" y="7938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76" name="AutoShape 184"/>
              <p:cNvCxnSpPr>
                <a:cxnSpLocks noChangeShapeType="1"/>
              </p:cNvCxnSpPr>
              <p:nvPr/>
            </p:nvCxnSpPr>
            <p:spPr bwMode="auto">
              <a:xfrm>
                <a:off x="3330" y="8223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6" name="Group 185"/>
            <p:cNvGrpSpPr>
              <a:grpSpLocks/>
            </p:cNvGrpSpPr>
            <p:nvPr/>
          </p:nvGrpSpPr>
          <p:grpSpPr bwMode="auto">
            <a:xfrm rot="10800000">
              <a:off x="3833" y="4265"/>
              <a:ext cx="442" cy="607"/>
              <a:chOff x="6282" y="8050"/>
              <a:chExt cx="567" cy="607"/>
            </a:xfrm>
          </p:grpSpPr>
          <p:cxnSp>
            <p:nvCxnSpPr>
              <p:cNvPr id="238778" name="AutoShape 186"/>
              <p:cNvCxnSpPr>
                <a:cxnSpLocks noChangeShapeType="1"/>
              </p:cNvCxnSpPr>
              <p:nvPr/>
            </p:nvCxnSpPr>
            <p:spPr bwMode="auto">
              <a:xfrm>
                <a:off x="6282" y="805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79" name="AutoShape 187"/>
              <p:cNvCxnSpPr>
                <a:cxnSpLocks noChangeShapeType="1"/>
              </p:cNvCxnSpPr>
              <p:nvPr/>
            </p:nvCxnSpPr>
            <p:spPr bwMode="auto">
              <a:xfrm>
                <a:off x="6651" y="809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80" name="AutoShape 188"/>
              <p:cNvCxnSpPr>
                <a:cxnSpLocks noChangeShapeType="1"/>
              </p:cNvCxnSpPr>
              <p:nvPr/>
            </p:nvCxnSpPr>
            <p:spPr bwMode="auto">
              <a:xfrm>
                <a:off x="6282" y="8617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81" name="AutoShape 189"/>
              <p:cNvCxnSpPr>
                <a:cxnSpLocks noChangeShapeType="1"/>
              </p:cNvCxnSpPr>
              <p:nvPr/>
            </p:nvCxnSpPr>
            <p:spPr bwMode="auto">
              <a:xfrm>
                <a:off x="6651" y="8090"/>
                <a:ext cx="198" cy="2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82" name="AutoShape 190"/>
              <p:cNvCxnSpPr>
                <a:cxnSpLocks noChangeShapeType="1"/>
              </p:cNvCxnSpPr>
              <p:nvPr/>
            </p:nvCxnSpPr>
            <p:spPr bwMode="auto">
              <a:xfrm>
                <a:off x="6282" y="8258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83" name="AutoShape 191"/>
              <p:cNvCxnSpPr>
                <a:cxnSpLocks noChangeShapeType="1"/>
              </p:cNvCxnSpPr>
              <p:nvPr/>
            </p:nvCxnSpPr>
            <p:spPr bwMode="auto">
              <a:xfrm>
                <a:off x="6282" y="8543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7" name="Group 192"/>
            <p:cNvGrpSpPr>
              <a:grpSpLocks/>
            </p:cNvGrpSpPr>
            <p:nvPr/>
          </p:nvGrpSpPr>
          <p:grpSpPr bwMode="auto">
            <a:xfrm rot="10800000">
              <a:off x="6970" y="5321"/>
              <a:ext cx="1347" cy="65"/>
              <a:chOff x="1605" y="7665"/>
              <a:chExt cx="1725" cy="65"/>
            </a:xfrm>
          </p:grpSpPr>
          <p:cxnSp>
            <p:nvCxnSpPr>
              <p:cNvPr id="238785" name="AutoShape 193"/>
              <p:cNvCxnSpPr>
                <a:cxnSpLocks noChangeShapeType="1"/>
              </p:cNvCxnSpPr>
              <p:nvPr/>
            </p:nvCxnSpPr>
            <p:spPr bwMode="auto">
              <a:xfrm>
                <a:off x="1605" y="7665"/>
                <a:ext cx="147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86" name="AutoShape 194"/>
              <p:cNvCxnSpPr>
                <a:cxnSpLocks noChangeShapeType="1"/>
              </p:cNvCxnSpPr>
              <p:nvPr/>
            </p:nvCxnSpPr>
            <p:spPr bwMode="auto">
              <a:xfrm>
                <a:off x="3079" y="7665"/>
                <a:ext cx="251" cy="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38787" name="AutoShape 195"/>
            <p:cNvCxnSpPr>
              <a:cxnSpLocks noChangeShapeType="1"/>
            </p:cNvCxnSpPr>
            <p:nvPr/>
          </p:nvCxnSpPr>
          <p:spPr bwMode="auto">
            <a:xfrm rot="10800000">
              <a:off x="2011" y="4691"/>
              <a:ext cx="1151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8" name="Group 196"/>
            <p:cNvGrpSpPr>
              <a:grpSpLocks/>
            </p:cNvGrpSpPr>
            <p:nvPr/>
          </p:nvGrpSpPr>
          <p:grpSpPr bwMode="auto">
            <a:xfrm rot="10800000">
              <a:off x="4851" y="4425"/>
              <a:ext cx="576" cy="607"/>
              <a:chOff x="4806" y="7890"/>
              <a:chExt cx="738" cy="607"/>
            </a:xfrm>
          </p:grpSpPr>
          <p:cxnSp>
            <p:nvCxnSpPr>
              <p:cNvPr id="238789" name="AutoShape 197"/>
              <p:cNvCxnSpPr>
                <a:cxnSpLocks noChangeShapeType="1"/>
              </p:cNvCxnSpPr>
              <p:nvPr/>
            </p:nvCxnSpPr>
            <p:spPr bwMode="auto">
              <a:xfrm>
                <a:off x="4806" y="789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0" name="AutoShape 198"/>
              <p:cNvCxnSpPr>
                <a:cxnSpLocks noChangeShapeType="1"/>
              </p:cNvCxnSpPr>
              <p:nvPr/>
            </p:nvCxnSpPr>
            <p:spPr bwMode="auto">
              <a:xfrm>
                <a:off x="5175" y="7930"/>
                <a:ext cx="0" cy="56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1" name="AutoShape 199"/>
              <p:cNvCxnSpPr>
                <a:cxnSpLocks noChangeShapeType="1"/>
              </p:cNvCxnSpPr>
              <p:nvPr/>
            </p:nvCxnSpPr>
            <p:spPr bwMode="auto">
              <a:xfrm>
                <a:off x="4806" y="8457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2" name="AutoShape 200"/>
              <p:cNvCxnSpPr>
                <a:cxnSpLocks noChangeShapeType="1"/>
              </p:cNvCxnSpPr>
              <p:nvPr/>
            </p:nvCxnSpPr>
            <p:spPr bwMode="auto">
              <a:xfrm>
                <a:off x="5175" y="7930"/>
                <a:ext cx="369" cy="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3" name="AutoShape 201"/>
              <p:cNvCxnSpPr>
                <a:cxnSpLocks noChangeShapeType="1"/>
              </p:cNvCxnSpPr>
              <p:nvPr/>
            </p:nvCxnSpPr>
            <p:spPr bwMode="auto">
              <a:xfrm>
                <a:off x="4806" y="8098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4" name="AutoShape 202"/>
              <p:cNvCxnSpPr>
                <a:cxnSpLocks noChangeShapeType="1"/>
              </p:cNvCxnSpPr>
              <p:nvPr/>
            </p:nvCxnSpPr>
            <p:spPr bwMode="auto">
              <a:xfrm>
                <a:off x="4806" y="8383"/>
                <a:ext cx="369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9" name="Group 203"/>
            <p:cNvGrpSpPr>
              <a:grpSpLocks/>
            </p:cNvGrpSpPr>
            <p:nvPr/>
          </p:nvGrpSpPr>
          <p:grpSpPr bwMode="auto">
            <a:xfrm flipV="1">
              <a:off x="3157" y="4692"/>
              <a:ext cx="92" cy="156"/>
              <a:chOff x="3742" y="2291"/>
              <a:chExt cx="92" cy="846"/>
            </a:xfrm>
          </p:grpSpPr>
          <p:cxnSp>
            <p:nvCxnSpPr>
              <p:cNvPr id="238796" name="AutoShape 204"/>
              <p:cNvCxnSpPr>
                <a:cxnSpLocks noChangeShapeType="1"/>
              </p:cNvCxnSpPr>
              <p:nvPr/>
            </p:nvCxnSpPr>
            <p:spPr bwMode="auto">
              <a:xfrm>
                <a:off x="3742" y="2291"/>
                <a:ext cx="0" cy="84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7" name="AutoShape 205"/>
              <p:cNvCxnSpPr>
                <a:cxnSpLocks noChangeShapeType="1"/>
              </p:cNvCxnSpPr>
              <p:nvPr/>
            </p:nvCxnSpPr>
            <p:spPr bwMode="auto">
              <a:xfrm>
                <a:off x="3833" y="2296"/>
                <a:ext cx="0" cy="841"/>
              </a:xfrm>
              <a:prstGeom prst="straightConnector1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38798" name="AutoShape 206"/>
              <p:cNvCxnSpPr>
                <a:cxnSpLocks noChangeShapeType="1"/>
              </p:cNvCxnSpPr>
              <p:nvPr/>
            </p:nvCxnSpPr>
            <p:spPr bwMode="auto">
              <a:xfrm>
                <a:off x="3742" y="2296"/>
                <a:ext cx="9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38799" name="Oval 207"/>
            <p:cNvSpPr>
              <a:spLocks noChangeArrowheads="1"/>
            </p:cNvSpPr>
            <p:nvPr/>
          </p:nvSpPr>
          <p:spPr bwMode="auto">
            <a:xfrm>
              <a:off x="4607" y="4688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00" name="Oval 208"/>
            <p:cNvSpPr>
              <a:spLocks noChangeArrowheads="1"/>
            </p:cNvSpPr>
            <p:nvPr/>
          </p:nvSpPr>
          <p:spPr bwMode="auto">
            <a:xfrm>
              <a:off x="4054" y="4620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cxnSp>
          <p:nvCxnSpPr>
            <p:cNvPr id="238801" name="AutoShape 209"/>
            <p:cNvCxnSpPr>
              <a:cxnSpLocks noChangeShapeType="1"/>
            </p:cNvCxnSpPr>
            <p:nvPr/>
          </p:nvCxnSpPr>
          <p:spPr bwMode="auto">
            <a:xfrm flipV="1">
              <a:off x="4132" y="3210"/>
              <a:ext cx="1" cy="1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238802" name="AutoShape 210"/>
            <p:cNvCxnSpPr>
              <a:cxnSpLocks noChangeShapeType="1"/>
            </p:cNvCxnSpPr>
            <p:nvPr/>
          </p:nvCxnSpPr>
          <p:spPr bwMode="auto">
            <a:xfrm flipV="1">
              <a:off x="4669" y="3270"/>
              <a:ext cx="1" cy="1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sp>
          <p:nvSpPr>
            <p:cNvPr id="238803" name="Oval 211"/>
            <p:cNvSpPr>
              <a:spLocks noChangeArrowheads="1"/>
            </p:cNvSpPr>
            <p:nvPr/>
          </p:nvSpPr>
          <p:spPr bwMode="auto">
            <a:xfrm>
              <a:off x="5214" y="4482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04" name="Oval 212"/>
            <p:cNvSpPr>
              <a:spLocks noChangeArrowheads="1"/>
            </p:cNvSpPr>
            <p:nvPr/>
          </p:nvSpPr>
          <p:spPr bwMode="auto">
            <a:xfrm>
              <a:off x="5790" y="4832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05" name="Oval 213"/>
            <p:cNvSpPr>
              <a:spLocks noChangeArrowheads="1"/>
            </p:cNvSpPr>
            <p:nvPr/>
          </p:nvSpPr>
          <p:spPr bwMode="auto">
            <a:xfrm>
              <a:off x="6373" y="4626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cxnSp>
          <p:nvCxnSpPr>
            <p:cNvPr id="238806" name="AutoShape 214"/>
            <p:cNvCxnSpPr>
              <a:cxnSpLocks noChangeShapeType="1"/>
            </p:cNvCxnSpPr>
            <p:nvPr/>
          </p:nvCxnSpPr>
          <p:spPr bwMode="auto">
            <a:xfrm flipV="1">
              <a:off x="5852" y="3438"/>
              <a:ext cx="1" cy="14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238807" name="AutoShape 215"/>
            <p:cNvCxnSpPr>
              <a:cxnSpLocks noChangeShapeType="1"/>
            </p:cNvCxnSpPr>
            <p:nvPr/>
          </p:nvCxnSpPr>
          <p:spPr bwMode="auto">
            <a:xfrm>
              <a:off x="6437" y="3574"/>
              <a:ext cx="0" cy="11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8808" name="AutoShape 216"/>
            <p:cNvCxnSpPr>
              <a:cxnSpLocks noChangeShapeType="1"/>
            </p:cNvCxnSpPr>
            <p:nvPr/>
          </p:nvCxnSpPr>
          <p:spPr bwMode="auto">
            <a:xfrm>
              <a:off x="5275" y="3394"/>
              <a:ext cx="0" cy="11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38809" name="Oval 217"/>
            <p:cNvSpPr>
              <a:spLocks noChangeArrowheads="1"/>
            </p:cNvSpPr>
            <p:nvPr/>
          </p:nvSpPr>
          <p:spPr bwMode="auto">
            <a:xfrm>
              <a:off x="3608" y="2830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0" name="Oval 218"/>
            <p:cNvSpPr>
              <a:spLocks noChangeArrowheads="1"/>
            </p:cNvSpPr>
            <p:nvPr/>
          </p:nvSpPr>
          <p:spPr bwMode="auto">
            <a:xfrm>
              <a:off x="6642" y="3370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1" name="Oval 219"/>
            <p:cNvSpPr>
              <a:spLocks noChangeArrowheads="1"/>
            </p:cNvSpPr>
            <p:nvPr/>
          </p:nvSpPr>
          <p:spPr bwMode="auto">
            <a:xfrm>
              <a:off x="7037" y="3519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2" name="Oval 220"/>
            <p:cNvSpPr>
              <a:spLocks noChangeArrowheads="1"/>
            </p:cNvSpPr>
            <p:nvPr/>
          </p:nvSpPr>
          <p:spPr bwMode="auto">
            <a:xfrm>
              <a:off x="5711" y="3188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3" name="Oval 221"/>
            <p:cNvSpPr>
              <a:spLocks noChangeArrowheads="1"/>
            </p:cNvSpPr>
            <p:nvPr/>
          </p:nvSpPr>
          <p:spPr bwMode="auto">
            <a:xfrm>
              <a:off x="3851" y="4929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4" name="Oval 222"/>
            <p:cNvSpPr>
              <a:spLocks noChangeArrowheads="1"/>
            </p:cNvSpPr>
            <p:nvPr/>
          </p:nvSpPr>
          <p:spPr bwMode="auto">
            <a:xfrm>
              <a:off x="3521" y="4848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5" name="Oval 223"/>
            <p:cNvSpPr>
              <a:spLocks noChangeArrowheads="1"/>
            </p:cNvSpPr>
            <p:nvPr/>
          </p:nvSpPr>
          <p:spPr bwMode="auto">
            <a:xfrm>
              <a:off x="4739" y="5032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6" name="AutoShape 224"/>
            <p:cNvSpPr>
              <a:spLocks noChangeArrowheads="1"/>
            </p:cNvSpPr>
            <p:nvPr/>
          </p:nvSpPr>
          <p:spPr bwMode="auto">
            <a:xfrm rot="-4922569">
              <a:off x="3332" y="2640"/>
              <a:ext cx="234" cy="145"/>
            </a:xfrm>
            <a:prstGeom prst="curvedDownArrow">
              <a:avLst>
                <a:gd name="adj1" fmla="val 32276"/>
                <a:gd name="adj2" fmla="val 6455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17" name="Text Box 225"/>
            <p:cNvSpPr txBox="1">
              <a:spLocks noChangeArrowheads="1"/>
            </p:cNvSpPr>
            <p:nvPr/>
          </p:nvSpPr>
          <p:spPr bwMode="auto">
            <a:xfrm>
              <a:off x="7095" y="4305"/>
              <a:ext cx="1222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</a:t>
              </a:r>
              <a:r>
                <a:rPr kumimoji="0" lang="en-GB" sz="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+</a:t>
              </a: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-InAs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8818" name="Text Box 226"/>
            <p:cNvSpPr txBox="1">
              <a:spLocks noChangeArrowheads="1"/>
            </p:cNvSpPr>
            <p:nvPr/>
          </p:nvSpPr>
          <p:spPr bwMode="auto">
            <a:xfrm>
              <a:off x="2153" y="3594"/>
              <a:ext cx="14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</a:t>
              </a:r>
              <a:r>
                <a:rPr kumimoji="0" lang="en-GB" sz="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+</a:t>
              </a: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-InAs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8819" name="AutoShape 227"/>
            <p:cNvSpPr>
              <a:spLocks noChangeArrowheads="1"/>
            </p:cNvSpPr>
            <p:nvPr/>
          </p:nvSpPr>
          <p:spPr bwMode="auto">
            <a:xfrm rot="661969">
              <a:off x="4201" y="5018"/>
              <a:ext cx="258" cy="11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184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20" name="AutoShape 228"/>
            <p:cNvSpPr>
              <a:spLocks noChangeArrowheads="1"/>
            </p:cNvSpPr>
            <p:nvPr/>
          </p:nvSpPr>
          <p:spPr bwMode="auto">
            <a:xfrm rot="11430135">
              <a:off x="6107" y="3277"/>
              <a:ext cx="321" cy="9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184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21" name="Oval 229"/>
            <p:cNvSpPr>
              <a:spLocks noChangeArrowheads="1"/>
            </p:cNvSpPr>
            <p:nvPr/>
          </p:nvSpPr>
          <p:spPr bwMode="auto">
            <a:xfrm>
              <a:off x="3248" y="4841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22" name="Oval 230"/>
            <p:cNvSpPr>
              <a:spLocks noChangeArrowheads="1"/>
            </p:cNvSpPr>
            <p:nvPr/>
          </p:nvSpPr>
          <p:spPr bwMode="auto">
            <a:xfrm>
              <a:off x="2938" y="4745"/>
              <a:ext cx="132" cy="144"/>
            </a:xfrm>
            <a:prstGeom prst="ellipse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23" name="Oval 231"/>
            <p:cNvSpPr>
              <a:spLocks noChangeArrowheads="1"/>
            </p:cNvSpPr>
            <p:nvPr/>
          </p:nvSpPr>
          <p:spPr bwMode="auto">
            <a:xfrm>
              <a:off x="7422" y="3574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824" name="Text Box 232"/>
            <p:cNvSpPr txBox="1">
              <a:spLocks noChangeArrowheads="1"/>
            </p:cNvSpPr>
            <p:nvPr/>
          </p:nvSpPr>
          <p:spPr bwMode="auto">
            <a:xfrm>
              <a:off x="4735" y="2720"/>
              <a:ext cx="206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InAs</a:t>
              </a:r>
              <a:r>
                <a:rPr kumimoji="0" lang="en-GB" sz="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</a:t>
              </a:r>
              <a:r>
                <a:rPr kumimoji="0" lang="en-GB" sz="800" b="1" i="0" u="none" strike="noStrike" cap="none" normalizeH="0" baseline="0" dirty="0" err="1" smtClean="0">
                  <a:ln>
                    <a:noFill/>
                  </a:ln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Sb</a:t>
              </a:r>
              <a:r>
                <a:rPr kumimoji="0" lang="en-GB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MQW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38825" name="AutoShape 233"/>
            <p:cNvCxnSpPr>
              <a:cxnSpLocks noChangeShapeType="1"/>
            </p:cNvCxnSpPr>
            <p:nvPr/>
          </p:nvCxnSpPr>
          <p:spPr bwMode="auto">
            <a:xfrm>
              <a:off x="6579" y="3514"/>
              <a:ext cx="520" cy="1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826" name="AutoShape 234"/>
            <p:cNvCxnSpPr>
              <a:cxnSpLocks noChangeShapeType="1"/>
            </p:cNvCxnSpPr>
            <p:nvPr/>
          </p:nvCxnSpPr>
          <p:spPr bwMode="auto">
            <a:xfrm>
              <a:off x="6575" y="5192"/>
              <a:ext cx="520" cy="1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827" name="AutoShape 235"/>
            <p:cNvCxnSpPr>
              <a:cxnSpLocks noChangeShapeType="1"/>
            </p:cNvCxnSpPr>
            <p:nvPr/>
          </p:nvCxnSpPr>
          <p:spPr bwMode="auto">
            <a:xfrm>
              <a:off x="3248" y="3022"/>
              <a:ext cx="580" cy="1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8828" name="AutoShape 236"/>
            <p:cNvCxnSpPr>
              <a:cxnSpLocks noChangeShapeType="1"/>
            </p:cNvCxnSpPr>
            <p:nvPr/>
          </p:nvCxnSpPr>
          <p:spPr bwMode="auto">
            <a:xfrm>
              <a:off x="3249" y="4700"/>
              <a:ext cx="580" cy="1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8829" name="Oval 237"/>
            <p:cNvSpPr>
              <a:spLocks noChangeArrowheads="1"/>
            </p:cNvSpPr>
            <p:nvPr/>
          </p:nvSpPr>
          <p:spPr bwMode="auto">
            <a:xfrm>
              <a:off x="4377" y="2963"/>
              <a:ext cx="128" cy="1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711" name="Freeform 119"/>
            <p:cNvSpPr>
              <a:spLocks/>
            </p:cNvSpPr>
            <p:nvPr/>
          </p:nvSpPr>
          <p:spPr bwMode="auto">
            <a:xfrm>
              <a:off x="5839" y="3922"/>
              <a:ext cx="877" cy="424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130" y="28"/>
                </a:cxn>
                <a:cxn ang="0">
                  <a:pos x="348" y="392"/>
                </a:cxn>
                <a:cxn ang="0">
                  <a:pos x="576" y="28"/>
                </a:cxn>
                <a:cxn ang="0">
                  <a:pos x="747" y="392"/>
                </a:cxn>
                <a:cxn ang="0">
                  <a:pos x="861" y="221"/>
                </a:cxn>
                <a:cxn ang="0">
                  <a:pos x="1032" y="164"/>
                </a:cxn>
              </a:cxnLst>
              <a:rect l="0" t="0" r="r" b="b"/>
              <a:pathLst>
                <a:path w="1032" h="424">
                  <a:moveTo>
                    <a:pt x="0" y="221"/>
                  </a:moveTo>
                  <a:cubicBezTo>
                    <a:pt x="36" y="110"/>
                    <a:pt x="72" y="0"/>
                    <a:pt x="130" y="28"/>
                  </a:cubicBezTo>
                  <a:cubicBezTo>
                    <a:pt x="188" y="56"/>
                    <a:pt x="274" y="392"/>
                    <a:pt x="348" y="392"/>
                  </a:cubicBezTo>
                  <a:cubicBezTo>
                    <a:pt x="422" y="392"/>
                    <a:pt x="510" y="28"/>
                    <a:pt x="576" y="28"/>
                  </a:cubicBezTo>
                  <a:cubicBezTo>
                    <a:pt x="642" y="28"/>
                    <a:pt x="700" y="360"/>
                    <a:pt x="747" y="392"/>
                  </a:cubicBezTo>
                  <a:cubicBezTo>
                    <a:pt x="794" y="424"/>
                    <a:pt x="814" y="259"/>
                    <a:pt x="861" y="221"/>
                  </a:cubicBezTo>
                  <a:cubicBezTo>
                    <a:pt x="908" y="183"/>
                    <a:pt x="1004" y="173"/>
                    <a:pt x="1032" y="164"/>
                  </a:cubicBezTo>
                </a:path>
              </a:pathLst>
            </a:custGeom>
            <a:noFill/>
            <a:ln w="25400">
              <a:solidFill>
                <a:srgbClr val="C0504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  <p:sp>
          <p:nvSpPr>
            <p:cNvPr id="238751" name="Freeform 159"/>
            <p:cNvSpPr>
              <a:spLocks/>
            </p:cNvSpPr>
            <p:nvPr/>
          </p:nvSpPr>
          <p:spPr bwMode="auto">
            <a:xfrm>
              <a:off x="4144" y="3743"/>
              <a:ext cx="960" cy="424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130" y="28"/>
                </a:cxn>
                <a:cxn ang="0">
                  <a:pos x="348" y="392"/>
                </a:cxn>
                <a:cxn ang="0">
                  <a:pos x="576" y="28"/>
                </a:cxn>
                <a:cxn ang="0">
                  <a:pos x="747" y="392"/>
                </a:cxn>
                <a:cxn ang="0">
                  <a:pos x="861" y="221"/>
                </a:cxn>
                <a:cxn ang="0">
                  <a:pos x="1032" y="164"/>
                </a:cxn>
              </a:cxnLst>
              <a:rect l="0" t="0" r="r" b="b"/>
              <a:pathLst>
                <a:path w="1032" h="424">
                  <a:moveTo>
                    <a:pt x="0" y="221"/>
                  </a:moveTo>
                  <a:cubicBezTo>
                    <a:pt x="36" y="110"/>
                    <a:pt x="72" y="0"/>
                    <a:pt x="130" y="28"/>
                  </a:cubicBezTo>
                  <a:cubicBezTo>
                    <a:pt x="188" y="56"/>
                    <a:pt x="274" y="392"/>
                    <a:pt x="348" y="392"/>
                  </a:cubicBezTo>
                  <a:cubicBezTo>
                    <a:pt x="422" y="392"/>
                    <a:pt x="510" y="28"/>
                    <a:pt x="576" y="28"/>
                  </a:cubicBezTo>
                  <a:cubicBezTo>
                    <a:pt x="642" y="28"/>
                    <a:pt x="700" y="360"/>
                    <a:pt x="747" y="392"/>
                  </a:cubicBezTo>
                  <a:cubicBezTo>
                    <a:pt x="794" y="424"/>
                    <a:pt x="814" y="259"/>
                    <a:pt x="861" y="221"/>
                  </a:cubicBezTo>
                  <a:cubicBezTo>
                    <a:pt x="908" y="183"/>
                    <a:pt x="1004" y="173"/>
                    <a:pt x="1032" y="164"/>
                  </a:cubicBezTo>
                </a:path>
              </a:pathLst>
            </a:custGeom>
            <a:noFill/>
            <a:ln w="25400">
              <a:solidFill>
                <a:srgbClr val="C0504D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/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3603691" y="4167963"/>
            <a:ext cx="6174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 smtClean="0"/>
              <a:t>4 K EL</a:t>
            </a:r>
            <a:endParaRPr lang="en-GB" sz="1200" dirty="0"/>
          </a:p>
        </p:txBody>
      </p:sp>
      <p:pic>
        <p:nvPicPr>
          <p:cNvPr id="155" name="Picture 60" descr="A0026 NUMBER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8607" y="3103111"/>
            <a:ext cx="1021482" cy="76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Rectangle 155"/>
          <p:cNvSpPr/>
          <p:nvPr/>
        </p:nvSpPr>
        <p:spPr>
          <a:xfrm>
            <a:off x="8960" y="6456499"/>
            <a:ext cx="8970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LED output power : 6 µW at 100 </a:t>
            </a:r>
            <a:r>
              <a:rPr lang="en-GB" sz="1600" dirty="0" err="1" smtClean="0">
                <a:latin typeface="+mj-lt"/>
              </a:rPr>
              <a:t>mA</a:t>
            </a:r>
            <a:r>
              <a:rPr lang="en-GB" sz="1600" dirty="0" smtClean="0">
                <a:latin typeface="+mj-lt"/>
              </a:rPr>
              <a:t> drive current and internal </a:t>
            </a:r>
            <a:r>
              <a:rPr lang="en-GB" sz="1600" dirty="0" err="1" smtClean="0">
                <a:latin typeface="+mj-lt"/>
              </a:rPr>
              <a:t>RT</a:t>
            </a:r>
            <a:r>
              <a:rPr lang="en-GB" sz="1600" dirty="0" smtClean="0">
                <a:latin typeface="+mj-lt"/>
              </a:rPr>
              <a:t> efficiency ~  1%</a:t>
            </a:r>
            <a:endParaRPr lang="en-GB" sz="1600" dirty="0">
              <a:latin typeface="+mj-lt"/>
            </a:endParaRPr>
          </a:p>
        </p:txBody>
      </p:sp>
      <p:pic>
        <p:nvPicPr>
          <p:cNvPr id="158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8819" r="5682" b="7425"/>
          <a:stretch/>
        </p:blipFill>
        <p:spPr bwMode="auto">
          <a:xfrm>
            <a:off x="6012160" y="3869035"/>
            <a:ext cx="3071514" cy="258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203"/>
          <p:cNvGrpSpPr/>
          <p:nvPr/>
        </p:nvGrpSpPr>
        <p:grpSpPr>
          <a:xfrm>
            <a:off x="6588224" y="5445224"/>
            <a:ext cx="2202641" cy="646331"/>
            <a:chOff x="6761847" y="3214717"/>
            <a:chExt cx="2202641" cy="646331"/>
          </a:xfrm>
        </p:grpSpPr>
        <p:grpSp>
          <p:nvGrpSpPr>
            <p:cNvPr id="41" name="Group 13"/>
            <p:cNvGrpSpPr/>
            <p:nvPr/>
          </p:nvGrpSpPr>
          <p:grpSpPr>
            <a:xfrm>
              <a:off x="6761847" y="3336182"/>
              <a:ext cx="61244" cy="425405"/>
              <a:chOff x="6761847" y="3336182"/>
              <a:chExt cx="61244" cy="425405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6772805" y="3336182"/>
                <a:ext cx="50286" cy="502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Isosceles Triangle 207"/>
              <p:cNvSpPr/>
              <p:nvPr/>
            </p:nvSpPr>
            <p:spPr>
              <a:xfrm>
                <a:off x="6761847" y="3524874"/>
                <a:ext cx="53034" cy="4571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Rectangle 208"/>
              <p:cNvSpPr/>
              <p:nvPr/>
            </p:nvSpPr>
            <p:spPr>
              <a:xfrm rot="2700000" flipH="1">
                <a:off x="6775517" y="3715868"/>
                <a:ext cx="45719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>
              <a:off x="6804248" y="3214717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InAsSbN </a:t>
              </a:r>
              <a:r>
                <a:rPr lang="en-GB" sz="1200" dirty="0" smtClean="0">
                  <a:latin typeface="+mn-lt"/>
                </a:rPr>
                <a:t>e-hh1</a:t>
              </a:r>
              <a:endParaRPr lang="en-GB" sz="1200" dirty="0">
                <a:latin typeface="+mn-lt"/>
              </a:endParaRPr>
            </a:p>
            <a:p>
              <a:r>
                <a:rPr lang="en-GB" sz="1200" dirty="0">
                  <a:latin typeface="+mn-lt"/>
                </a:rPr>
                <a:t>InAsSb e-hh1</a:t>
              </a:r>
            </a:p>
            <a:p>
              <a:r>
                <a:rPr lang="en-GB" sz="1200" dirty="0">
                  <a:latin typeface="+mn-lt"/>
                </a:rPr>
                <a:t>InAsSb e-hh2</a:t>
              </a:r>
            </a:p>
          </p:txBody>
        </p:sp>
      </p:grpSp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170431" y="4050873"/>
          <a:ext cx="2882707" cy="25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901" name="Graph" r:id="rId9" imgW="4017600" imgH="3143520" progId="Origin50.Graph">
                  <p:embed/>
                </p:oleObj>
              </mc:Choice>
              <mc:Fallback>
                <p:oleObj name="Graph" r:id="rId9" imgW="4017600" imgH="314352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31" y="4050873"/>
                        <a:ext cx="2882707" cy="2582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71600" y="1238692"/>
            <a:ext cx="140820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InAsSbN MQW LED</a:t>
            </a:r>
          </a:p>
          <a:p>
            <a:r>
              <a:rPr lang="en-GB" sz="1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 =1%, Sb 6%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02148" name="Object 4"/>
          <p:cNvGraphicFramePr>
            <a:graphicFrameLocks noChangeAspect="1"/>
          </p:cNvGraphicFramePr>
          <p:nvPr/>
        </p:nvGraphicFramePr>
        <p:xfrm>
          <a:off x="0" y="764704"/>
          <a:ext cx="5177766" cy="356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83" name="Graph" r:id="rId3" imgW="3877056" imgH="2973629" progId="Origin50.Graph">
                  <p:embed/>
                </p:oleObj>
              </mc:Choice>
              <mc:Fallback>
                <p:oleObj name="Graph" r:id="rId3" imgW="3877056" imgH="2973629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704"/>
                        <a:ext cx="5177766" cy="3564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11560" y="4437112"/>
            <a:ext cx="3935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Comparison of the temperature dependence of the EL with that of type II InAsSb/InAs reveals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intense emission at low temperature</a:t>
            </a:r>
            <a:r>
              <a:rPr lang="en-GB" sz="1600" dirty="0" smtClean="0">
                <a:latin typeface="+mj-lt"/>
              </a:rPr>
              <a:t> </a:t>
            </a:r>
          </a:p>
          <a:p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Improved temperature quenching up to T~200 K </a:t>
            </a:r>
            <a:r>
              <a:rPr lang="en-GB" sz="1600" dirty="0" smtClean="0">
                <a:latin typeface="+mj-lt"/>
              </a:rPr>
              <a:t>where thermally activated carrier leakage becomes important and further increase in the QW band offsets is needed </a:t>
            </a:r>
            <a:endParaRPr lang="en-GB" sz="1600" dirty="0">
              <a:latin typeface="+mj-lt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8819" r="5682" b="7425"/>
          <a:stretch/>
        </p:blipFill>
        <p:spPr bwMode="auto">
          <a:xfrm>
            <a:off x="4570795" y="1127157"/>
            <a:ext cx="3907390" cy="309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68552" y="4437112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n-lt"/>
                <a:ea typeface="Times New Roman"/>
              </a:rPr>
              <a:t>Increasing the nitrogen content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above 0.5% </a:t>
            </a:r>
            <a:r>
              <a:rPr lang="en-GB" sz="1600" dirty="0" smtClean="0">
                <a:latin typeface="+mn-lt"/>
                <a:ea typeface="Times New Roman"/>
              </a:rPr>
              <a:t>reduces the band gap sufficiently such that the energy gap </a:t>
            </a:r>
            <a:r>
              <a:rPr lang="en-GB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E</a:t>
            </a:r>
            <a:r>
              <a:rPr lang="en-GB" sz="16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 becomes less than Δ</a:t>
            </a:r>
            <a:r>
              <a:rPr lang="en-GB" sz="16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so</a:t>
            </a:r>
            <a:r>
              <a:rPr lang="en-GB" sz="1600" dirty="0" smtClean="0">
                <a:latin typeface="+mn-lt"/>
                <a:ea typeface="Times New Roman"/>
              </a:rPr>
              <a:t> effectively detuning the </a:t>
            </a:r>
            <a:r>
              <a:rPr lang="en-GB" sz="1600" dirty="0" err="1" smtClean="0">
                <a:latin typeface="+mn-lt"/>
                <a:ea typeface="Times New Roman"/>
              </a:rPr>
              <a:t>CHSH</a:t>
            </a:r>
            <a:r>
              <a:rPr lang="en-GB" sz="1600" dirty="0" smtClean="0">
                <a:latin typeface="+mn-lt"/>
                <a:ea typeface="Times New Roman"/>
              </a:rPr>
              <a:t> Auger recombination mechanism</a:t>
            </a:r>
            <a:endParaRPr lang="en-GB" sz="1600" dirty="0"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9795" y="205043"/>
            <a:ext cx="41910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Comparison with </a:t>
            </a:r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InAsSb</a:t>
            </a:r>
            <a:endParaRPr lang="en-GB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15" name="Group 203"/>
          <p:cNvGrpSpPr/>
          <p:nvPr/>
        </p:nvGrpSpPr>
        <p:grpSpPr>
          <a:xfrm>
            <a:off x="5177766" y="3140968"/>
            <a:ext cx="2202641" cy="646331"/>
            <a:chOff x="6761847" y="3214717"/>
            <a:chExt cx="2202641" cy="646331"/>
          </a:xfrm>
        </p:grpSpPr>
        <p:grpSp>
          <p:nvGrpSpPr>
            <p:cNvPr id="16" name="Group 13"/>
            <p:cNvGrpSpPr/>
            <p:nvPr/>
          </p:nvGrpSpPr>
          <p:grpSpPr>
            <a:xfrm>
              <a:off x="6761847" y="3336182"/>
              <a:ext cx="61244" cy="425405"/>
              <a:chOff x="6761847" y="3336182"/>
              <a:chExt cx="61244" cy="42540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772805" y="3336182"/>
                <a:ext cx="50286" cy="502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6761847" y="3524874"/>
                <a:ext cx="53034" cy="4571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2700000" flipH="1">
                <a:off x="6775517" y="3715868"/>
                <a:ext cx="45719" cy="45719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804248" y="3214717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InAsSbN </a:t>
              </a:r>
              <a:r>
                <a:rPr lang="en-GB" sz="1200" dirty="0" smtClean="0">
                  <a:latin typeface="+mn-lt"/>
                </a:rPr>
                <a:t>e-hh1</a:t>
              </a:r>
              <a:endParaRPr lang="en-GB" sz="1200" dirty="0">
                <a:latin typeface="+mn-lt"/>
              </a:endParaRPr>
            </a:p>
            <a:p>
              <a:r>
                <a:rPr lang="en-GB" sz="1200" dirty="0">
                  <a:latin typeface="+mn-lt"/>
                </a:rPr>
                <a:t>InAsSb e-hh1</a:t>
              </a:r>
            </a:p>
            <a:p>
              <a:r>
                <a:rPr lang="en-GB" sz="1200" dirty="0">
                  <a:latin typeface="+mn-lt"/>
                </a:rPr>
                <a:t>InAsSb e-hh2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6021325" y="1453777"/>
            <a:ext cx="2232248" cy="936104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588224" y="2950536"/>
            <a:ext cx="599844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9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GB" sz="900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A ~1/n</a:t>
            </a: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02821" name="Object 5"/>
          <p:cNvGraphicFramePr>
            <a:graphicFrameLocks noChangeAspect="1"/>
          </p:cNvGraphicFramePr>
          <p:nvPr/>
        </p:nvGraphicFramePr>
        <p:xfrm>
          <a:off x="5364089" y="2132856"/>
          <a:ext cx="3560602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58" name="Graph" r:id="rId3" imgW="3836160" imgH="3091680" progId="Origin50.Graph">
                  <p:embed/>
                </p:oleObj>
              </mc:Choice>
              <mc:Fallback>
                <p:oleObj name="Graph" r:id="rId3" imgW="3836160" imgH="3091680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9" y="2132856"/>
                        <a:ext cx="3560602" cy="256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13705" r="21807" b="4415"/>
          <a:stretch/>
        </p:blipFill>
        <p:spPr bwMode="auto">
          <a:xfrm>
            <a:off x="1115616" y="1556792"/>
            <a:ext cx="1872208" cy="1655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99713" name="Object 1"/>
          <p:cNvGraphicFramePr>
            <a:graphicFrameLocks noChangeAspect="1"/>
          </p:cNvGraphicFramePr>
          <p:nvPr/>
        </p:nvGraphicFramePr>
        <p:xfrm>
          <a:off x="-28575" y="723900"/>
          <a:ext cx="5241925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59" name="Graph" r:id="rId6" imgW="3965760" imgH="3039840" progId="Origin50.Graph">
                  <p:embed/>
                </p:oleObj>
              </mc:Choice>
              <mc:Fallback>
                <p:oleObj name="Graph" r:id="rId6" imgW="3965760" imgH="303984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723900"/>
                        <a:ext cx="5241925" cy="359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211144" cy="9221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InAsSbN MQW p-</a:t>
            </a:r>
            <a:r>
              <a:rPr kumimoji="0" lang="en-GB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i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-n photodetector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graphicFrame>
        <p:nvGraphicFramePr>
          <p:cNvPr id="802819" name="Object 3"/>
          <p:cNvGraphicFramePr>
            <a:graphicFrameLocks noChangeAspect="1"/>
          </p:cNvGraphicFramePr>
          <p:nvPr/>
        </p:nvGraphicFramePr>
        <p:xfrm>
          <a:off x="5364088" y="4211170"/>
          <a:ext cx="3560602" cy="264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60" name="Graph" r:id="rId8" imgW="4187520" imgH="3113280" progId="Origin50.Graph">
                  <p:embed/>
                </p:oleObj>
              </mc:Choice>
              <mc:Fallback>
                <p:oleObj name="Graph" r:id="rId8" imgW="4187520" imgH="311328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211170"/>
                        <a:ext cx="3560602" cy="2646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2820" name="Object 4"/>
          <p:cNvGraphicFramePr>
            <a:graphicFrameLocks noChangeAspect="1"/>
          </p:cNvGraphicFramePr>
          <p:nvPr/>
        </p:nvGraphicFramePr>
        <p:xfrm>
          <a:off x="5364088" y="0"/>
          <a:ext cx="3560602" cy="251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61" name="Graph" r:id="rId10" imgW="3833280" imgH="3022560" progId="Origin50.Graph">
                  <p:embed/>
                </p:oleObj>
              </mc:Choice>
              <mc:Fallback>
                <p:oleObj name="Graph" r:id="rId10" imgW="3833280" imgH="302256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0"/>
                        <a:ext cx="3560602" cy="25193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2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02827" name="Rectangle 11"/>
          <p:cNvSpPr>
            <a:spLocks noChangeArrowheads="1"/>
          </p:cNvSpPr>
          <p:nvPr/>
        </p:nvSpPr>
        <p:spPr bwMode="auto">
          <a:xfrm>
            <a:off x="683568" y="4211170"/>
            <a:ext cx="43616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Cut-off  </a:t>
            </a:r>
            <a:r>
              <a:rPr lang="el-GR" sz="16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λ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 ~ 4 </a:t>
            </a:r>
            <a:r>
              <a:rPr lang="el-GR" sz="16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μ</a:t>
            </a:r>
            <a:r>
              <a:rPr lang="en-GB" sz="16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m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Ideality factor = 1.6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GB" sz="1600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  </a:t>
            </a:r>
          </a:p>
          <a:p>
            <a:r>
              <a:rPr kumimoji="0"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T&lt;120 K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generation-recombination dominates </a:t>
            </a:r>
          </a:p>
          <a:p>
            <a:r>
              <a:rPr kumimoji="0" lang="en-GB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T&gt;220K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diffusion limited recombination is </a:t>
            </a:r>
            <a:r>
              <a:rPr kumimoji="0" lang="en-GB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do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minant</a:t>
            </a:r>
          </a:p>
          <a:p>
            <a:r>
              <a:rPr lang="en-GB" sz="1600" dirty="0" smtClean="0">
                <a:latin typeface="Calibri" pitchFamily="34" charset="0"/>
                <a:ea typeface="Times New Roman"/>
                <a:cs typeface="Calibri" pitchFamily="34" charset="0"/>
              </a:rPr>
              <a:t>Capacitance at 0V  =2.54 </a:t>
            </a:r>
            <a:r>
              <a:rPr lang="en-GB" sz="1600" dirty="0" err="1" smtClean="0">
                <a:latin typeface="Calibri" pitchFamily="34" charset="0"/>
                <a:ea typeface="Times New Roman"/>
                <a:cs typeface="Calibri" pitchFamily="34" charset="0"/>
              </a:rPr>
              <a:t>nF</a:t>
            </a:r>
            <a:r>
              <a:rPr lang="en-GB" sz="16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</a:p>
          <a:p>
            <a:r>
              <a:rPr lang="en-GB" sz="1600" dirty="0" smtClean="0">
                <a:latin typeface="Calibri" pitchFamily="34" charset="0"/>
                <a:ea typeface="Times New Roman"/>
                <a:cs typeface="Calibri" pitchFamily="34" charset="0"/>
              </a:rPr>
              <a:t>Built in potential = 0.19 V </a:t>
            </a:r>
          </a:p>
          <a:p>
            <a:r>
              <a:rPr lang="en-GB" sz="1600" dirty="0" smtClean="0">
                <a:latin typeface="Calibri" pitchFamily="34" charset="0"/>
                <a:ea typeface="Times New Roman"/>
                <a:cs typeface="Calibri" pitchFamily="34" charset="0"/>
              </a:rPr>
              <a:t>Carrier concentration = 8.3x10</a:t>
            </a:r>
            <a:r>
              <a:rPr lang="en-GB" sz="1600" baseline="30000" dirty="0" smtClean="0">
                <a:latin typeface="Calibri" pitchFamily="34" charset="0"/>
                <a:ea typeface="Times New Roman"/>
                <a:cs typeface="Calibri" pitchFamily="34" charset="0"/>
              </a:rPr>
              <a:t>17</a:t>
            </a:r>
            <a:r>
              <a:rPr lang="en-GB" sz="1600" dirty="0" smtClean="0">
                <a:latin typeface="Calibri" pitchFamily="34" charset="0"/>
                <a:ea typeface="Times New Roman"/>
                <a:cs typeface="Calibri" pitchFamily="34" charset="0"/>
              </a:rPr>
              <a:t> cm</a:t>
            </a:r>
            <a:r>
              <a:rPr lang="en-GB" sz="1600" baseline="30000" dirty="0" smtClean="0">
                <a:latin typeface="Calibri" pitchFamily="34" charset="0"/>
                <a:ea typeface="Times New Roman"/>
                <a:cs typeface="Calibri" pitchFamily="34" charset="0"/>
              </a:rPr>
              <a:t>-3</a:t>
            </a:r>
            <a:r>
              <a:rPr lang="en-GB" sz="16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47964" y="177281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flipH="1">
            <a:off x="1115616" y="184482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300192" y="3501008"/>
            <a:ext cx="638316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9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GB" sz="900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GB" sz="900" dirty="0" smtClean="0">
                <a:latin typeface="Calibri" pitchFamily="34" charset="0"/>
                <a:cs typeface="Calibri" pitchFamily="34" charset="0"/>
              </a:rPr>
              <a:t>A ~1/n</a:t>
            </a:r>
            <a:r>
              <a:rPr lang="en-GB" sz="900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GB" sz="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   In(</a:t>
            </a:r>
            <a:r>
              <a:rPr kumimoji="0" lang="en-GB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AsN</a:t>
            </a: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Resonant Tunnelling Diodes (RTDs)</a:t>
            </a:r>
            <a:endParaRPr kumimoji="0"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013176"/>
            <a:ext cx="1181443" cy="1266807"/>
          </a:xfrm>
          <a:prstGeom prst="rect">
            <a:avLst/>
          </a:prstGeom>
        </p:spPr>
      </p:pic>
      <p:pic>
        <p:nvPicPr>
          <p:cNvPr id="11268" name="Picture 4" descr="C:\Users\ppzdd\Desktop\Downloads\12834873_1029773947068562_1236389274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6573" r="10001" b="13238"/>
          <a:stretch/>
        </p:blipFill>
        <p:spPr bwMode="auto">
          <a:xfrm>
            <a:off x="6012160" y="5013176"/>
            <a:ext cx="1800200" cy="12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934891" y="1628800"/>
          <a:ext cx="5472608" cy="382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04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891" y="1628800"/>
                        <a:ext cx="5472608" cy="382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76470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000" dirty="0" smtClean="0">
                <a:solidFill>
                  <a:prstClr val="black"/>
                </a:solidFill>
                <a:latin typeface="Calibri"/>
              </a:rPr>
              <a:t>A multi-layered </a:t>
            </a:r>
            <a:r>
              <a:rPr kumimoji="0" lang="en-GB" sz="2000" b="1" dirty="0" smtClean="0">
                <a:solidFill>
                  <a:prstClr val="black"/>
                </a:solidFill>
                <a:latin typeface="Calibri"/>
              </a:rPr>
              <a:t>p-i-n RTD structure </a:t>
            </a:r>
            <a:r>
              <a:rPr kumimoji="0" lang="en-GB" sz="2000" dirty="0" smtClean="0">
                <a:solidFill>
                  <a:prstClr val="black"/>
                </a:solidFill>
                <a:latin typeface="Calibri"/>
              </a:rPr>
              <a:t>grown by MBE with an </a:t>
            </a:r>
            <a:r>
              <a:rPr kumimoji="0" lang="en-GB" sz="2000" b="1" dirty="0" smtClean="0">
                <a:solidFill>
                  <a:prstClr val="black"/>
                </a:solidFill>
                <a:latin typeface="Calibri"/>
              </a:rPr>
              <a:t>InAsN QW layer </a:t>
            </a:r>
            <a:r>
              <a:rPr kumimoji="0" lang="en-GB" sz="2000" dirty="0" smtClean="0">
                <a:solidFill>
                  <a:prstClr val="black"/>
                </a:solidFill>
                <a:latin typeface="Calibri"/>
              </a:rPr>
              <a:t>embedded between two </a:t>
            </a:r>
            <a:r>
              <a:rPr kumimoji="0" lang="en-GB" sz="2000" dirty="0" err="1" smtClean="0">
                <a:solidFill>
                  <a:prstClr val="black"/>
                </a:solidFill>
                <a:latin typeface="Calibri"/>
              </a:rPr>
              <a:t>InAlAs</a:t>
            </a:r>
            <a:r>
              <a:rPr kumimoji="0" lang="en-GB" sz="2000" smtClean="0">
                <a:solidFill>
                  <a:prstClr val="black"/>
                </a:solidFill>
                <a:latin typeface="Calibri"/>
              </a:rPr>
              <a:t> barriers.</a:t>
            </a:r>
            <a:endParaRPr kumimoji="0"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377" name="Picture 1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8541"/>
            <a:ext cx="1819275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508518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Optical mesa diodes and TO5 headers for electrical and optical studies</a:t>
            </a:r>
            <a:endParaRPr kumimoji="0" lang="en-GB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9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Low-T current-voltage characteristics</a:t>
            </a:r>
            <a:endParaRPr kumimoji="0"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30200" y="1876946"/>
          <a:ext cx="7442200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54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00" y="1876946"/>
                        <a:ext cx="7442200" cy="522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nut 23"/>
          <p:cNvSpPr/>
          <p:nvPr/>
        </p:nvSpPr>
        <p:spPr>
          <a:xfrm>
            <a:off x="2866466" y="3483525"/>
            <a:ext cx="648072" cy="1656024"/>
          </a:xfrm>
          <a:prstGeom prst="donut">
            <a:avLst>
              <a:gd name="adj" fmla="val 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>
              <a:solidFill>
                <a:prstClr val="black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190502" y="2438371"/>
            <a:ext cx="2821658" cy="1134645"/>
          </a:xfrm>
          <a:prstGeom prst="donut">
            <a:avLst>
              <a:gd name="adj" fmla="val 853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180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1556792"/>
            <a:ext cx="825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Additional </a:t>
            </a:r>
            <a:r>
              <a:rPr kumimoji="0" lang="en-GB" dirty="0">
                <a:solidFill>
                  <a:prstClr val="black"/>
                </a:solidFill>
                <a:latin typeface="Calibri"/>
              </a:rPr>
              <a:t>resonance features in the differential </a:t>
            </a: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conductance.</a:t>
            </a:r>
            <a:endParaRPr kumimoji="0"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3908" y="4149080"/>
            <a:ext cx="32763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1800">
              <a:solidFill>
                <a:prstClr val="whit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514538" y="3218738"/>
          <a:ext cx="4508070" cy="316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55" name="Graph" r:id="rId5" imgW="4131869" imgH="2901696" progId="Origin50.Graph">
                  <p:embed/>
                </p:oleObj>
              </mc:Choice>
              <mc:Fallback>
                <p:oleObj name="Graph" r:id="rId5" imgW="4131869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38" y="3218738"/>
                        <a:ext cx="4508070" cy="3162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1095127"/>
            <a:ext cx="825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dirty="0" err="1" smtClean="0">
                <a:solidFill>
                  <a:prstClr val="black"/>
                </a:solidFill>
                <a:latin typeface="Calibri"/>
              </a:rPr>
              <a:t>Ohmic</a:t>
            </a: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GB" dirty="0">
                <a:solidFill>
                  <a:prstClr val="black"/>
                </a:solidFill>
                <a:latin typeface="Calibri"/>
              </a:rPr>
              <a:t>region at low bias </a:t>
            </a: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voltages;</a:t>
            </a:r>
            <a:endParaRPr kumimoji="0"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63079"/>
            <a:ext cx="825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Extended </a:t>
            </a:r>
            <a:r>
              <a:rPr kumimoji="0" lang="en-GB" b="1" dirty="0" smtClean="0">
                <a:solidFill>
                  <a:srgbClr val="FF0000"/>
                </a:solidFill>
                <a:latin typeface="Calibri"/>
              </a:rPr>
              <a:t>negative differential resistance </a:t>
            </a: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(NDR);</a:t>
            </a:r>
            <a:endParaRPr kumimoji="0"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3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3" grpId="0"/>
      <p:bldP spid="5" grpId="0" animBg="1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Following the NDR from low to room temperature</a:t>
            </a:r>
            <a:endParaRPr kumimoji="0"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627" y="7647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kumimoji="0" lang="en-GB" b="1" dirty="0" smtClean="0">
                <a:solidFill>
                  <a:srgbClr val="FF0000"/>
                </a:solidFill>
                <a:latin typeface="Calibri"/>
              </a:rPr>
              <a:t>NDR</a:t>
            </a: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 is not observed in </a:t>
            </a:r>
            <a:r>
              <a:rPr kumimoji="0" lang="en-GB" dirty="0" err="1" smtClean="0">
                <a:solidFill>
                  <a:prstClr val="black"/>
                </a:solidFill>
                <a:latin typeface="Calibri"/>
              </a:rPr>
              <a:t>InAs</a:t>
            </a:r>
            <a:r>
              <a:rPr kumimoji="0" lang="en-GB" dirty="0" smtClean="0">
                <a:solidFill>
                  <a:prstClr val="black"/>
                </a:solidFill>
                <a:latin typeface="Calibri"/>
              </a:rPr>
              <a:t> and is </a:t>
            </a:r>
            <a:r>
              <a:rPr kumimoji="0" lang="en-GB" b="1" dirty="0" smtClean="0">
                <a:solidFill>
                  <a:srgbClr val="FF0000"/>
                </a:solidFill>
                <a:latin typeface="Calibri"/>
              </a:rPr>
              <a:t>weakly affected by 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-278168" y="3249651"/>
          <a:ext cx="5688632" cy="399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78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8168" y="3249651"/>
                        <a:ext cx="5688632" cy="3995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864" y="1323201"/>
          <a:ext cx="5642256" cy="394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79" name="Graph" r:id="rId5" imgW="4159800" imgH="2907720" progId="Origin50.Graph">
                  <p:embed/>
                </p:oleObj>
              </mc:Choice>
              <mc:Fallback>
                <p:oleObj name="Graph" r:id="rId5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4" y="1323201"/>
                        <a:ext cx="5642256" cy="394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24128" y="1340768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200" dirty="0">
                <a:solidFill>
                  <a:prstClr val="black"/>
                </a:solidFill>
                <a:latin typeface="Calibri"/>
              </a:rPr>
              <a:t>Two </a:t>
            </a:r>
            <a:r>
              <a:rPr kumimoji="0" lang="en-GB" sz="2200" dirty="0" smtClean="0">
                <a:solidFill>
                  <a:prstClr val="black"/>
                </a:solidFill>
                <a:latin typeface="Calibri"/>
              </a:rPr>
              <a:t>transport processes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8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b="1" dirty="0" smtClean="0">
                <a:solidFill>
                  <a:srgbClr val="00B050"/>
                </a:solidFill>
                <a:latin typeface="Calibri"/>
              </a:rPr>
              <a:t>Thermal diffusion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b="1" dirty="0" smtClean="0">
                <a:solidFill>
                  <a:srgbClr val="0070C0"/>
                </a:solidFill>
                <a:latin typeface="Calibri"/>
              </a:rPr>
              <a:t>Zener tunnelling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000" dirty="0" smtClean="0">
                <a:solidFill>
                  <a:prstClr val="black"/>
                </a:solidFill>
                <a:latin typeface="Calibri"/>
              </a:rPr>
              <a:t>through N-related states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000" dirty="0" smtClean="0">
                <a:solidFill>
                  <a:prstClr val="black"/>
                </a:solidFill>
                <a:latin typeface="Calibri"/>
              </a:rPr>
              <a:t>(50 </a:t>
            </a:r>
            <a:r>
              <a:rPr kumimoji="0" lang="en-GB" sz="2000" dirty="0" err="1" smtClean="0">
                <a:solidFill>
                  <a:prstClr val="black"/>
                </a:solidFill>
                <a:latin typeface="Calibri"/>
              </a:rPr>
              <a:t>meV</a:t>
            </a:r>
            <a:r>
              <a:rPr kumimoji="0" lang="en-GB" sz="2000" dirty="0" smtClean="0">
                <a:solidFill>
                  <a:prstClr val="black"/>
                </a:solidFill>
                <a:latin typeface="Calibri"/>
              </a:rPr>
              <a:t> below CB)</a:t>
            </a:r>
            <a:endParaRPr kumimoji="0"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699" name="Picture 38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37914" b="17293"/>
          <a:stretch/>
        </p:blipFill>
        <p:spPr bwMode="auto">
          <a:xfrm>
            <a:off x="5796136" y="3539372"/>
            <a:ext cx="2653270" cy="259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054" y="0"/>
            <a:ext cx="9166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Magneto-tunnelling Spectroscopy (MTS)</a:t>
            </a:r>
            <a:endParaRPr kumimoji="0"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014" y="883892"/>
            <a:ext cx="3847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An e</a:t>
            </a:r>
            <a:r>
              <a:rPr kumimoji="0" lang="en-GB" sz="1800" baseline="300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 travelling a </a:t>
            </a:r>
            <a:r>
              <a:rPr kumimoji="0" lang="en-GB" sz="1800" b="1" dirty="0" smtClean="0">
                <a:solidFill>
                  <a:srgbClr val="0070C0"/>
                </a:solidFill>
                <a:latin typeface="Calibri"/>
              </a:rPr>
              <a:t>distance </a:t>
            </a:r>
            <a:r>
              <a:rPr kumimoji="0" lang="en-GB" sz="1800" b="1" i="1" dirty="0" smtClean="0">
                <a:solidFill>
                  <a:srgbClr val="0070C0"/>
                </a:solidFill>
                <a:latin typeface="Calibri"/>
              </a:rPr>
              <a:t>s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 under the effect of an </a:t>
            </a:r>
            <a:r>
              <a:rPr kumimoji="0" lang="en-GB" sz="1800" b="1" dirty="0" smtClean="0">
                <a:solidFill>
                  <a:prstClr val="black"/>
                </a:solidFill>
                <a:latin typeface="Calibri"/>
              </a:rPr>
              <a:t>electric field F 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and a </a:t>
            </a:r>
            <a:r>
              <a:rPr kumimoji="0" lang="en-GB" sz="1800" b="1" dirty="0" smtClean="0">
                <a:solidFill>
                  <a:srgbClr val="FF0000"/>
                </a:solidFill>
                <a:latin typeface="Calibri"/>
              </a:rPr>
              <a:t>transverse magnetic field B 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gains</a:t>
            </a:r>
            <a:endParaRPr kumimoji="0" lang="en-GB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4501009" y="443607"/>
          <a:ext cx="4319463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4" name="Graph" r:id="rId3" imgW="4159800" imgH="2907720" progId="Origin50.Graph">
                  <p:embed/>
                </p:oleObj>
              </mc:Choice>
              <mc:Fallback>
                <p:oleObj name="Graph" r:id="rId3" imgW="4159800" imgH="29077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009" y="443607"/>
                        <a:ext cx="4319463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Freeform 88"/>
          <p:cNvSpPr>
            <a:spLocks noChangeAspect="1"/>
          </p:cNvSpPr>
          <p:nvPr/>
        </p:nvSpPr>
        <p:spPr bwMode="auto">
          <a:xfrm>
            <a:off x="3708203" y="4683944"/>
            <a:ext cx="4536504" cy="1207821"/>
          </a:xfrm>
          <a:custGeom>
            <a:avLst/>
            <a:gdLst>
              <a:gd name="T0" fmla="*/ 2147483647 w 2057"/>
              <a:gd name="T1" fmla="*/ 2147483647 h 408"/>
              <a:gd name="T2" fmla="*/ 2147483647 w 2057"/>
              <a:gd name="T3" fmla="*/ 2147483647 h 408"/>
              <a:gd name="T4" fmla="*/ 2147483647 w 2057"/>
              <a:gd name="T5" fmla="*/ 2147483647 h 408"/>
              <a:gd name="T6" fmla="*/ 2147483647 w 2057"/>
              <a:gd name="T7" fmla="*/ 2147483647 h 408"/>
              <a:gd name="T8" fmla="*/ 2147483647 w 2057"/>
              <a:gd name="T9" fmla="*/ 2147483647 h 408"/>
              <a:gd name="T10" fmla="*/ 2147483647 w 2057"/>
              <a:gd name="T11" fmla="*/ 2147483647 h 408"/>
              <a:gd name="T12" fmla="*/ 2147483647 w 2057"/>
              <a:gd name="T13" fmla="*/ 2147483647 h 408"/>
              <a:gd name="T14" fmla="*/ 2147483647 w 2057"/>
              <a:gd name="T15" fmla="*/ 2147483647 h 408"/>
              <a:gd name="T16" fmla="*/ 2147483647 w 2057"/>
              <a:gd name="T17" fmla="*/ 2147483647 h 408"/>
              <a:gd name="T18" fmla="*/ 2147483647 w 2057"/>
              <a:gd name="T19" fmla="*/ 2147483647 h 408"/>
              <a:gd name="T20" fmla="*/ 2147483647 w 2057"/>
              <a:gd name="T21" fmla="*/ 2147483647 h 408"/>
              <a:gd name="T22" fmla="*/ 2147483647 w 2057"/>
              <a:gd name="T23" fmla="*/ 2147483647 h 408"/>
              <a:gd name="T24" fmla="*/ 2147483647 w 2057"/>
              <a:gd name="T25" fmla="*/ 2147483647 h 408"/>
              <a:gd name="T26" fmla="*/ 2147483647 w 2057"/>
              <a:gd name="T27" fmla="*/ 2147483647 h 408"/>
              <a:gd name="T28" fmla="*/ 2147483647 w 2057"/>
              <a:gd name="T29" fmla="*/ 2147483647 h 408"/>
              <a:gd name="T30" fmla="*/ 2147483647 w 2057"/>
              <a:gd name="T31" fmla="*/ 2147483647 h 408"/>
              <a:gd name="T32" fmla="*/ 2147483647 w 2057"/>
              <a:gd name="T33" fmla="*/ 2147483647 h 408"/>
              <a:gd name="T34" fmla="*/ 2147483647 w 2057"/>
              <a:gd name="T35" fmla="*/ 2147483647 h 408"/>
              <a:gd name="T36" fmla="*/ 2147483647 w 2057"/>
              <a:gd name="T37" fmla="*/ 2147483647 h 408"/>
              <a:gd name="T38" fmla="*/ 2147483647 w 2057"/>
              <a:gd name="T39" fmla="*/ 2147483647 h 408"/>
              <a:gd name="T40" fmla="*/ 2147483647 w 2057"/>
              <a:gd name="T41" fmla="*/ 2147483647 h 408"/>
              <a:gd name="T42" fmla="*/ 2147483647 w 2057"/>
              <a:gd name="T43" fmla="*/ 2147483647 h 408"/>
              <a:gd name="T44" fmla="*/ 2147483647 w 2057"/>
              <a:gd name="T45" fmla="*/ 2147483647 h 408"/>
              <a:gd name="T46" fmla="*/ 2147483647 w 2057"/>
              <a:gd name="T47" fmla="*/ 0 h 408"/>
              <a:gd name="T48" fmla="*/ 2147483647 w 2057"/>
              <a:gd name="T49" fmla="*/ 2147483647 h 408"/>
              <a:gd name="T50" fmla="*/ 2147483647 w 2057"/>
              <a:gd name="T51" fmla="*/ 2147483647 h 408"/>
              <a:gd name="T52" fmla="*/ 2147483647 w 2057"/>
              <a:gd name="T53" fmla="*/ 2147483647 h 408"/>
              <a:gd name="T54" fmla="*/ 2147483647 w 2057"/>
              <a:gd name="T55" fmla="*/ 2147483647 h 408"/>
              <a:gd name="T56" fmla="*/ 2147483647 w 2057"/>
              <a:gd name="T57" fmla="*/ 2147483647 h 408"/>
              <a:gd name="T58" fmla="*/ 2147483647 w 2057"/>
              <a:gd name="T59" fmla="*/ 2147483647 h 408"/>
              <a:gd name="T60" fmla="*/ 2147483647 w 2057"/>
              <a:gd name="T61" fmla="*/ 2147483647 h 408"/>
              <a:gd name="T62" fmla="*/ 2147483647 w 2057"/>
              <a:gd name="T63" fmla="*/ 2147483647 h 408"/>
              <a:gd name="T64" fmla="*/ 2147483647 w 2057"/>
              <a:gd name="T65" fmla="*/ 2147483647 h 408"/>
              <a:gd name="T66" fmla="*/ 2147483647 w 2057"/>
              <a:gd name="T67" fmla="*/ 2147483647 h 408"/>
              <a:gd name="T68" fmla="*/ 2147483647 w 2057"/>
              <a:gd name="T69" fmla="*/ 2147483647 h 408"/>
              <a:gd name="T70" fmla="*/ 2147483647 w 2057"/>
              <a:gd name="T71" fmla="*/ 2147483647 h 408"/>
              <a:gd name="T72" fmla="*/ 2147483647 w 2057"/>
              <a:gd name="T73" fmla="*/ 2147483647 h 408"/>
              <a:gd name="T74" fmla="*/ 2147483647 w 2057"/>
              <a:gd name="T75" fmla="*/ 2147483647 h 408"/>
              <a:gd name="T76" fmla="*/ 2147483647 w 2057"/>
              <a:gd name="T77" fmla="*/ 2147483647 h 408"/>
              <a:gd name="T78" fmla="*/ 2147483647 w 2057"/>
              <a:gd name="T79" fmla="*/ 2147483647 h 408"/>
              <a:gd name="T80" fmla="*/ 2147483647 w 2057"/>
              <a:gd name="T81" fmla="*/ 2147483647 h 408"/>
              <a:gd name="T82" fmla="*/ 2147483647 w 2057"/>
              <a:gd name="T83" fmla="*/ 2147483647 h 408"/>
              <a:gd name="T84" fmla="*/ 2147483647 w 2057"/>
              <a:gd name="T85" fmla="*/ 2147483647 h 408"/>
              <a:gd name="T86" fmla="*/ 2147483647 w 2057"/>
              <a:gd name="T87" fmla="*/ 2147483647 h 408"/>
              <a:gd name="T88" fmla="*/ 2147483647 w 2057"/>
              <a:gd name="T89" fmla="*/ 2147483647 h 408"/>
              <a:gd name="T90" fmla="*/ 2147483647 w 2057"/>
              <a:gd name="T91" fmla="*/ 2147483647 h 408"/>
              <a:gd name="T92" fmla="*/ 2147483647 w 2057"/>
              <a:gd name="T93" fmla="*/ 2147483647 h 4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57"/>
              <a:gd name="T142" fmla="*/ 0 h 408"/>
              <a:gd name="T143" fmla="*/ 2057 w 2057"/>
              <a:gd name="T144" fmla="*/ 408 h 4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57" h="408">
                <a:moveTo>
                  <a:pt x="0" y="408"/>
                </a:moveTo>
                <a:lnTo>
                  <a:pt x="14" y="408"/>
                </a:lnTo>
                <a:lnTo>
                  <a:pt x="28" y="408"/>
                </a:lnTo>
                <a:lnTo>
                  <a:pt x="43" y="408"/>
                </a:lnTo>
                <a:lnTo>
                  <a:pt x="57" y="408"/>
                </a:lnTo>
                <a:lnTo>
                  <a:pt x="72" y="408"/>
                </a:lnTo>
                <a:lnTo>
                  <a:pt x="87" y="408"/>
                </a:lnTo>
                <a:lnTo>
                  <a:pt x="101" y="408"/>
                </a:lnTo>
                <a:lnTo>
                  <a:pt x="116" y="408"/>
                </a:lnTo>
                <a:lnTo>
                  <a:pt x="130" y="408"/>
                </a:lnTo>
                <a:lnTo>
                  <a:pt x="145" y="408"/>
                </a:lnTo>
                <a:lnTo>
                  <a:pt x="159" y="408"/>
                </a:lnTo>
                <a:lnTo>
                  <a:pt x="174" y="408"/>
                </a:lnTo>
                <a:lnTo>
                  <a:pt x="189" y="408"/>
                </a:lnTo>
                <a:lnTo>
                  <a:pt x="203" y="408"/>
                </a:lnTo>
                <a:lnTo>
                  <a:pt x="218" y="408"/>
                </a:lnTo>
                <a:lnTo>
                  <a:pt x="232" y="408"/>
                </a:lnTo>
                <a:lnTo>
                  <a:pt x="247" y="408"/>
                </a:lnTo>
                <a:lnTo>
                  <a:pt x="261" y="408"/>
                </a:lnTo>
                <a:lnTo>
                  <a:pt x="276" y="408"/>
                </a:lnTo>
                <a:lnTo>
                  <a:pt x="291" y="408"/>
                </a:lnTo>
                <a:lnTo>
                  <a:pt x="305" y="406"/>
                </a:lnTo>
                <a:lnTo>
                  <a:pt x="320" y="406"/>
                </a:lnTo>
                <a:lnTo>
                  <a:pt x="334" y="406"/>
                </a:lnTo>
                <a:lnTo>
                  <a:pt x="349" y="406"/>
                </a:lnTo>
                <a:lnTo>
                  <a:pt x="364" y="405"/>
                </a:lnTo>
                <a:lnTo>
                  <a:pt x="378" y="405"/>
                </a:lnTo>
                <a:lnTo>
                  <a:pt x="393" y="404"/>
                </a:lnTo>
                <a:lnTo>
                  <a:pt x="407" y="404"/>
                </a:lnTo>
                <a:lnTo>
                  <a:pt x="422" y="403"/>
                </a:lnTo>
                <a:lnTo>
                  <a:pt x="436" y="401"/>
                </a:lnTo>
                <a:lnTo>
                  <a:pt x="451" y="400"/>
                </a:lnTo>
                <a:lnTo>
                  <a:pt x="466" y="399"/>
                </a:lnTo>
                <a:lnTo>
                  <a:pt x="480" y="397"/>
                </a:lnTo>
                <a:lnTo>
                  <a:pt x="495" y="394"/>
                </a:lnTo>
                <a:lnTo>
                  <a:pt x="509" y="392"/>
                </a:lnTo>
                <a:lnTo>
                  <a:pt x="524" y="388"/>
                </a:lnTo>
                <a:lnTo>
                  <a:pt x="538" y="384"/>
                </a:lnTo>
                <a:lnTo>
                  <a:pt x="553" y="381"/>
                </a:lnTo>
                <a:lnTo>
                  <a:pt x="568" y="376"/>
                </a:lnTo>
                <a:lnTo>
                  <a:pt x="582" y="371"/>
                </a:lnTo>
                <a:lnTo>
                  <a:pt x="597" y="365"/>
                </a:lnTo>
                <a:lnTo>
                  <a:pt x="611" y="358"/>
                </a:lnTo>
                <a:lnTo>
                  <a:pt x="626" y="350"/>
                </a:lnTo>
                <a:lnTo>
                  <a:pt x="640" y="342"/>
                </a:lnTo>
                <a:lnTo>
                  <a:pt x="655" y="332"/>
                </a:lnTo>
                <a:lnTo>
                  <a:pt x="670" y="322"/>
                </a:lnTo>
                <a:lnTo>
                  <a:pt x="684" y="312"/>
                </a:lnTo>
                <a:lnTo>
                  <a:pt x="699" y="299"/>
                </a:lnTo>
                <a:lnTo>
                  <a:pt x="713" y="286"/>
                </a:lnTo>
                <a:lnTo>
                  <a:pt x="728" y="273"/>
                </a:lnTo>
                <a:lnTo>
                  <a:pt x="744" y="258"/>
                </a:lnTo>
                <a:lnTo>
                  <a:pt x="758" y="242"/>
                </a:lnTo>
                <a:lnTo>
                  <a:pt x="773" y="226"/>
                </a:lnTo>
                <a:lnTo>
                  <a:pt x="787" y="209"/>
                </a:lnTo>
                <a:lnTo>
                  <a:pt x="802" y="192"/>
                </a:lnTo>
                <a:lnTo>
                  <a:pt x="817" y="175"/>
                </a:lnTo>
                <a:lnTo>
                  <a:pt x="831" y="158"/>
                </a:lnTo>
                <a:lnTo>
                  <a:pt x="846" y="140"/>
                </a:lnTo>
                <a:lnTo>
                  <a:pt x="860" y="123"/>
                </a:lnTo>
                <a:lnTo>
                  <a:pt x="875" y="106"/>
                </a:lnTo>
                <a:lnTo>
                  <a:pt x="889" y="90"/>
                </a:lnTo>
                <a:lnTo>
                  <a:pt x="904" y="75"/>
                </a:lnTo>
                <a:lnTo>
                  <a:pt x="919" y="60"/>
                </a:lnTo>
                <a:lnTo>
                  <a:pt x="933" y="48"/>
                </a:lnTo>
                <a:lnTo>
                  <a:pt x="948" y="36"/>
                </a:lnTo>
                <a:lnTo>
                  <a:pt x="962" y="25"/>
                </a:lnTo>
                <a:lnTo>
                  <a:pt x="977" y="16"/>
                </a:lnTo>
                <a:lnTo>
                  <a:pt x="991" y="9"/>
                </a:lnTo>
                <a:lnTo>
                  <a:pt x="1006" y="4"/>
                </a:lnTo>
                <a:lnTo>
                  <a:pt x="1021" y="2"/>
                </a:lnTo>
                <a:lnTo>
                  <a:pt x="1035" y="0"/>
                </a:lnTo>
                <a:lnTo>
                  <a:pt x="1050" y="2"/>
                </a:lnTo>
                <a:lnTo>
                  <a:pt x="1064" y="4"/>
                </a:lnTo>
                <a:lnTo>
                  <a:pt x="1079" y="9"/>
                </a:lnTo>
                <a:lnTo>
                  <a:pt x="1093" y="16"/>
                </a:lnTo>
                <a:lnTo>
                  <a:pt x="1108" y="25"/>
                </a:lnTo>
                <a:lnTo>
                  <a:pt x="1123" y="36"/>
                </a:lnTo>
                <a:lnTo>
                  <a:pt x="1137" y="48"/>
                </a:lnTo>
                <a:lnTo>
                  <a:pt x="1152" y="60"/>
                </a:lnTo>
                <a:lnTo>
                  <a:pt x="1166" y="75"/>
                </a:lnTo>
                <a:lnTo>
                  <a:pt x="1181" y="90"/>
                </a:lnTo>
                <a:lnTo>
                  <a:pt x="1196" y="106"/>
                </a:lnTo>
                <a:lnTo>
                  <a:pt x="1210" y="123"/>
                </a:lnTo>
                <a:lnTo>
                  <a:pt x="1225" y="140"/>
                </a:lnTo>
                <a:lnTo>
                  <a:pt x="1239" y="158"/>
                </a:lnTo>
                <a:lnTo>
                  <a:pt x="1254" y="175"/>
                </a:lnTo>
                <a:lnTo>
                  <a:pt x="1268" y="192"/>
                </a:lnTo>
                <a:lnTo>
                  <a:pt x="1283" y="209"/>
                </a:lnTo>
                <a:lnTo>
                  <a:pt x="1298" y="226"/>
                </a:lnTo>
                <a:lnTo>
                  <a:pt x="1312" y="242"/>
                </a:lnTo>
                <a:lnTo>
                  <a:pt x="1327" y="258"/>
                </a:lnTo>
                <a:lnTo>
                  <a:pt x="1341" y="273"/>
                </a:lnTo>
                <a:lnTo>
                  <a:pt x="1356" y="286"/>
                </a:lnTo>
                <a:lnTo>
                  <a:pt x="1370" y="299"/>
                </a:lnTo>
                <a:lnTo>
                  <a:pt x="1385" y="312"/>
                </a:lnTo>
                <a:lnTo>
                  <a:pt x="1400" y="322"/>
                </a:lnTo>
                <a:lnTo>
                  <a:pt x="1414" y="332"/>
                </a:lnTo>
                <a:lnTo>
                  <a:pt x="1429" y="342"/>
                </a:lnTo>
                <a:lnTo>
                  <a:pt x="1443" y="350"/>
                </a:lnTo>
                <a:lnTo>
                  <a:pt x="1458" y="358"/>
                </a:lnTo>
                <a:lnTo>
                  <a:pt x="1472" y="365"/>
                </a:lnTo>
                <a:lnTo>
                  <a:pt x="1487" y="371"/>
                </a:lnTo>
                <a:lnTo>
                  <a:pt x="1502" y="376"/>
                </a:lnTo>
                <a:lnTo>
                  <a:pt x="1516" y="381"/>
                </a:lnTo>
                <a:lnTo>
                  <a:pt x="1531" y="384"/>
                </a:lnTo>
                <a:lnTo>
                  <a:pt x="1545" y="388"/>
                </a:lnTo>
                <a:lnTo>
                  <a:pt x="1560" y="392"/>
                </a:lnTo>
                <a:lnTo>
                  <a:pt x="1574" y="394"/>
                </a:lnTo>
                <a:lnTo>
                  <a:pt x="1589" y="397"/>
                </a:lnTo>
                <a:lnTo>
                  <a:pt x="1604" y="399"/>
                </a:lnTo>
                <a:lnTo>
                  <a:pt x="1619" y="400"/>
                </a:lnTo>
                <a:lnTo>
                  <a:pt x="1634" y="401"/>
                </a:lnTo>
                <a:lnTo>
                  <a:pt x="1649" y="403"/>
                </a:lnTo>
                <a:lnTo>
                  <a:pt x="1663" y="404"/>
                </a:lnTo>
                <a:lnTo>
                  <a:pt x="1678" y="404"/>
                </a:lnTo>
                <a:lnTo>
                  <a:pt x="1692" y="405"/>
                </a:lnTo>
                <a:lnTo>
                  <a:pt x="1707" y="405"/>
                </a:lnTo>
                <a:lnTo>
                  <a:pt x="1721" y="406"/>
                </a:lnTo>
                <a:lnTo>
                  <a:pt x="1736" y="406"/>
                </a:lnTo>
                <a:lnTo>
                  <a:pt x="1751" y="406"/>
                </a:lnTo>
                <a:lnTo>
                  <a:pt x="1765" y="406"/>
                </a:lnTo>
                <a:lnTo>
                  <a:pt x="1780" y="408"/>
                </a:lnTo>
                <a:lnTo>
                  <a:pt x="1794" y="408"/>
                </a:lnTo>
                <a:lnTo>
                  <a:pt x="1809" y="408"/>
                </a:lnTo>
                <a:lnTo>
                  <a:pt x="1823" y="408"/>
                </a:lnTo>
                <a:lnTo>
                  <a:pt x="1838" y="408"/>
                </a:lnTo>
                <a:lnTo>
                  <a:pt x="1853" y="408"/>
                </a:lnTo>
                <a:lnTo>
                  <a:pt x="1867" y="408"/>
                </a:lnTo>
                <a:lnTo>
                  <a:pt x="1882" y="408"/>
                </a:lnTo>
                <a:lnTo>
                  <a:pt x="1896" y="408"/>
                </a:lnTo>
                <a:lnTo>
                  <a:pt x="1911" y="408"/>
                </a:lnTo>
                <a:lnTo>
                  <a:pt x="1925" y="408"/>
                </a:lnTo>
                <a:lnTo>
                  <a:pt x="1940" y="408"/>
                </a:lnTo>
                <a:lnTo>
                  <a:pt x="1955" y="408"/>
                </a:lnTo>
                <a:lnTo>
                  <a:pt x="1969" y="408"/>
                </a:lnTo>
                <a:lnTo>
                  <a:pt x="1984" y="408"/>
                </a:lnTo>
                <a:lnTo>
                  <a:pt x="1998" y="408"/>
                </a:lnTo>
                <a:lnTo>
                  <a:pt x="2013" y="408"/>
                </a:lnTo>
                <a:lnTo>
                  <a:pt x="2028" y="408"/>
                </a:lnTo>
                <a:lnTo>
                  <a:pt x="2042" y="408"/>
                </a:lnTo>
                <a:lnTo>
                  <a:pt x="2057" y="408"/>
                </a:lnTo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124"/>
          <p:cNvSpPr txBox="1">
            <a:spLocks noChangeArrowheads="1"/>
          </p:cNvSpPr>
          <p:nvPr/>
        </p:nvSpPr>
        <p:spPr bwMode="auto">
          <a:xfrm>
            <a:off x="4708836" y="4653732"/>
            <a:ext cx="10037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GB" altLang="en-US" sz="1600" dirty="0" err="1">
                <a:solidFill>
                  <a:prstClr val="black"/>
                </a:solidFill>
                <a:latin typeface="Symbol" pitchFamily="18" charset="2"/>
              </a:rPr>
              <a:t>D</a:t>
            </a:r>
            <a:r>
              <a:rPr kumimoji="0" lang="en-GB" altLang="en-US" sz="1600" dirty="0" err="1">
                <a:solidFill>
                  <a:prstClr val="black"/>
                </a:solidFill>
                <a:latin typeface="Verdana" pitchFamily="34" charset="0"/>
              </a:rPr>
              <a:t>k</a:t>
            </a:r>
            <a:r>
              <a:rPr kumimoji="0" lang="en-GB" altLang="en-US" sz="1600" dirty="0">
                <a:solidFill>
                  <a:prstClr val="black"/>
                </a:solidFill>
                <a:latin typeface="Verdana" pitchFamily="34" charset="0"/>
              </a:rPr>
              <a:t> ~ B</a:t>
            </a:r>
            <a:endParaRPr kumimoji="0"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6588523" y="5038846"/>
            <a:ext cx="559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GB" altLang="en-US" sz="1800" i="1" dirty="0" smtClean="0">
                <a:solidFill>
                  <a:prstClr val="black"/>
                </a:solidFill>
                <a:latin typeface="Symbol" pitchFamily="18" charset="2"/>
              </a:rPr>
              <a:t>y</a:t>
            </a:r>
            <a:r>
              <a:rPr kumimoji="0" lang="en-GB" altLang="en-US" sz="1800" i="1" baseline="-25000" dirty="0" smtClean="0">
                <a:solidFill>
                  <a:prstClr val="black"/>
                </a:solidFill>
                <a:latin typeface="Verdana" pitchFamily="34" charset="0"/>
              </a:rPr>
              <a:t>0D</a:t>
            </a:r>
            <a:endParaRPr kumimoji="0" lang="en-US" altLang="en-US" sz="1800" baseline="-250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4723636" y="4615510"/>
            <a:ext cx="128882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7784134" y="55799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k</a:t>
            </a:r>
            <a:endParaRPr kumimoji="0"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309320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Sakai, J.-W. </a:t>
            </a:r>
            <a:r>
              <a:rPr kumimoji="0" lang="en-US" sz="1100" i="1" dirty="0">
                <a:solidFill>
                  <a:prstClr val="black"/>
                </a:solidFill>
                <a:latin typeface="Calibri"/>
              </a:rPr>
              <a:t>et al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 Probing the wave function of quantum confined states by resonant </a:t>
            </a:r>
            <a:r>
              <a:rPr kumimoji="0" lang="en-US" sz="1100" dirty="0" err="1">
                <a:solidFill>
                  <a:prstClr val="black"/>
                </a:solidFill>
                <a:latin typeface="Calibri"/>
              </a:rPr>
              <a:t>magnetotunneling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kumimoji="0" lang="en-US" sz="1100" i="1" dirty="0">
                <a:solidFill>
                  <a:prstClr val="black"/>
                </a:solidFill>
                <a:latin typeface="Calibri"/>
              </a:rPr>
              <a:t>Phys. Rev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. B </a:t>
            </a:r>
            <a:r>
              <a:rPr kumimoji="0" lang="en-US" sz="1100" b="1" dirty="0">
                <a:solidFill>
                  <a:prstClr val="black"/>
                </a:solidFill>
                <a:latin typeface="Calibri"/>
              </a:rPr>
              <a:t>48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, 5664 (1993)</a:t>
            </a:r>
            <a:endParaRPr kumimoji="0" lang="en-GB" sz="1100" dirty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100" dirty="0" err="1" smtClean="0">
                <a:solidFill>
                  <a:prstClr val="black"/>
                </a:solidFill>
                <a:latin typeface="Calibri"/>
              </a:rPr>
              <a:t>Vdovin</a:t>
            </a:r>
            <a:r>
              <a:rPr kumimoji="0"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E.E.</a:t>
            </a:r>
            <a:r>
              <a:rPr kumimoji="0" lang="en-US" sz="1100" i="1" dirty="0">
                <a:solidFill>
                  <a:prstClr val="black"/>
                </a:solidFill>
                <a:latin typeface="Calibri"/>
              </a:rPr>
              <a:t> et al.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 Imaging the Electron Wave Function in Self-Assembled Quantum Dots. </a:t>
            </a:r>
            <a:r>
              <a:rPr kumimoji="0" lang="en-US" sz="1100" i="1" dirty="0">
                <a:solidFill>
                  <a:prstClr val="black"/>
                </a:solidFill>
                <a:latin typeface="Calibri"/>
              </a:rPr>
              <a:t>Science </a:t>
            </a:r>
            <a:r>
              <a:rPr kumimoji="0" lang="en-US" sz="1100" b="1" dirty="0">
                <a:solidFill>
                  <a:prstClr val="black"/>
                </a:solidFill>
                <a:latin typeface="Calibri"/>
              </a:rPr>
              <a:t>290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,</a:t>
            </a:r>
            <a:r>
              <a:rPr kumimoji="0" lang="en-US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100" dirty="0">
                <a:solidFill>
                  <a:prstClr val="black"/>
                </a:solidFill>
                <a:latin typeface="Calibri"/>
              </a:rPr>
              <a:t>122-124 (</a:t>
            </a:r>
            <a:r>
              <a:rPr kumimoji="0" lang="en-US" sz="1100" dirty="0" smtClean="0">
                <a:solidFill>
                  <a:prstClr val="black"/>
                </a:solidFill>
                <a:latin typeface="Calibri"/>
              </a:rPr>
              <a:t>2000)</a:t>
            </a:r>
          </a:p>
        </p:txBody>
      </p:sp>
      <p:sp>
        <p:nvSpPr>
          <p:cNvPr id="22" name="Right Arrow 21"/>
          <p:cNvSpPr/>
          <p:nvPr/>
        </p:nvSpPr>
        <p:spPr>
          <a:xfrm flipV="1">
            <a:off x="5797153" y="2243807"/>
            <a:ext cx="792088" cy="288033"/>
          </a:xfrm>
          <a:prstGeom prst="rightArrow">
            <a:avLst>
              <a:gd name="adj1" fmla="val 50000"/>
              <a:gd name="adj2" fmla="val 771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1800">
              <a:solidFill>
                <a:prstClr val="white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5452607" y="1325784"/>
            <a:ext cx="200530" cy="99003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180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8645066">
            <a:off x="5552860" y="1761593"/>
            <a:ext cx="905396" cy="190478"/>
          </a:xfrm>
          <a:prstGeom prst="rightArrow">
            <a:avLst>
              <a:gd name="adj1" fmla="val 50000"/>
              <a:gd name="adj2" fmla="val 822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GB" sz="18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7073" y="127808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b="1" dirty="0" smtClean="0">
                <a:solidFill>
                  <a:srgbClr val="C00000"/>
                </a:solidFill>
                <a:latin typeface="Calibri"/>
              </a:rPr>
              <a:t>B</a:t>
            </a:r>
            <a:r>
              <a:rPr kumimoji="0" lang="en-GB" b="1" baseline="-25000" dirty="0" smtClean="0">
                <a:solidFill>
                  <a:srgbClr val="C00000"/>
                </a:solidFill>
                <a:latin typeface="Calibri"/>
              </a:rPr>
              <a:t>x</a:t>
            </a:r>
            <a:endParaRPr kumimoji="0" lang="en-GB" b="1" baseline="-250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1169" y="1883767"/>
            <a:ext cx="80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b="1" i="1" dirty="0" smtClean="0">
                <a:solidFill>
                  <a:srgbClr val="4F81BD"/>
                </a:solidFill>
                <a:latin typeface="Calibri"/>
              </a:rPr>
              <a:t>e</a:t>
            </a:r>
            <a:endParaRPr kumimoji="0" lang="en-GB" b="1" i="1" baseline="-250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3556" y="1085228"/>
            <a:ext cx="7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l-GR" b="1" dirty="0" smtClean="0">
                <a:solidFill>
                  <a:srgbClr val="00B050"/>
                </a:solidFill>
                <a:latin typeface="Calibri"/>
              </a:rPr>
              <a:t>Δ</a:t>
            </a:r>
            <a:r>
              <a:rPr kumimoji="0" lang="en-GB" b="1" dirty="0" err="1" smtClean="0">
                <a:solidFill>
                  <a:srgbClr val="00B050"/>
                </a:solidFill>
                <a:latin typeface="Calibri"/>
              </a:rPr>
              <a:t>k</a:t>
            </a:r>
            <a:r>
              <a:rPr kumimoji="0" lang="en-GB" b="1" baseline="-25000" dirty="0" err="1" smtClean="0">
                <a:solidFill>
                  <a:srgbClr val="00B050"/>
                </a:solidFill>
                <a:latin typeface="Calibri"/>
              </a:rPr>
              <a:t>y</a:t>
            </a:r>
            <a:endParaRPr kumimoji="0" lang="en-GB" b="1" baseline="-25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Energy</a:t>
            </a:r>
            <a:endParaRPr kumimoji="0" lang="en-GB" sz="1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51720" y="1957784"/>
          <a:ext cx="11144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5" name="Equation" r:id="rId5" imgW="710891" imgH="203112" progId="Equation.3">
                  <p:embed/>
                </p:oleObj>
              </mc:Choice>
              <mc:Fallback>
                <p:oleObj name="Equation" r:id="rId5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57784"/>
                        <a:ext cx="11144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55576" y="2420888"/>
            <a:ext cx="201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Wave vector</a:t>
            </a:r>
            <a:endParaRPr kumimoji="0" lang="en-GB" sz="1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195736" y="2453903"/>
          <a:ext cx="17843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6" name="Equation" r:id="rId7" imgW="1180588" imgH="215806" progId="Equation.3">
                  <p:embed/>
                </p:oleObj>
              </mc:Choice>
              <mc:Fallback>
                <p:oleObj name="Equation" r:id="rId7" imgW="118058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453903"/>
                        <a:ext cx="17843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32849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The tunnelling current can be expressed as an overlap integral of emitter and 0D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states in k-space: </a:t>
            </a:r>
            <a:endParaRPr kumimoji="0"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65313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800" b="1" dirty="0" smtClean="0">
                <a:solidFill>
                  <a:srgbClr val="00B050"/>
                </a:solidFill>
                <a:latin typeface="Calibri"/>
              </a:rPr>
              <a:t>Mapping |</a:t>
            </a:r>
            <a:r>
              <a:rPr kumimoji="0" lang="el-GR" sz="2800" b="1" dirty="0" smtClean="0">
                <a:solidFill>
                  <a:srgbClr val="00B050"/>
                </a:solidFill>
                <a:latin typeface="Calibri"/>
              </a:rPr>
              <a:t>ψ|</a:t>
            </a:r>
            <a:r>
              <a:rPr kumimoji="0" lang="en-GB" sz="2800" b="1" baseline="30000" dirty="0" smtClean="0">
                <a:solidFill>
                  <a:srgbClr val="00B050"/>
                </a:solidFill>
                <a:latin typeface="Calibri"/>
              </a:rPr>
              <a:t>2</a:t>
            </a:r>
            <a:r>
              <a:rPr kumimoji="0" lang="en-GB" sz="2800" b="1" dirty="0" smtClean="0">
                <a:solidFill>
                  <a:srgbClr val="00B050"/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2800" b="1" dirty="0" smtClean="0">
                <a:solidFill>
                  <a:srgbClr val="00B050"/>
                </a:solidFill>
                <a:latin typeface="Calibri"/>
              </a:rPr>
              <a:t>in k-space</a:t>
            </a:r>
            <a:endParaRPr kumimoji="0" lang="en-GB" sz="2800" b="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14757" name="Picture 4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38" y="4675872"/>
            <a:ext cx="15652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771800" y="3789040"/>
          <a:ext cx="4386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57" name="Equation" r:id="rId10" imgW="2692080" imgH="291960" progId="Equation.3">
                  <p:embed/>
                </p:oleObj>
              </mc:Choice>
              <mc:Fallback>
                <p:oleObj name="Equation" r:id="rId10" imgW="2692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789040"/>
                        <a:ext cx="43862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30712 1.48148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 animBg="1"/>
      <p:bldP spid="62" grpId="0"/>
      <p:bldP spid="62" grpId="1"/>
      <p:bldP spid="63" grpId="0"/>
      <p:bldP spid="69" grpId="0"/>
      <p:bldP spid="4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5" grpId="0"/>
      <p:bldP spid="40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341313"/>
            <a:ext cx="8166100" cy="649287"/>
          </a:xfrm>
        </p:spPr>
        <p:txBody>
          <a:bodyPr/>
          <a:lstStyle/>
          <a:p>
            <a:pPr algn="l" eaLnBrk="1" hangingPunct="1"/>
            <a:r>
              <a:rPr lang="en-US" altLang="ja-JP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charset="-128"/>
                <a:cs typeface="Calibri" pitchFamily="34" charset="0"/>
              </a:rPr>
              <a:t>Mid-infrared  - main challenges </a:t>
            </a:r>
          </a:p>
        </p:txBody>
      </p:sp>
      <p:sp>
        <p:nvSpPr>
          <p:cNvPr id="59395" name="Rectangle 12"/>
          <p:cNvSpPr>
            <a:spLocks noChangeArrowheads="1"/>
          </p:cNvSpPr>
          <p:nvPr/>
        </p:nvSpPr>
        <p:spPr bwMode="auto">
          <a:xfrm>
            <a:off x="642938" y="1014666"/>
            <a:ext cx="6362700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imbalance </a:t>
            </a:r>
            <a:r>
              <a:rPr kumimoji="0" lang="en-GB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the</a:t>
            </a:r>
            <a:r>
              <a:rPr kumimoji="0"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DOS </a:t>
            </a:r>
            <a:r>
              <a:rPr kumimoji="0" lang="en-GB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kumimoji="0" lang="en-GB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</a:t>
            </a:r>
            <a:endParaRPr kumimoji="0" lang="en-GB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</a:p>
          <a:p>
            <a:pPr eaLnBrk="0" hangingPunct="0"/>
            <a:r>
              <a:rPr kumimoji="0" lang="en-GB" sz="1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Auger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recombination (CHSH)</a:t>
            </a:r>
          </a:p>
          <a:p>
            <a:pPr eaLnBrk="0" hangingPunct="0">
              <a:lnSpc>
                <a:spcPct val="80000"/>
              </a:lnSpc>
            </a:pPr>
            <a:endParaRPr kumimoji="0" lang="en-GB" altLang="ja-JP" sz="1800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kumimoji="0" lang="en-GB" altLang="ja-JP" sz="18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</a:t>
            </a:r>
            <a:r>
              <a:rPr kumimoji="0" lang="en-GB" altLang="ja-JP" sz="18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nter-valence </a:t>
            </a:r>
            <a:r>
              <a:rPr kumimoji="0" lang="en-GB" altLang="ja-JP" sz="1800" noProof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band absorption</a:t>
            </a:r>
            <a:r>
              <a:rPr kumimoji="0" lang="en-GB" altLang="ja-JP" sz="1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(</a:t>
            </a:r>
            <a:r>
              <a:rPr kumimoji="0" lang="en-GB" altLang="ja-JP" sz="1800" dirty="0" err="1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IVBA</a:t>
            </a:r>
            <a:r>
              <a:rPr kumimoji="0" lang="en-GB" altLang="ja-JP" sz="1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)</a:t>
            </a:r>
          </a:p>
          <a:p>
            <a:pPr eaLnBrk="0" hangingPunct="0">
              <a:lnSpc>
                <a:spcPct val="80000"/>
              </a:lnSpc>
            </a:pPr>
            <a:endParaRPr kumimoji="0" lang="en-GB" altLang="ja-JP" sz="1800" dirty="0" smtClean="0">
              <a:solidFill>
                <a:srgbClr val="00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kumimoji="0" lang="en-GB" altLang="ja-JP" sz="18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I</a:t>
            </a:r>
            <a:r>
              <a:rPr kumimoji="0" lang="en-GB" altLang="ja-JP" sz="18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nadequate electrical confinement </a:t>
            </a:r>
          </a:p>
          <a:p>
            <a:pPr eaLnBrk="0" hangingPunct="0">
              <a:lnSpc>
                <a:spcPct val="80000"/>
              </a:lnSpc>
              <a:buFontTx/>
              <a:buChar char="-"/>
            </a:pPr>
            <a:r>
              <a:rPr kumimoji="0" lang="en-GB" altLang="ja-JP" sz="18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small</a:t>
            </a:r>
            <a:r>
              <a:rPr kumimoji="0" lang="en-GB" altLang="ja-JP" sz="18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kumimoji="0" lang="en-GB" altLang="ja-JP" sz="18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band offsets</a:t>
            </a:r>
          </a:p>
          <a:p>
            <a:pPr eaLnBrk="0" hangingPunct="0">
              <a:lnSpc>
                <a:spcPct val="80000"/>
              </a:lnSpc>
              <a:buFontTx/>
              <a:buChar char="-"/>
            </a:pPr>
            <a:endParaRPr kumimoji="0" lang="en-GB" altLang="ja-JP" sz="1800" noProof="1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80000"/>
              </a:lnSpc>
              <a:buFontTx/>
              <a:buChar char="-"/>
            </a:pPr>
            <a:r>
              <a:rPr kumimoji="0" lang="en-GB" altLang="ja-JP" sz="1800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No SI substrates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kumimoji="0" lang="en-GB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kumimoji="0" lang="en-GB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kumimoji="0" lang="en-GB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Addition of N : </a:t>
            </a:r>
          </a:p>
          <a:p>
            <a:pPr eaLnBrk="0" hangingPunct="0"/>
            <a:r>
              <a:rPr kumimoji="0"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flexible </a:t>
            </a:r>
            <a:r>
              <a:rPr kumimoji="0" lang="en-GB" sz="1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wavelength</a:t>
            </a:r>
            <a:r>
              <a:rPr kumimoji="0"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tailoring  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without complex growth </a:t>
            </a:r>
          </a:p>
          <a:p>
            <a:pPr eaLnBrk="0" hangingPunct="0"/>
            <a:endParaRPr kumimoji="0" lang="en-GB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de-tuning of CHSH resonance</a:t>
            </a:r>
          </a:p>
          <a:p>
            <a:pPr eaLnBrk="0" hangingPunct="0"/>
            <a:r>
              <a:rPr kumimoji="0" lang="en-GB" sz="1800" i="1" dirty="0" smtClean="0">
                <a:latin typeface="Calibri" pitchFamily="34" charset="0"/>
                <a:cs typeface="Calibri" pitchFamily="34" charset="0"/>
              </a:rPr>
              <a:t>Auger suppression</a:t>
            </a:r>
            <a:endParaRPr kumimoji="0" lang="en-GB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6" name="Rectangle 13"/>
          <p:cNvSpPr>
            <a:spLocks noChangeArrowheads="1"/>
          </p:cNvSpPr>
          <p:nvPr/>
        </p:nvSpPr>
        <p:spPr bwMode="auto">
          <a:xfrm>
            <a:off x="660652" y="3965159"/>
            <a:ext cx="46453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InAsN dilute nitride </a:t>
            </a:r>
            <a:r>
              <a:rPr kumimoji="0" lang="en-GB" sz="1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alloys </a:t>
            </a:r>
            <a:r>
              <a:rPr kumimoji="0" lang="en-GB" sz="1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offer </a:t>
            </a:r>
            <a:r>
              <a:rPr kumimoji="0" lang="en-GB" sz="1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 possibilities for </a:t>
            </a:r>
            <a:r>
              <a:rPr kumimoji="0" lang="en-GB" sz="1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improvement??</a:t>
            </a:r>
            <a:endParaRPr kumimoji="0" lang="en-GB" sz="19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6823075" y="3298825"/>
            <a:ext cx="409575" cy="4365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2’</a:t>
            </a: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6061075" y="3344863"/>
            <a:ext cx="441325" cy="3476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1’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6061075" y="4268788"/>
            <a:ext cx="400050" cy="406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6867525" y="2736850"/>
            <a:ext cx="322263" cy="247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 flipV="1">
            <a:off x="6502400" y="3768725"/>
            <a:ext cx="341313" cy="676275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7234238" y="1682750"/>
            <a:ext cx="536575" cy="374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CB</a:t>
            </a:r>
            <a:endParaRPr kumimoji="0" lang="en-GB" sz="10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7546975" y="4564063"/>
            <a:ext cx="536575" cy="374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LH</a:t>
            </a:r>
            <a:endParaRPr kumimoji="0" lang="en-GB" sz="10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7872413" y="3913188"/>
            <a:ext cx="569912" cy="374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4970" tIns="47485" rIns="94970" bIns="47485"/>
          <a:lstStyle/>
          <a:p>
            <a:pPr defTabSz="3295650">
              <a:defRPr/>
            </a:pPr>
            <a:r>
              <a:rPr kumimoji="0" lang="en-GB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HH</a:t>
            </a:r>
            <a:endParaRPr kumimoji="0" lang="en-GB" sz="10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1" name="Freeform 51"/>
          <p:cNvSpPr>
            <a:spLocks/>
          </p:cNvSpPr>
          <p:nvPr/>
        </p:nvSpPr>
        <p:spPr bwMode="auto">
          <a:xfrm>
            <a:off x="6045200" y="4316413"/>
            <a:ext cx="1181100" cy="1122362"/>
          </a:xfrm>
          <a:custGeom>
            <a:avLst/>
            <a:gdLst>
              <a:gd name="T0" fmla="*/ 0 w 1980"/>
              <a:gd name="T1" fmla="*/ 2147483647 h 1620"/>
              <a:gd name="T2" fmla="*/ 2147483647 w 1980"/>
              <a:gd name="T3" fmla="*/ 0 h 1620"/>
              <a:gd name="T4" fmla="*/ 2147483647 w 1980"/>
              <a:gd name="T5" fmla="*/ 2147483647 h 1620"/>
              <a:gd name="T6" fmla="*/ 0 60000 65536"/>
              <a:gd name="T7" fmla="*/ 0 60000 65536"/>
              <a:gd name="T8" fmla="*/ 0 60000 65536"/>
              <a:gd name="T9" fmla="*/ 0 w 1980"/>
              <a:gd name="T10" fmla="*/ 0 h 1620"/>
              <a:gd name="T11" fmla="*/ 1980 w 198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0" h="1620">
                <a:moveTo>
                  <a:pt x="0" y="1620"/>
                </a:moveTo>
                <a:cubicBezTo>
                  <a:pt x="375" y="810"/>
                  <a:pt x="750" y="0"/>
                  <a:pt x="1080" y="0"/>
                </a:cubicBezTo>
                <a:cubicBezTo>
                  <a:pt x="1410" y="0"/>
                  <a:pt x="1695" y="810"/>
                  <a:pt x="1980" y="16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06" name="Freeform 52"/>
          <p:cNvSpPr>
            <a:spLocks/>
          </p:cNvSpPr>
          <p:nvPr/>
        </p:nvSpPr>
        <p:spPr bwMode="auto">
          <a:xfrm>
            <a:off x="6045200" y="1943100"/>
            <a:ext cx="1189038" cy="1123950"/>
          </a:xfrm>
          <a:custGeom>
            <a:avLst/>
            <a:gdLst>
              <a:gd name="T0" fmla="*/ 0 w 1980"/>
              <a:gd name="T1" fmla="*/ 0 h 1620"/>
              <a:gd name="T2" fmla="*/ 2147483647 w 1980"/>
              <a:gd name="T3" fmla="*/ 2147483647 h 1620"/>
              <a:gd name="T4" fmla="*/ 2147483647 w 1980"/>
              <a:gd name="T5" fmla="*/ 0 h 1620"/>
              <a:gd name="T6" fmla="*/ 0 60000 65536"/>
              <a:gd name="T7" fmla="*/ 0 60000 65536"/>
              <a:gd name="T8" fmla="*/ 0 60000 65536"/>
              <a:gd name="T9" fmla="*/ 0 w 1980"/>
              <a:gd name="T10" fmla="*/ 0 h 1620"/>
              <a:gd name="T11" fmla="*/ 1980 w 198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0" h="1620">
                <a:moveTo>
                  <a:pt x="0" y="0"/>
                </a:moveTo>
                <a:cubicBezTo>
                  <a:pt x="375" y="810"/>
                  <a:pt x="750" y="1620"/>
                  <a:pt x="1080" y="1620"/>
                </a:cubicBezTo>
                <a:cubicBezTo>
                  <a:pt x="1410" y="1620"/>
                  <a:pt x="1695" y="810"/>
                  <a:pt x="198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07" name="Freeform 53"/>
          <p:cNvSpPr>
            <a:spLocks/>
          </p:cNvSpPr>
          <p:nvPr/>
        </p:nvSpPr>
        <p:spPr bwMode="auto">
          <a:xfrm>
            <a:off x="5294313" y="3692525"/>
            <a:ext cx="2789237" cy="623888"/>
          </a:xfrm>
          <a:custGeom>
            <a:avLst/>
            <a:gdLst>
              <a:gd name="T0" fmla="*/ 0 w 4680"/>
              <a:gd name="T1" fmla="*/ 2147483647 h 900"/>
              <a:gd name="T2" fmla="*/ 2147483647 w 4680"/>
              <a:gd name="T3" fmla="*/ 0 h 900"/>
              <a:gd name="T4" fmla="*/ 2147483647 w 4680"/>
              <a:gd name="T5" fmla="*/ 2147483647 h 900"/>
              <a:gd name="T6" fmla="*/ 0 60000 65536"/>
              <a:gd name="T7" fmla="*/ 0 60000 65536"/>
              <a:gd name="T8" fmla="*/ 0 60000 65536"/>
              <a:gd name="T9" fmla="*/ 0 w 4680"/>
              <a:gd name="T10" fmla="*/ 0 h 900"/>
              <a:gd name="T11" fmla="*/ 4680 w 4680"/>
              <a:gd name="T12" fmla="*/ 900 h 9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0" h="900">
                <a:moveTo>
                  <a:pt x="0" y="900"/>
                </a:moveTo>
                <a:cubicBezTo>
                  <a:pt x="780" y="450"/>
                  <a:pt x="1560" y="0"/>
                  <a:pt x="2340" y="0"/>
                </a:cubicBezTo>
                <a:cubicBezTo>
                  <a:pt x="3120" y="0"/>
                  <a:pt x="3900" y="450"/>
                  <a:pt x="4680" y="90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08" name="Freeform 54"/>
          <p:cNvSpPr>
            <a:spLocks/>
          </p:cNvSpPr>
          <p:nvPr/>
        </p:nvSpPr>
        <p:spPr bwMode="auto">
          <a:xfrm>
            <a:off x="5724525" y="3692525"/>
            <a:ext cx="1930400" cy="871538"/>
          </a:xfrm>
          <a:custGeom>
            <a:avLst/>
            <a:gdLst>
              <a:gd name="T0" fmla="*/ 0 w 3240"/>
              <a:gd name="T1" fmla="*/ 2147483647 h 1260"/>
              <a:gd name="T2" fmla="*/ 2147483647 w 3240"/>
              <a:gd name="T3" fmla="*/ 0 h 1260"/>
              <a:gd name="T4" fmla="*/ 2147483647 w 3240"/>
              <a:gd name="T5" fmla="*/ 2147483647 h 1260"/>
              <a:gd name="T6" fmla="*/ 0 60000 65536"/>
              <a:gd name="T7" fmla="*/ 0 60000 65536"/>
              <a:gd name="T8" fmla="*/ 0 60000 65536"/>
              <a:gd name="T9" fmla="*/ 0 w 3240"/>
              <a:gd name="T10" fmla="*/ 0 h 1260"/>
              <a:gd name="T11" fmla="*/ 3240 w 3240"/>
              <a:gd name="T12" fmla="*/ 1260 h 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0" h="1260">
                <a:moveTo>
                  <a:pt x="0" y="1260"/>
                </a:moveTo>
                <a:cubicBezTo>
                  <a:pt x="540" y="630"/>
                  <a:pt x="1080" y="0"/>
                  <a:pt x="1620" y="0"/>
                </a:cubicBezTo>
                <a:cubicBezTo>
                  <a:pt x="2160" y="0"/>
                  <a:pt x="2700" y="630"/>
                  <a:pt x="3240" y="126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Oval 55"/>
          <p:cNvSpPr>
            <a:spLocks noChangeArrowheads="1"/>
          </p:cNvSpPr>
          <p:nvPr/>
        </p:nvSpPr>
        <p:spPr bwMode="auto">
          <a:xfrm>
            <a:off x="6376988" y="4445000"/>
            <a:ext cx="109537" cy="1270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Oval 56"/>
          <p:cNvSpPr>
            <a:spLocks noChangeArrowheads="1"/>
          </p:cNvSpPr>
          <p:nvPr/>
        </p:nvSpPr>
        <p:spPr bwMode="auto">
          <a:xfrm>
            <a:off x="6815138" y="2801938"/>
            <a:ext cx="106362" cy="1254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Line 57"/>
          <p:cNvSpPr>
            <a:spLocks noChangeShapeType="1"/>
          </p:cNvSpPr>
          <p:nvPr/>
        </p:nvSpPr>
        <p:spPr bwMode="auto">
          <a:xfrm flipH="1">
            <a:off x="6472238" y="2927350"/>
            <a:ext cx="350837" cy="71278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n>
                <a:solidFill>
                  <a:srgbClr val="2D2D8A">
                    <a:lumMod val="75000"/>
                  </a:srgb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9412" name="Line 58"/>
          <p:cNvSpPr>
            <a:spLocks noChangeShapeType="1"/>
          </p:cNvSpPr>
          <p:nvPr/>
        </p:nvSpPr>
        <p:spPr bwMode="auto">
          <a:xfrm flipV="1">
            <a:off x="6802438" y="3074988"/>
            <a:ext cx="2087562" cy="635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13" name="Line 59"/>
          <p:cNvSpPr>
            <a:spLocks noChangeShapeType="1"/>
          </p:cNvSpPr>
          <p:nvPr/>
        </p:nvSpPr>
        <p:spPr bwMode="auto">
          <a:xfrm flipV="1">
            <a:off x="7005638" y="3702050"/>
            <a:ext cx="1925637" cy="31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14" name="Line 60"/>
          <p:cNvSpPr>
            <a:spLocks noChangeShapeType="1"/>
          </p:cNvSpPr>
          <p:nvPr/>
        </p:nvSpPr>
        <p:spPr bwMode="auto">
          <a:xfrm>
            <a:off x="6748463" y="4313238"/>
            <a:ext cx="21717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15" name="Line 61"/>
          <p:cNvSpPr>
            <a:spLocks noChangeShapeType="1"/>
          </p:cNvSpPr>
          <p:nvPr/>
        </p:nvSpPr>
        <p:spPr bwMode="auto">
          <a:xfrm>
            <a:off x="8531225" y="30829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16" name="Line 62"/>
          <p:cNvSpPr>
            <a:spLocks noChangeShapeType="1"/>
          </p:cNvSpPr>
          <p:nvPr/>
        </p:nvSpPr>
        <p:spPr bwMode="auto">
          <a:xfrm>
            <a:off x="8531225" y="3714750"/>
            <a:ext cx="0" cy="588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9417" name="Text Box 63"/>
          <p:cNvSpPr txBox="1">
            <a:spLocks noChangeArrowheads="1"/>
          </p:cNvSpPr>
          <p:nvPr/>
        </p:nvSpPr>
        <p:spPr bwMode="auto">
          <a:xfrm>
            <a:off x="8612188" y="3429000"/>
            <a:ext cx="119062" cy="136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295650"/>
            <a:r>
              <a:rPr kumimoji="0" lang="en-GB" sz="900">
                <a:solidFill>
                  <a:srgbClr val="FFFFFF"/>
                </a:solidFill>
                <a:latin typeface="Arial" charset="0"/>
              </a:rPr>
              <a:t>E</a:t>
            </a:r>
            <a:r>
              <a:rPr kumimoji="0" lang="en-GB" sz="900" baseline="-25000">
                <a:solidFill>
                  <a:srgbClr val="FFFFFF"/>
                </a:solidFill>
                <a:latin typeface="Arial" charset="0"/>
              </a:rPr>
              <a:t>g</a:t>
            </a:r>
            <a:endParaRPr kumimoji="0" lang="en-GB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9418" name="Text Box 64"/>
          <p:cNvSpPr txBox="1">
            <a:spLocks noChangeArrowheads="1"/>
          </p:cNvSpPr>
          <p:nvPr/>
        </p:nvSpPr>
        <p:spPr bwMode="auto">
          <a:xfrm>
            <a:off x="8602663" y="3881438"/>
            <a:ext cx="223837" cy="1365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295650"/>
            <a:r>
              <a:rPr kumimoji="0" lang="el-GR" sz="900">
                <a:solidFill>
                  <a:srgbClr val="FFFFFF"/>
                </a:solidFill>
                <a:latin typeface="Arial" charset="0"/>
              </a:rPr>
              <a:t>Δ</a:t>
            </a:r>
            <a:r>
              <a:rPr kumimoji="0" lang="en-GB" sz="900" baseline="-25000">
                <a:solidFill>
                  <a:srgbClr val="FFFFFF"/>
                </a:solidFill>
                <a:latin typeface="Arial" charset="0"/>
              </a:rPr>
              <a:t>0</a:t>
            </a:r>
            <a:endParaRPr kumimoji="0" lang="en-GB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Freeform 52"/>
          <p:cNvSpPr>
            <a:spLocks/>
          </p:cNvSpPr>
          <p:nvPr/>
        </p:nvSpPr>
        <p:spPr bwMode="auto">
          <a:xfrm>
            <a:off x="5436096" y="2057401"/>
            <a:ext cx="2436317" cy="1025524"/>
          </a:xfrm>
          <a:custGeom>
            <a:avLst/>
            <a:gdLst>
              <a:gd name="T0" fmla="*/ 0 w 1980"/>
              <a:gd name="T1" fmla="*/ 0 h 1620"/>
              <a:gd name="T2" fmla="*/ 2147483647 w 1980"/>
              <a:gd name="T3" fmla="*/ 2147483647 h 1620"/>
              <a:gd name="T4" fmla="*/ 2147483647 w 1980"/>
              <a:gd name="T5" fmla="*/ 0 h 1620"/>
              <a:gd name="T6" fmla="*/ 0 60000 65536"/>
              <a:gd name="T7" fmla="*/ 0 60000 65536"/>
              <a:gd name="T8" fmla="*/ 0 60000 65536"/>
              <a:gd name="T9" fmla="*/ 0 w 1980"/>
              <a:gd name="T10" fmla="*/ 0 h 1620"/>
              <a:gd name="T11" fmla="*/ 1980 w 1980"/>
              <a:gd name="T12" fmla="*/ 1620 h 16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0" h="1620">
                <a:moveTo>
                  <a:pt x="0" y="0"/>
                </a:moveTo>
                <a:cubicBezTo>
                  <a:pt x="375" y="810"/>
                  <a:pt x="750" y="1620"/>
                  <a:pt x="1080" y="1620"/>
                </a:cubicBezTo>
                <a:cubicBezTo>
                  <a:pt x="1410" y="1620"/>
                  <a:pt x="1695" y="810"/>
                  <a:pt x="1980" y="0"/>
                </a:cubicBezTo>
              </a:path>
            </a:pathLst>
          </a:custGeom>
          <a:noFill/>
          <a:ln w="57150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333E-6 L -0.04496 0.117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06383E-6 L 0.04774 -0.1221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0.075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406" grpId="0" animBg="1"/>
      <p:bldP spid="65" grpId="0" animBg="1"/>
      <p:bldP spid="66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71740" y="231775"/>
            <a:ext cx="6692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Summary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947" name="TextBox 3"/>
          <p:cNvSpPr txBox="1">
            <a:spLocks noChangeArrowheads="1"/>
          </p:cNvSpPr>
          <p:nvPr/>
        </p:nvSpPr>
        <p:spPr bwMode="auto">
          <a:xfrm>
            <a:off x="471740" y="816550"/>
            <a:ext cx="817219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Successful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MBE growth of </a:t>
            </a:r>
            <a:r>
              <a:rPr kumimoji="0" lang="en-GB" sz="1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InAsN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directly onto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InAs and GaAs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substrates 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kumimoji="0"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up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~ </a:t>
            </a:r>
            <a:r>
              <a:rPr kumimoji="0"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2%</a:t>
            </a:r>
            <a:endParaRPr kumimoji="0" lang="en-GB" sz="1800" dirty="0"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Behaviour of N in InAs different to N in GaAs  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Fermi level pinning and native donor states  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 covers the mid-infrared (2-5 </a:t>
            </a:r>
            <a:r>
              <a:rPr kumimoji="0" lang="el-GR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m) spectral range in good  agreement with the BAC model</a:t>
            </a:r>
          </a:p>
          <a:p>
            <a:pPr eaLnBrk="0" hangingPunct="0"/>
            <a:endParaRPr kumimoji="0"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Localisation and free carrier effects are important in interpretation of PL spectra</a:t>
            </a: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reduces band gap but has little effect on T sensitivity</a:t>
            </a:r>
          </a:p>
          <a:p>
            <a:pPr eaLnBrk="0" hangingPunct="0"/>
            <a:endParaRPr kumimoji="0" lang="en-GB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Photoreflectance shows </a:t>
            </a:r>
            <a:r>
              <a:rPr kumimoji="0" lang="en-GB" sz="1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 has no effect on </a:t>
            </a:r>
            <a:r>
              <a:rPr kumimoji="0" lang="el-GR" sz="1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</a:t>
            </a:r>
            <a:r>
              <a:rPr kumimoji="0" lang="en-GB" sz="1800" baseline="-2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</a:t>
            </a:r>
            <a:r>
              <a:rPr kumimoji="0" lang="en-GB" sz="1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Auger CHSH de-tuning is possible</a:t>
            </a:r>
          </a:p>
          <a:p>
            <a:pPr eaLnBrk="0" hangingPunct="0"/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Addition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kumimoji="0" lang="en-GB" sz="1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Sb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increases N incorporation –structural and optical properties </a:t>
            </a: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improved and b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right </a:t>
            </a:r>
            <a:r>
              <a:rPr lang="en-GB" sz="1800" dirty="0">
                <a:latin typeface="Calibri" pitchFamily="34" charset="0"/>
                <a:cs typeface="Calibri" pitchFamily="34" charset="0"/>
              </a:rPr>
              <a:t>PL obtained from </a:t>
            </a:r>
            <a:r>
              <a:rPr lang="en-GB" sz="18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Type I InAsSbN/InAs </a:t>
            </a:r>
            <a:r>
              <a:rPr lang="en-GB" sz="18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MQWs</a:t>
            </a:r>
            <a:endParaRPr lang="en-GB" sz="1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en-GB" sz="18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First long wavelength dilute N LED operating at 300 K </a:t>
            </a:r>
          </a:p>
          <a:p>
            <a:pPr eaLnBrk="0" hangingPunct="0"/>
            <a:r>
              <a:rPr kumimoji="0" lang="en-GB" sz="1800" dirty="0" smtClean="0">
                <a:latin typeface="Calibri" pitchFamily="34" charset="0"/>
                <a:cs typeface="Calibri" pitchFamily="34" charset="0"/>
              </a:rPr>
              <a:t>good prospects for device applications if electron concentration can be controlled</a:t>
            </a:r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0926-835D-4CA0-9FC5-00814C52119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71785"/>
            <a:ext cx="864096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RTA</a:t>
            </a:r>
            <a:r>
              <a:rPr kumimoji="0" lang="en-GB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reduces native </a:t>
            </a:r>
            <a:r>
              <a:rPr kumimoji="0" lang="en-GB" sz="1800" dirty="0">
                <a:solidFill>
                  <a:prstClr val="black"/>
                </a:solidFill>
                <a:latin typeface="Calibri"/>
              </a:rPr>
              <a:t>point 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defect concentration &amp; improves material uniformity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 4K PL intensity increased by </a:t>
            </a:r>
            <a:r>
              <a:rPr kumimoji="0"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~ 20x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 Elimination </a:t>
            </a:r>
            <a:r>
              <a:rPr kumimoji="0" lang="en-GB" sz="1800" dirty="0">
                <a:solidFill>
                  <a:prstClr val="black"/>
                </a:solidFill>
                <a:latin typeface="Calibri"/>
              </a:rPr>
              <a:t>of deep fluctuations in conduction band leads to reduced localization in annealed 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samples but causes an </a:t>
            </a:r>
            <a:r>
              <a:rPr kumimoji="0" lang="en-GB" sz="1800" dirty="0">
                <a:solidFill>
                  <a:prstClr val="black"/>
                </a:solidFill>
                <a:latin typeface="Calibri"/>
              </a:rPr>
              <a:t>increase in </a:t>
            </a:r>
            <a:r>
              <a:rPr kumimoji="0" lang="en-GB" sz="1800" dirty="0" smtClean="0">
                <a:solidFill>
                  <a:prstClr val="black"/>
                </a:solidFill>
                <a:latin typeface="Calibri"/>
              </a:rPr>
              <a:t>thermal quenching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prstClr val="black"/>
                </a:solidFill>
                <a:latin typeface="Calibri"/>
              </a:rPr>
              <a:t>Increasing doses of </a:t>
            </a:r>
            <a:r>
              <a:rPr kumimoji="0"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 irradiation </a:t>
            </a:r>
            <a:r>
              <a:rPr kumimoji="0" lang="it-IT" sz="1800" dirty="0" smtClean="0">
                <a:solidFill>
                  <a:prstClr val="black"/>
                </a:solidFill>
                <a:latin typeface="Calibri"/>
              </a:rPr>
              <a:t>of In(AsN) leads to a </a:t>
            </a:r>
            <a:r>
              <a:rPr kumimoji="0" lang="it-IT" sz="1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passivation</a:t>
            </a:r>
            <a:r>
              <a:rPr kumimoji="0" lang="it-IT" sz="1800" dirty="0" smtClean="0">
                <a:solidFill>
                  <a:prstClr val="black"/>
                </a:solidFill>
                <a:latin typeface="Calibri"/>
              </a:rPr>
              <a:t> of localised states 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prstClr val="black"/>
                </a:solidFill>
                <a:latin typeface="Calibri"/>
              </a:rPr>
              <a:t>and an increase in PL efficiency  </a:t>
            </a:r>
            <a:r>
              <a:rPr kumimoji="0"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~20x </a:t>
            </a:r>
            <a:r>
              <a:rPr kumimoji="0" lang="it-IT" sz="1800" dirty="0" smtClean="0">
                <a:solidFill>
                  <a:prstClr val="black"/>
                </a:solidFill>
                <a:latin typeface="Calibri"/>
              </a:rPr>
              <a:t>at </a:t>
            </a:r>
            <a:r>
              <a:rPr kumimoji="0" lang="it-IT" sz="1800" i="1" dirty="0" smtClean="0">
                <a:solidFill>
                  <a:prstClr val="black"/>
                </a:solidFill>
                <a:latin typeface="Calibri"/>
              </a:rPr>
              <a:t>low</a:t>
            </a:r>
            <a:r>
              <a:rPr kumimoji="0" lang="it-IT" sz="1800" dirty="0" smtClean="0">
                <a:solidFill>
                  <a:prstClr val="black"/>
                </a:solidFill>
                <a:latin typeface="Calibri"/>
              </a:rPr>
              <a:t> H doses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it-IT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First </a:t>
            </a:r>
            <a:r>
              <a:rPr kumimoji="0"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InAsN resonant tunnelling diodes </a:t>
            </a:r>
            <a:r>
              <a:rPr kumimoji="0" lang="it-IT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MTS to probe localised defect states</a:t>
            </a:r>
            <a:endParaRPr kumimoji="0" lang="en-GB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 sz="18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32" y="5589240"/>
            <a:ext cx="903649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it-IT" sz="1800" dirty="0">
              <a:solidFill>
                <a:srgbClr val="333399"/>
              </a:solidFill>
              <a:latin typeface="Calibri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it-IT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3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1740" y="231775"/>
            <a:ext cx="6692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Acknowledgements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740" y="1124744"/>
            <a:ext cx="8420740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A. Patane  			Nottingham University		     Transport measurements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R. Beanland &amp; A. Sanchez   	University of Warwick		     TEM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J. Ibanez         		University of Madrid         	     Raman spectroscopy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R. Kudrawiec    		Institute of Physics, Wroclaw      	     Photoreflectance </a:t>
            </a:r>
          </a:p>
          <a:p>
            <a:pPr lvl="0"/>
            <a:endParaRPr kumimoji="0" lang="en-GB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O. </a:t>
            </a:r>
            <a:r>
              <a:rPr kumimoji="0" lang="en-GB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Drachenko</a:t>
            </a:r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Helmholtz-</a:t>
            </a:r>
            <a:r>
              <a:rPr kumimoji="0" lang="en-GB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Zentrum</a:t>
            </a:r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M. Helm                                                      Dresden-</a:t>
            </a:r>
            <a:r>
              <a:rPr kumimoji="0" lang="en-GB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Rossendorf</a:t>
            </a:r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Cyclotron resonance studies</a:t>
            </a:r>
          </a:p>
          <a:p>
            <a:pPr lvl="0"/>
            <a:endParaRPr kumimoji="0" lang="en-GB" sz="14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M. </a:t>
            </a:r>
            <a:r>
              <a:rPr kumimoji="0" lang="en-GB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Schmidbauer</a:t>
            </a:r>
            <a:r>
              <a:rPr kumimoji="0" lang="en-GB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Leibniz-Institute, Berlin                                 X-ray diffraction measurements</a:t>
            </a:r>
            <a:endParaRPr kumimoji="0" lang="en-GB" sz="1400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GB" sz="1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Birindelli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M. De Luca, </a:t>
            </a: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A. Polimeni 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M. </a:t>
            </a:r>
            <a:r>
              <a:rPr kumimoji="0" lang="en-GB" sz="1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Capizzi</a:t>
            </a: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CNISM 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Physics </a:t>
            </a: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Department                 Hydrogenation studies</a:t>
            </a:r>
          </a:p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Sapienza </a:t>
            </a:r>
            <a:r>
              <a:rPr kumimoji="0" lang="en-GB" sz="1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Università</a:t>
            </a: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di Roma, Italy</a:t>
            </a:r>
          </a:p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 are grateful for financial support provided from EPSRC (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EP/J015849/1) and the </a:t>
            </a: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 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Marie </a:t>
            </a:r>
            <a:r>
              <a:rPr kumimoji="0" lang="en-GB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Skłodowska-Curie </a:t>
            </a:r>
            <a:r>
              <a:rPr kumimoji="0" lang="en-GB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ITN -PROMIS </a:t>
            </a:r>
            <a:r>
              <a:rPr lang="en-GB" sz="1400" dirty="0" smtClean="0">
                <a:latin typeface="Calibri" panose="020F0502020204030204" pitchFamily="34" charset="0"/>
                <a:cs typeface="Times New Roman" pitchFamily="18" charset="0"/>
              </a:rPr>
              <a:t>(H2020-MSCA-ITN-2014-641899)</a:t>
            </a:r>
            <a:endParaRPr kumimoji="0" lang="en-GB" sz="1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7" descr="http://www.epsrc.ac.uk/SiteCollectionDocuments/identity/sponsor-low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37" y="5290988"/>
            <a:ext cx="138906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anner-flag" descr="European Commission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723"/>
            <a:ext cx="134810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5229200"/>
            <a:ext cx="1871634" cy="54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39700" y="2651125"/>
          <a:ext cx="376237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10" name="KGPlot" r:id="rId4" imgW="3768852" imgH="3566160" progId="">
                  <p:embed/>
                </p:oleObj>
              </mc:Choice>
              <mc:Fallback>
                <p:oleObj name="KGPlot" r:id="rId4" imgW="3768852" imgH="3566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2651125"/>
                        <a:ext cx="3762375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846138" y="2751138"/>
          <a:ext cx="301942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11" name="KGPlot" r:id="rId6" imgW="3025140" imgH="2938272" progId="">
                  <p:embed/>
                </p:oleObj>
              </mc:Choice>
              <mc:Fallback>
                <p:oleObj name="KGPlot" r:id="rId6" imgW="3025140" imgH="293827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751138"/>
                        <a:ext cx="301942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889000" y="2732088"/>
          <a:ext cx="3019425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12" name="KGPlot" r:id="rId8" imgW="3025140" imgH="2938272" progId="">
                  <p:embed/>
                </p:oleObj>
              </mc:Choice>
              <mc:Fallback>
                <p:oleObj name="KGPlot" r:id="rId8" imgW="3025140" imgH="293827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732088"/>
                        <a:ext cx="3019425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150" y="6340089"/>
            <a:ext cx="3088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fr-FR" sz="1200" dirty="0" smtClean="0">
                <a:solidFill>
                  <a:prstClr val="black"/>
                </a:solidFill>
                <a:latin typeface="+mn-lt"/>
              </a:rPr>
              <a:t>W</a:t>
            </a:r>
            <a:r>
              <a:rPr kumimoji="0" lang="fr-FR" sz="1200" dirty="0">
                <a:solidFill>
                  <a:prstClr val="black"/>
                </a:solidFill>
                <a:latin typeface="+mn-lt"/>
              </a:rPr>
              <a:t>. Shan </a:t>
            </a:r>
            <a:r>
              <a:rPr kumimoji="0" lang="fr-FR" sz="1200" i="1" dirty="0">
                <a:solidFill>
                  <a:prstClr val="black"/>
                </a:solidFill>
                <a:latin typeface="+mn-lt"/>
              </a:rPr>
              <a:t>et al.</a:t>
            </a:r>
            <a:r>
              <a:rPr kumimoji="0" lang="fr-FR" sz="1200" dirty="0">
                <a:solidFill>
                  <a:prstClr val="black"/>
                </a:solidFill>
                <a:latin typeface="+mn-lt"/>
              </a:rPr>
              <a:t>, Phys. </a:t>
            </a:r>
            <a:r>
              <a:rPr kumimoji="0" lang="en-US" sz="1200" dirty="0">
                <a:solidFill>
                  <a:prstClr val="black"/>
                </a:solidFill>
                <a:latin typeface="+mn-lt"/>
              </a:rPr>
              <a:t>Rev. </a:t>
            </a:r>
            <a:r>
              <a:rPr kumimoji="0" lang="en-US" sz="1200" dirty="0" err="1">
                <a:solidFill>
                  <a:prstClr val="black"/>
                </a:solidFill>
                <a:latin typeface="+mn-lt"/>
              </a:rPr>
              <a:t>Lett</a:t>
            </a:r>
            <a:r>
              <a:rPr kumimoji="0" lang="en-US" sz="1200" dirty="0">
                <a:solidFill>
                  <a:prstClr val="black"/>
                </a:solidFill>
                <a:latin typeface="+mn-lt"/>
              </a:rPr>
              <a:t>. </a:t>
            </a:r>
            <a:r>
              <a:rPr kumimoji="0" lang="en-US" sz="1200" b="1" dirty="0">
                <a:solidFill>
                  <a:prstClr val="black"/>
                </a:solidFill>
                <a:latin typeface="+mn-lt"/>
              </a:rPr>
              <a:t>82</a:t>
            </a:r>
            <a:r>
              <a:rPr kumimoji="0" lang="en-US" sz="1200" dirty="0">
                <a:solidFill>
                  <a:prstClr val="black"/>
                </a:solidFill>
                <a:latin typeface="+mn-lt"/>
              </a:rPr>
              <a:t>, 1221 (1999)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3738" y="789319"/>
            <a:ext cx="2008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800" dirty="0">
                <a:latin typeface="+mn-lt"/>
              </a:rPr>
              <a:t>An empirical model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97025" y="4373563"/>
            <a:ext cx="547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800" b="1" i="1">
                <a:solidFill>
                  <a:prstClr val="black"/>
                </a:solidFill>
                <a:latin typeface="Arial" pitchFamily="34" charset="0"/>
              </a:rPr>
              <a:t>E</a:t>
            </a:r>
            <a:r>
              <a:rPr kumimoji="0" lang="en-US" sz="1800" b="1" baseline="-25000">
                <a:solidFill>
                  <a:prstClr val="black"/>
                </a:solidFill>
                <a:latin typeface="Arial" pitchFamily="34" charset="0"/>
              </a:rPr>
              <a:t>CB</a:t>
            </a:r>
            <a:endParaRPr kumimoji="0" lang="it-IT" sz="1800" b="1" baseline="-250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52813" y="4160838"/>
            <a:ext cx="446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800" b="1" i="1" dirty="0">
                <a:solidFill>
                  <a:prstClr val="black"/>
                </a:solidFill>
                <a:latin typeface="Arial" pitchFamily="34" charset="0"/>
              </a:rPr>
              <a:t>E</a:t>
            </a:r>
            <a:r>
              <a:rPr kumimoji="0" lang="en-US" sz="1800" b="1" baseline="-25000" dirty="0">
                <a:solidFill>
                  <a:prstClr val="black"/>
                </a:solidFill>
                <a:latin typeface="Arial" pitchFamily="34" charset="0"/>
              </a:rPr>
              <a:t>N</a:t>
            </a:r>
            <a:endParaRPr kumimoji="0" lang="it-IT" sz="1800" b="1" baseline="-25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084513" y="308133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800" b="1" i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kumimoji="0" lang="en-US" sz="1800" b="1" baseline="-25000">
                <a:solidFill>
                  <a:srgbClr val="FF0000"/>
                </a:solidFill>
                <a:latin typeface="Arial" pitchFamily="34" charset="0"/>
              </a:rPr>
              <a:t>+</a:t>
            </a:r>
            <a:endParaRPr kumimoji="0" lang="it-IT" sz="1800" b="1" baseline="-25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103563" y="511333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1800" b="1" i="1">
                <a:solidFill>
                  <a:srgbClr val="0000FF"/>
                </a:solidFill>
                <a:latin typeface="Arial" pitchFamily="34" charset="0"/>
              </a:rPr>
              <a:t>E</a:t>
            </a:r>
            <a:r>
              <a:rPr kumimoji="0" lang="en-US" sz="1800" b="1" baseline="-25000">
                <a:solidFill>
                  <a:srgbClr val="0000FF"/>
                </a:solidFill>
                <a:latin typeface="Arial" pitchFamily="34" charset="0"/>
              </a:rPr>
              <a:t>-</a:t>
            </a:r>
            <a:endParaRPr kumimoji="0" lang="it-IT" sz="1800" b="1" baseline="-250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it-IT" sz="1800" b="1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3476625" y="636941"/>
          <a:ext cx="35083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13" name="Equation" r:id="rId10" imgW="2209800" imgH="482600" progId="Equation.3">
                  <p:embed/>
                </p:oleObj>
              </mc:Choice>
              <mc:Fallback>
                <p:oleObj name="Equation" r:id="rId10" imgW="2209800" imgH="482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636941"/>
                        <a:ext cx="350837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/>
          <p:cNvGraphicFramePr>
            <a:graphicFrameLocks noChangeAspect="1"/>
          </p:cNvGraphicFramePr>
          <p:nvPr/>
        </p:nvGraphicFramePr>
        <p:xfrm>
          <a:off x="315913" y="1588493"/>
          <a:ext cx="44021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14" name="Equation" r:id="rId12" imgW="2857500" imgH="508000" progId="Equation.3">
                  <p:embed/>
                </p:oleObj>
              </mc:Choice>
              <mc:Fallback>
                <p:oleObj name="Equation" r:id="rId12" imgW="2857500" imgH="508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588493"/>
                        <a:ext cx="440213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1"/>
          <p:cNvSpPr txBox="1">
            <a:spLocks noChangeArrowheads="1"/>
          </p:cNvSpPr>
          <p:nvPr/>
        </p:nvSpPr>
        <p:spPr bwMode="auto">
          <a:xfrm>
            <a:off x="4718050" y="267609"/>
            <a:ext cx="359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sz="1800" dirty="0">
                <a:solidFill>
                  <a:srgbClr val="0000CC"/>
                </a:solidFill>
                <a:latin typeface="+mn-lt"/>
              </a:rPr>
              <a:t>Extended-localized state interaction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628550" y="1230418"/>
            <a:ext cx="7792111" cy="108952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0" lang="en-US" sz="1800" dirty="0" err="1">
                <a:solidFill>
                  <a:srgbClr val="FF0000"/>
                </a:solidFill>
                <a:latin typeface="+mn-lt"/>
              </a:rPr>
              <a:t>Anticrossing</a:t>
            </a:r>
            <a:r>
              <a:rPr kumimoji="0" lang="en-US" sz="1800" dirty="0">
                <a:solidFill>
                  <a:srgbClr val="FF0000"/>
                </a:solidFill>
                <a:latin typeface="+mn-lt"/>
              </a:rPr>
              <a:t>/repulsion</a:t>
            </a:r>
            <a:r>
              <a:rPr kumimoji="0" 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0" lang="en-US" sz="1800" dirty="0">
                <a:latin typeface="+mn-lt"/>
              </a:rPr>
              <a:t>between conduction-band edge and localized states </a:t>
            </a:r>
            <a:endParaRPr kumimoji="0" lang="en-US" sz="1800" dirty="0" smtClean="0">
              <a:latin typeface="+mn-lt"/>
            </a:endParaRPr>
          </a:p>
          <a:p>
            <a:pPr algn="ctr" eaLnBrk="0" hangingPunct="0">
              <a:lnSpc>
                <a:spcPct val="120000"/>
              </a:lnSpc>
            </a:pPr>
            <a:r>
              <a:rPr kumimoji="0" lang="en-US" sz="1800" dirty="0" smtClean="0">
                <a:latin typeface="+mn-lt"/>
              </a:rPr>
              <a:t>decreases </a:t>
            </a:r>
            <a:r>
              <a:rPr kumimoji="0" lang="en-US" sz="1800" dirty="0">
                <a:latin typeface="+mn-lt"/>
              </a:rPr>
              <a:t>the band gap</a:t>
            </a:r>
          </a:p>
          <a:p>
            <a:pPr algn="ctr" eaLnBrk="0" hangingPunct="0">
              <a:lnSpc>
                <a:spcPct val="120000"/>
              </a:lnSpc>
            </a:pPr>
            <a:r>
              <a:rPr kumimoji="0" lang="en-US" sz="1800" dirty="0" smtClean="0">
                <a:latin typeface="+mn-lt"/>
              </a:rPr>
              <a:t> </a:t>
            </a:r>
            <a:r>
              <a:rPr kumimoji="0" lang="en-US" sz="1800" dirty="0">
                <a:latin typeface="+mn-lt"/>
              </a:rPr>
              <a:t>introduces</a:t>
            </a:r>
            <a:r>
              <a:rPr kumimoji="0" lang="en-US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kumimoji="0" lang="en-US" sz="1800" dirty="0" err="1">
                <a:solidFill>
                  <a:srgbClr val="FF0000"/>
                </a:solidFill>
                <a:latin typeface="+mn-lt"/>
              </a:rPr>
              <a:t>minigap</a:t>
            </a:r>
            <a:r>
              <a:rPr kumimoji="0" lang="en-US" sz="1800" dirty="0">
                <a:latin typeface="+mn-lt"/>
              </a:rPr>
              <a:t>(s) at low </a:t>
            </a:r>
            <a:r>
              <a:rPr kumimoji="0" lang="en-US" sz="1800" i="1" dirty="0">
                <a:latin typeface="+mn-lt"/>
              </a:rPr>
              <a:t>k</a:t>
            </a:r>
            <a:r>
              <a:rPr kumimoji="0" lang="en-US" sz="1800" dirty="0">
                <a:latin typeface="+mn-lt"/>
              </a:rPr>
              <a:t>-value in the CB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1488" y="209881"/>
            <a:ext cx="5695950" cy="5794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Band anti-crossing 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4041" y="2935148"/>
            <a:ext cx="3756620" cy="31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979712" y="2832199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GaAsN</a:t>
            </a:r>
            <a:endParaRPr lang="en-GB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9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823913" y="332656"/>
            <a:ext cx="7373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GB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Dilute nitrides</a:t>
            </a:r>
            <a:endParaRPr kumimoji="0" lang="en-GB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 cstate="print"/>
          <a:srcRect l="49703" t="34043" r="16885" b="28706"/>
          <a:stretch>
            <a:fillRect/>
          </a:stretch>
        </p:blipFill>
        <p:spPr bwMode="auto">
          <a:xfrm>
            <a:off x="395536" y="1010034"/>
            <a:ext cx="4968552" cy="385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95536" y="61708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Harris, J. S. Semiconductor Science and Technology </a:t>
            </a:r>
            <a:r>
              <a:rPr lang="en-GB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17</a:t>
            </a:r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880 (2002)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013176"/>
            <a:ext cx="4314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introduces tensile strain (on InAs or GaAs)</a:t>
            </a:r>
          </a:p>
          <a:p>
            <a:r>
              <a:rPr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disorder and strong bowing </a:t>
            </a:r>
            <a:endParaRPr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 rot="1437856">
            <a:off x="1759050" y="1608265"/>
            <a:ext cx="316804" cy="3007593"/>
          </a:xfrm>
          <a:prstGeom prst="arc">
            <a:avLst>
              <a:gd name="adj1" fmla="val 16967457"/>
              <a:gd name="adj2" fmla="val 5159069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0" lang="en-GB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 rot="2939722" flipH="1">
            <a:off x="4066311" y="3554675"/>
            <a:ext cx="131512" cy="1191908"/>
          </a:xfrm>
          <a:prstGeom prst="arc">
            <a:avLst>
              <a:gd name="adj1" fmla="val 16814424"/>
              <a:gd name="adj2" fmla="val 47032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0" lang="en-GB" sz="18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652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970" y="917431"/>
            <a:ext cx="3856438" cy="34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27318" y="2167989"/>
            <a:ext cx="218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Sentosa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X.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Tang,a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and S.J.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Chua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Eur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Phys. J. </a:t>
            </a:r>
            <a:r>
              <a:rPr lang="fr-FR" sz="1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Appl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Phys. </a:t>
            </a:r>
            <a:r>
              <a:rPr lang="fr-FR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40</a:t>
            </a:r>
            <a:r>
              <a:rPr lang="fr-FR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247–251 (2007)</a:t>
            </a:r>
            <a:endParaRPr lang="fr-FR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12160" y="4527534"/>
            <a:ext cx="2308357" cy="2069817"/>
            <a:chOff x="2952750" y="1956860"/>
            <a:chExt cx="3131418" cy="3048528"/>
          </a:xfrm>
        </p:grpSpPr>
        <p:pic>
          <p:nvPicPr>
            <p:cNvPr id="8652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2750" y="1956860"/>
              <a:ext cx="3131418" cy="304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 bwMode="auto">
            <a:xfrm>
              <a:off x="4862786" y="3773779"/>
              <a:ext cx="339306" cy="30192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GB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798256" y="3860320"/>
              <a:ext cx="339306" cy="30192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GB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726305" y="3085104"/>
              <a:ext cx="339306" cy="30192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GB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157932" y="2956226"/>
              <a:ext cx="207034" cy="192415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kumimoji="0" lang="en-GB" sz="18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54862" y="52621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8104" y="4158202"/>
            <a:ext cx="62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InAs</a:t>
            </a:r>
            <a:endParaRPr lang="en-GB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13008" y="41582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InN</a:t>
            </a:r>
            <a:endParaRPr lang="en-GB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93713" y="296457"/>
            <a:ext cx="5246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MBE </a:t>
            </a: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Growth on InAs and on </a:t>
            </a:r>
            <a:r>
              <a:rPr kumimoji="0" lang="en-GB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GaAs</a:t>
            </a:r>
            <a:endParaRPr kumimoji="0"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43" name="TextBox 6"/>
          <p:cNvSpPr txBox="1">
            <a:spLocks noChangeArrowheads="1"/>
          </p:cNvSpPr>
          <p:nvPr/>
        </p:nvSpPr>
        <p:spPr bwMode="auto">
          <a:xfrm>
            <a:off x="493713" y="819677"/>
            <a:ext cx="72866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V80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Molecular Beam Epitaxy (VG) </a:t>
            </a: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kumimoji="0" lang="en-GB" sz="1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RF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Plasma </a:t>
            </a:r>
            <a:r>
              <a:rPr kumimoji="0" lang="en-GB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Nitrogen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source, 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As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Sb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valved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cracker cells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kumimoji="0" lang="en-GB" sz="1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EPI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0" hangingPunct="0"/>
            <a:r>
              <a:rPr kumimoji="0" lang="en-GB" sz="1800" b="1" dirty="0" err="1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, In, Al 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kumimoji="0" lang="en-GB" sz="1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dopants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kumimoji="0" lang="en-GB" sz="1800" b="1" dirty="0" err="1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Te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</a:t>
            </a:r>
            <a:r>
              <a:rPr kumimoji="0" lang="en-GB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Be</a:t>
            </a:r>
          </a:p>
          <a:p>
            <a:pPr eaLnBrk="0" hangingPunct="0"/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493713" y="4149080"/>
            <a:ext cx="77152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GB" sz="1800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Large parameter space for InAsN </a:t>
            </a:r>
          </a:p>
          <a:p>
            <a:pPr eaLnBrk="0" hangingPunct="0"/>
            <a:r>
              <a:rPr kumimoji="0" lang="en-GB" sz="1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InAsN</a:t>
            </a:r>
            <a:r>
              <a:rPr kumimoji="0" lang="en-GB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successfully grown on InAs with N &lt; 2% and PL observed out to 4.5 µm </a:t>
            </a:r>
          </a:p>
          <a:p>
            <a:pPr eaLnBrk="0" hangingPunct="0"/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growth on GaAs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Optimum growth at substrate temperatures between 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400</a:t>
            </a:r>
            <a:r>
              <a:rPr kumimoji="0" lang="en-GB" sz="1800" b="1" baseline="30000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C- 440</a:t>
            </a:r>
            <a:r>
              <a:rPr kumimoji="0" lang="en-GB" sz="1800" b="1" baseline="30000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C </a:t>
            </a:r>
            <a:endParaRPr kumimoji="0" lang="en-GB" sz="1800" b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Nitrogen plasma setting fixed at </a:t>
            </a:r>
            <a:r>
              <a:rPr kumimoji="0" lang="en-GB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160 W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flux of </a:t>
            </a:r>
            <a:r>
              <a:rPr kumimoji="0" lang="en-GB" sz="18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5x10</a:t>
            </a:r>
            <a:r>
              <a:rPr kumimoji="0" lang="en-GB" sz="1800" b="1" baseline="30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-7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mbar</a:t>
            </a:r>
          </a:p>
          <a:p>
            <a:pPr eaLnBrk="0" hangingPunct="0"/>
            <a:endParaRPr kumimoji="0" lang="en-GB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Growth rate of </a:t>
            </a:r>
            <a:r>
              <a:rPr kumimoji="0" lang="en-GB" sz="18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~1µm </a:t>
            </a:r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 hour</a:t>
            </a:r>
          </a:p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InAs control sample was grown under the same conditions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3713" y="2143116"/>
          <a:ext cx="4942383" cy="1794503"/>
        </p:xfrm>
        <a:graphic>
          <a:graphicData uri="http://schemas.openxmlformats.org/drawingml/2006/table">
            <a:tbl>
              <a:tblPr/>
              <a:tblGrid>
                <a:gridCol w="693911"/>
                <a:gridCol w="486157"/>
                <a:gridCol w="912804"/>
                <a:gridCol w="912804"/>
                <a:gridCol w="1080952"/>
                <a:gridCol w="855755"/>
              </a:tblGrid>
              <a:tr h="5366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Sample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GB" sz="1600" b="1" i="0" u="none" strike="noStrike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G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Flux - 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Flux - N</a:t>
                      </a:r>
                      <a:r>
                        <a:rPr lang="en-GB" sz="1600" b="1" i="0" u="none" strike="noStrike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Plasma Power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 Content </a:t>
                      </a:r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A0276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485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6.6x10-6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A0282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2.2x10-6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6.12x10-7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A0285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442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2.2x10-6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6.12x10-7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A0299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2.2x10-6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6.3x10-7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6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A0300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2.8x10-6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5.0x10-7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2" descr="C:\Users\ppzdd\Desktop\Downloads\13187684_1066521620060461_92340562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14" y="2050870"/>
            <a:ext cx="3435090" cy="19322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711911" y="285750"/>
            <a:ext cx="2590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X-ray </a:t>
            </a:r>
            <a:r>
              <a:rPr kumimoji="0" lang="en-GB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diffraction</a:t>
            </a:r>
            <a:endParaRPr kumimoji="0" lang="en-GB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915" y="116632"/>
            <a:ext cx="3822064" cy="285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7884"/>
            <a:ext cx="31514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49483"/>
            <a:ext cx="3616435" cy="240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3061430"/>
            <a:ext cx="3472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N=0.83%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- tail indicates vertical N composition gradient</a:t>
            </a:r>
          </a:p>
          <a:p>
            <a:r>
              <a:rPr lang="en-GB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N=0.34%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- thickness fringes – good interface quality</a:t>
            </a: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Growth rate decreases with increasing N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73" y="6340018"/>
            <a:ext cx="418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asymmetrical (224) reflections obtained for all samples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364" y="971550"/>
            <a:ext cx="2376264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2 different layer peaks obtained  - 2 dominant N compositions</a:t>
            </a: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Plastic relaxation</a:t>
            </a:r>
          </a:p>
          <a:p>
            <a:pPr>
              <a:buFontTx/>
              <a:buChar char="-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Vertical and horizontal lattice deformations obtained</a:t>
            </a:r>
          </a:p>
          <a:p>
            <a:pPr>
              <a:buFontTx/>
              <a:buChar char="-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Gives relaxed lattice const.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and plastic deformation R</a:t>
            </a: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Layers with N&lt; 1.2% are </a:t>
            </a:r>
            <a:r>
              <a:rPr lang="en-GB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pseudomorphic</a:t>
            </a:r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Bragg maps narrow in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GB" sz="1400" baseline="-25000" dirty="0" err="1" smtClean="0">
                <a:latin typeface="Calibri" pitchFamily="34" charset="0"/>
                <a:cs typeface="Calibri" pitchFamily="34" charset="0"/>
              </a:rPr>
              <a:t>II</a:t>
            </a:r>
            <a:r>
              <a:rPr lang="en-GB" sz="1400" baseline="-25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GB" sz="1400" baseline="-25000" dirty="0" smtClean="0">
              <a:latin typeface="Calibri" pitchFamily="34" charset="0"/>
              <a:cs typeface="Calibri" pitchFamily="34" charset="0"/>
            </a:endParaRPr>
          </a:p>
          <a:p>
            <a:endParaRPr lang="en-GB" sz="1400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N &gt; 1.2% more diffuse scattering from misfit dislocations &amp; defects</a:t>
            </a: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Onset of plastic relaxation at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N~ 1.4%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557" y="3061430"/>
            <a:ext cx="1941019" cy="3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738188"/>
          <a:ext cx="5429250" cy="427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75" y="319881"/>
            <a:ext cx="308451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564904"/>
            <a:ext cx="31003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548211" y="214313"/>
            <a:ext cx="4067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GB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SIMS and TEM analysis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530225" y="4747051"/>
            <a:ext cx="1247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is uniform </a:t>
            </a:r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493713" y="5115351"/>
            <a:ext cx="82297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evidence of unintentional impurities (C, O etc.) as-grown InAsN is of high purity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 of secondary ion peaks from </a:t>
            </a:r>
            <a:r>
              <a:rPr kumimoji="0" lang="en-GB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CsAsN</a:t>
            </a:r>
            <a:r>
              <a:rPr kumimoji="0" lang="en-GB" sz="16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enables accurate N determination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-comparison with </a:t>
            </a:r>
            <a:r>
              <a:rPr kumimoji="0" lang="en-GB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XRD</a:t>
            </a:r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data – N content is ~5% larger than determined from </a:t>
            </a:r>
            <a:r>
              <a:rPr kumimoji="0" lang="en-GB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XRD</a:t>
            </a:r>
            <a:endParaRPr kumimoji="0"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kumimoji="0" lang="en-GB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Significant incorporation of </a:t>
            </a:r>
            <a:r>
              <a:rPr kumimoji="0" lang="en-GB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non-</a:t>
            </a:r>
            <a:r>
              <a:rPr kumimoji="0" lang="en-GB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substitutional</a:t>
            </a:r>
            <a:r>
              <a:rPr kumimoji="0" lang="en-GB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N 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dislocation density in InAsN – but obtain increase in PL  </a:t>
            </a:r>
          </a:p>
          <a:p>
            <a:pPr eaLnBrk="0" hangingPunct="0"/>
            <a:r>
              <a:rPr kumimoji="0"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Localisation, non-uniform </a:t>
            </a:r>
            <a:r>
              <a:rPr kumimoji="0"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 emission from regions around dislocations? </a:t>
            </a:r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5429250" y="1357313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800">
                <a:solidFill>
                  <a:srgbClr val="FFFFFF"/>
                </a:solidFill>
                <a:latin typeface="Arial" charset="0"/>
              </a:rPr>
              <a:t>InAs/GaAs</a:t>
            </a:r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5357813" y="3786188"/>
            <a:ext cx="207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800">
                <a:solidFill>
                  <a:srgbClr val="FFFFFF"/>
                </a:solidFill>
                <a:latin typeface="Arial" charset="0"/>
              </a:rPr>
              <a:t>InAsN(1%) /GaAs</a:t>
            </a:r>
          </a:p>
        </p:txBody>
      </p:sp>
      <p:sp>
        <p:nvSpPr>
          <p:cNvPr id="62474" name="TextBox 9"/>
          <p:cNvSpPr txBox="1">
            <a:spLocks noChangeArrowheads="1"/>
          </p:cNvSpPr>
          <p:nvPr/>
        </p:nvSpPr>
        <p:spPr bwMode="auto">
          <a:xfrm>
            <a:off x="5749915" y="4181475"/>
            <a:ext cx="86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 dirty="0">
                <a:solidFill>
                  <a:srgbClr val="FFFFFF"/>
                </a:solidFill>
                <a:latin typeface="Arial" charset="0"/>
              </a:rPr>
              <a:t>200 nm</a:t>
            </a:r>
          </a:p>
        </p:txBody>
      </p:sp>
      <p:sp>
        <p:nvSpPr>
          <p:cNvPr id="62475" name="TextBox 10"/>
          <p:cNvSpPr txBox="1">
            <a:spLocks noChangeArrowheads="1"/>
          </p:cNvSpPr>
          <p:nvPr/>
        </p:nvSpPr>
        <p:spPr bwMode="auto">
          <a:xfrm>
            <a:off x="5695950" y="2072482"/>
            <a:ext cx="869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600" dirty="0">
                <a:solidFill>
                  <a:srgbClr val="FFFFFF"/>
                </a:solidFill>
                <a:latin typeface="Arial" charset="0"/>
              </a:rPr>
              <a:t>200 nm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395913" y="2351088"/>
            <a:ext cx="285750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0200" y="4429125"/>
            <a:ext cx="285750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8" name="TextBox 14"/>
          <p:cNvSpPr txBox="1">
            <a:spLocks noChangeArrowheads="1"/>
          </p:cNvSpPr>
          <p:nvPr/>
        </p:nvSpPr>
        <p:spPr bwMode="auto">
          <a:xfrm>
            <a:off x="1992313" y="1365250"/>
            <a:ext cx="45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800">
                <a:solidFill>
                  <a:srgbClr val="000000"/>
                </a:solidFill>
                <a:latin typeface="Arial" charset="0"/>
              </a:rPr>
              <a:t>As</a:t>
            </a:r>
          </a:p>
        </p:txBody>
      </p:sp>
      <p:sp>
        <p:nvSpPr>
          <p:cNvPr id="62479" name="TextBox 15"/>
          <p:cNvSpPr txBox="1">
            <a:spLocks noChangeArrowheads="1"/>
          </p:cNvSpPr>
          <p:nvPr/>
        </p:nvSpPr>
        <p:spPr bwMode="auto">
          <a:xfrm>
            <a:off x="2038350" y="1981200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Arial" charset="0"/>
              </a:rPr>
              <a:t>In</a:t>
            </a:r>
          </a:p>
        </p:txBody>
      </p:sp>
      <p:sp>
        <p:nvSpPr>
          <p:cNvPr id="62480" name="TextBox 16"/>
          <p:cNvSpPr txBox="1">
            <a:spLocks noChangeArrowheads="1"/>
          </p:cNvSpPr>
          <p:nvPr/>
        </p:nvSpPr>
        <p:spPr bwMode="auto">
          <a:xfrm>
            <a:off x="2133600" y="2726531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800" dirty="0">
                <a:solidFill>
                  <a:srgbClr val="000000"/>
                </a:solidFill>
                <a:latin typeface="Arial" charset="0"/>
              </a:rPr>
              <a:t>N</a:t>
            </a:r>
          </a:p>
        </p:txBody>
      </p:sp>
      <p:sp>
        <p:nvSpPr>
          <p:cNvPr id="62481" name="TextBox 17"/>
          <p:cNvSpPr txBox="1">
            <a:spLocks noChangeArrowheads="1"/>
          </p:cNvSpPr>
          <p:nvPr/>
        </p:nvSpPr>
        <p:spPr bwMode="auto">
          <a:xfrm>
            <a:off x="3376613" y="1180306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GB" sz="1800" dirty="0" err="1">
                <a:solidFill>
                  <a:srgbClr val="000000"/>
                </a:solidFill>
                <a:latin typeface="Arial" charset="0"/>
              </a:rPr>
              <a:t>Ga</a:t>
            </a:r>
            <a:endParaRPr kumimoji="0" lang="en-GB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42900" y="5949280"/>
            <a:ext cx="225351" cy="144016"/>
          </a:xfrm>
          <a:prstGeom prst="rightArrow">
            <a:avLst/>
          </a:prstGeom>
          <a:solidFill>
            <a:srgbClr val="3333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314471</TotalTime>
  <Words>2968</Words>
  <Application>Microsoft Office PowerPoint</Application>
  <PresentationFormat>Overhead</PresentationFormat>
  <Paragraphs>609</Paragraphs>
  <Slides>42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65" baseType="lpstr">
      <vt:lpstr>ＭＳ Ｐゴシック</vt:lpstr>
      <vt:lpstr>Arial</vt:lpstr>
      <vt:lpstr>Calibri</vt:lpstr>
      <vt:lpstr>Cambria Math</vt:lpstr>
      <vt:lpstr>CMR12</vt:lpstr>
      <vt:lpstr>CMR8</vt:lpstr>
      <vt:lpstr>Symbol</vt:lpstr>
      <vt:lpstr>Tahoma</vt:lpstr>
      <vt:lpstr>Times New Roman</vt:lpstr>
      <vt:lpstr>Trebuchet MS</vt:lpstr>
      <vt:lpstr>Verdana</vt:lpstr>
      <vt:lpstr>Wingdings</vt:lpstr>
      <vt:lpstr>Blends</vt:lpstr>
      <vt:lpstr>Default Design</vt:lpstr>
      <vt:lpstr>1_Default Design</vt:lpstr>
      <vt:lpstr>1_Office Theme</vt:lpstr>
      <vt:lpstr>Custom Design</vt:lpstr>
      <vt:lpstr>Office Theme</vt:lpstr>
      <vt:lpstr>2_Office Theme</vt:lpstr>
      <vt:lpstr>Graph</vt:lpstr>
      <vt:lpstr>KGPlot</vt:lpstr>
      <vt:lpstr>Equation</vt:lpstr>
      <vt:lpstr>Equazione</vt:lpstr>
      <vt:lpstr>  Dilute Nitrides for the Mid-infrared </vt:lpstr>
      <vt:lpstr>Outline</vt:lpstr>
      <vt:lpstr>Motivation  </vt:lpstr>
      <vt:lpstr>Mid-infrared  - main 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 analysis temperature dependence</vt:lpstr>
      <vt:lpstr>InAsN Photoreflectance</vt:lpstr>
      <vt:lpstr>PowerPoint Presentation</vt:lpstr>
      <vt:lpstr>Adding Sb  -  MBE growth of InAsSbN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InAsSbN / InAs MQWs</vt:lpstr>
      <vt:lpstr> InAsSbN/InAs MQW 4K photoluminescence  </vt:lpstr>
      <vt:lpstr>InAsSbN MQW LED</vt:lpstr>
      <vt:lpstr>Comparison with InAsSb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Krier, Anthony</dc:creator>
  <cp:lastModifiedBy>Krier, Anthony</cp:lastModifiedBy>
  <cp:revision>2871</cp:revision>
  <cp:lastPrinted>1601-01-01T00:00:00Z</cp:lastPrinted>
  <dcterms:created xsi:type="dcterms:W3CDTF">1601-01-01T00:00:00Z</dcterms:created>
  <dcterms:modified xsi:type="dcterms:W3CDTF">2016-08-30T07:49:46Z</dcterms:modified>
</cp:coreProperties>
</file>