
<file path=[Content_Types].xml><?xml version="1.0" encoding="utf-8"?>
<Types xmlns="http://schemas.openxmlformats.org/package/2006/content-types">
  <Default Extension="png" ContentType="image/png"/>
  <Default Extension="emf" ContentType="image/x-emf"/>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31"/>
  </p:notesMasterIdLst>
  <p:sldIdLst>
    <p:sldId id="259" r:id="rId2"/>
    <p:sldId id="295" r:id="rId3"/>
    <p:sldId id="278" r:id="rId4"/>
    <p:sldId id="324" r:id="rId5"/>
    <p:sldId id="325" r:id="rId6"/>
    <p:sldId id="296" r:id="rId7"/>
    <p:sldId id="298" r:id="rId8"/>
    <p:sldId id="299" r:id="rId9"/>
    <p:sldId id="300" r:id="rId10"/>
    <p:sldId id="301" r:id="rId11"/>
    <p:sldId id="307" r:id="rId12"/>
    <p:sldId id="302" r:id="rId13"/>
    <p:sldId id="303" r:id="rId14"/>
    <p:sldId id="304" r:id="rId15"/>
    <p:sldId id="305" r:id="rId16"/>
    <p:sldId id="328" r:id="rId17"/>
    <p:sldId id="326" r:id="rId18"/>
    <p:sldId id="309" r:id="rId19"/>
    <p:sldId id="310" r:id="rId20"/>
    <p:sldId id="311" r:id="rId21"/>
    <p:sldId id="312" r:id="rId22"/>
    <p:sldId id="313" r:id="rId23"/>
    <p:sldId id="314" r:id="rId24"/>
    <p:sldId id="315" r:id="rId25"/>
    <p:sldId id="316" r:id="rId26"/>
    <p:sldId id="317" r:id="rId27"/>
    <p:sldId id="318" r:id="rId28"/>
    <p:sldId id="332" r:id="rId29"/>
    <p:sldId id="274" r:id="rId30"/>
  </p:sldIdLst>
  <p:sldSz cx="12192000" cy="6858000"/>
  <p:notesSz cx="6858000" cy="9144000"/>
  <p:defaultText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EF863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1"/>
    </p:ext>
  </p:extLst>
</p:presentationPr>
</file>

<file path=ppt/tableStyles.xml><?xml version="1.0" encoding="utf-8"?>
<a:tblStyleLst xmlns:a="http://schemas.openxmlformats.org/drawingml/2006/main" def="{5C22544A-7EE6-4342-B048-85BDC9FD1C3A}">
  <a:tblStyle styleId="{5C22544A-7EE6-4342-B048-85BDC9FD1C3A}" styleName="Styl pośredni 2 — Ak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F5AB1C69-6EDB-4FF4-983F-18BD219EF322}" styleName="Styl pośredni 2 — Akcent 3">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3">
              <a:tint val="20000"/>
            </a:schemeClr>
          </a:solidFill>
        </a:fill>
      </a:tcStyle>
    </a:wholeTbl>
    <a:band1H>
      <a:tcStyle>
        <a:tcBdr/>
        <a:fill>
          <a:solidFill>
            <a:schemeClr val="accent3">
              <a:tint val="40000"/>
            </a:schemeClr>
          </a:solidFill>
        </a:fill>
      </a:tcStyle>
    </a:band1H>
    <a:band2H>
      <a:tcStyle>
        <a:tcBdr/>
      </a:tcStyle>
    </a:band2H>
    <a:band1V>
      <a:tcStyle>
        <a:tcBdr/>
        <a:fill>
          <a:solidFill>
            <a:schemeClr val="accent3">
              <a:tint val="40000"/>
            </a:schemeClr>
          </a:solidFill>
        </a:fill>
      </a:tcStyle>
    </a:band1V>
    <a:band2V>
      <a:tcStyle>
        <a:tcBdr/>
      </a:tcStyle>
    </a:band2V>
    <a:lastCol>
      <a:tcTxStyle b="on">
        <a:fontRef idx="minor">
          <a:prstClr val="black"/>
        </a:fontRef>
        <a:schemeClr val="lt1"/>
      </a:tcTxStyle>
      <a:tcStyle>
        <a:tcBdr/>
        <a:fill>
          <a:solidFill>
            <a:schemeClr val="accent3"/>
          </a:solidFill>
        </a:fill>
      </a:tcStyle>
    </a:lastCol>
    <a:firstCol>
      <a:tcTxStyle b="on">
        <a:fontRef idx="minor">
          <a:prstClr val="black"/>
        </a:fontRef>
        <a:schemeClr val="lt1"/>
      </a:tcTxStyle>
      <a:tcStyle>
        <a:tcBdr/>
        <a:fill>
          <a:solidFill>
            <a:schemeClr val="accent3"/>
          </a:solidFill>
        </a:fill>
      </a:tcStyle>
    </a:firstCol>
    <a:lastRow>
      <a:tcTxStyle b="on">
        <a:fontRef idx="minor">
          <a:prstClr val="black"/>
        </a:fontRef>
        <a:schemeClr val="lt1"/>
      </a:tcTxStyle>
      <a:tcStyle>
        <a:tcBdr>
          <a:top>
            <a:ln w="38100" cmpd="sng">
              <a:solidFill>
                <a:schemeClr val="lt1"/>
              </a:solidFill>
            </a:ln>
          </a:top>
        </a:tcBdr>
        <a:fill>
          <a:solidFill>
            <a:schemeClr val="accent3"/>
          </a:solidFill>
        </a:fill>
      </a:tcStyle>
    </a:lastRow>
    <a:firstRow>
      <a:tcTxStyle b="on">
        <a:fontRef idx="minor">
          <a:prstClr val="black"/>
        </a:fontRef>
        <a:schemeClr val="lt1"/>
      </a:tcTxStyle>
      <a:tcStyle>
        <a:tcBdr>
          <a:bottom>
            <a:ln w="38100" cmpd="sng">
              <a:solidFill>
                <a:schemeClr val="lt1"/>
              </a:solidFill>
            </a:ln>
          </a:bottom>
        </a:tcBdr>
        <a:fill>
          <a:solidFill>
            <a:schemeClr val="accent3"/>
          </a:solidFill>
        </a:fill>
      </a:tcStyle>
    </a:firstRow>
  </a:tblStyle>
  <a:tblStyle styleId="{2D5ABB26-0587-4C30-8999-92F81FD0307C}" styleName="Bez stylu, bez siatki">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69012ECD-51FC-41F1-AA8D-1B2483CD663E}" styleName="Styl jasny 2 — Akcent 1">
    <a:wholeTbl>
      <a:tcTxStyle>
        <a:fontRef idx="minor">
          <a:scrgbClr r="0" g="0" b="0"/>
        </a:fontRef>
        <a:schemeClr val="tx1"/>
      </a:tcTxStyle>
      <a:tcStyle>
        <a:tcBdr>
          <a:left>
            <a:lnRef idx="1">
              <a:schemeClr val="accent1"/>
            </a:lnRef>
          </a:left>
          <a:right>
            <a:lnRef idx="1">
              <a:schemeClr val="accent1"/>
            </a:lnRef>
          </a:right>
          <a:top>
            <a:lnRef idx="1">
              <a:schemeClr val="accent1"/>
            </a:lnRef>
          </a:top>
          <a:bottom>
            <a:lnRef idx="1">
              <a:schemeClr val="accent1"/>
            </a:lnRef>
          </a:bottom>
          <a:insideH>
            <a:ln>
              <a:noFill/>
            </a:ln>
          </a:insideH>
          <a:insideV>
            <a:ln>
              <a:noFill/>
            </a:ln>
          </a:insideV>
        </a:tcBdr>
        <a:fill>
          <a:noFill/>
        </a:fill>
      </a:tcStyle>
    </a:wholeTbl>
    <a:band1H>
      <a:tcStyle>
        <a:tcBdr>
          <a:top>
            <a:lnRef idx="1">
              <a:schemeClr val="accent1"/>
            </a:lnRef>
          </a:top>
          <a:bottom>
            <a:lnRef idx="1">
              <a:schemeClr val="accent1"/>
            </a:lnRef>
          </a:bottom>
        </a:tcBdr>
      </a:tcStyle>
    </a:band1H>
    <a:band1V>
      <a:tcStyle>
        <a:tcBdr>
          <a:left>
            <a:lnRef idx="1">
              <a:schemeClr val="accent1"/>
            </a:lnRef>
          </a:left>
          <a:right>
            <a:lnRef idx="1">
              <a:schemeClr val="accent1"/>
            </a:lnRef>
          </a:right>
        </a:tcBdr>
      </a:tcStyle>
    </a:band1V>
    <a:band2V>
      <a:tcStyle>
        <a:tcBdr>
          <a:left>
            <a:lnRef idx="1">
              <a:schemeClr val="accent1"/>
            </a:lnRef>
          </a:left>
          <a:right>
            <a:lnRef idx="1">
              <a:schemeClr val="accent1"/>
            </a:lnRef>
          </a:right>
        </a:tcBdr>
      </a:tcStyle>
    </a:band2V>
    <a:lastCol>
      <a:tcTxStyle b="on"/>
      <a:tcStyle>
        <a:tcBdr/>
      </a:tcStyle>
    </a:lastCol>
    <a:firstCol>
      <a:tcTxStyle b="on"/>
      <a:tcStyle>
        <a:tcBdr/>
      </a:tcStyle>
    </a:firstCol>
    <a:lastRow>
      <a:tcTxStyle b="on"/>
      <a:tcStyle>
        <a:tcBdr>
          <a:top>
            <a:ln w="50800" cmpd="dbl">
              <a:solidFill>
                <a:schemeClr val="accent1"/>
              </a:solidFill>
            </a:ln>
          </a:top>
        </a:tcBdr>
      </a:tcStyle>
    </a:lastRow>
    <a:firstRow>
      <a:tcTxStyle b="on">
        <a:fontRef idx="minor">
          <a:scrgbClr r="0" g="0" b="0"/>
        </a:fontRef>
        <a:schemeClr val="bg1"/>
      </a:tcTxStyle>
      <a:tcStyle>
        <a:tcBdr/>
        <a:fillRef idx="1">
          <a:schemeClr val="accent1"/>
        </a:fillRef>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20015" autoAdjust="0"/>
    <p:restoredTop sz="84348" autoAdjust="0"/>
  </p:normalViewPr>
  <p:slideViewPr>
    <p:cSldViewPr snapToGrid="0">
      <p:cViewPr>
        <p:scale>
          <a:sx n="72" d="100"/>
          <a:sy n="72" d="100"/>
        </p:scale>
        <p:origin x="-240" y="-228"/>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Symbol zastępczy nagłówka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pl-PL"/>
          </a:p>
        </p:txBody>
      </p:sp>
      <p:sp>
        <p:nvSpPr>
          <p:cNvPr id="3" name="Symbol zastępczy daty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1D0A3E48-3019-4D1E-99E2-F60F84B57B04}" type="datetimeFigureOut">
              <a:rPr lang="pl-PL" smtClean="0"/>
              <a:t>13.04.2016</a:t>
            </a:fld>
            <a:endParaRPr lang="pl-PL"/>
          </a:p>
        </p:txBody>
      </p:sp>
      <p:sp>
        <p:nvSpPr>
          <p:cNvPr id="4" name="Symbol zastępczy obrazu slajdu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pl-PL"/>
          </a:p>
        </p:txBody>
      </p:sp>
      <p:sp>
        <p:nvSpPr>
          <p:cNvPr id="5" name="Symbol zastępczy notatek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6" name="Symbol zastępczy stopki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pl-PL"/>
          </a:p>
        </p:txBody>
      </p:sp>
      <p:sp>
        <p:nvSpPr>
          <p:cNvPr id="7" name="Symbol zastępczy numeru slajdu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7CD126F-A91A-412B-B68F-C28AD97BC109}" type="slidenum">
              <a:rPr lang="pl-PL" smtClean="0"/>
              <a:t>‹#›</a:t>
            </a:fld>
            <a:endParaRPr lang="pl-PL"/>
          </a:p>
        </p:txBody>
      </p:sp>
    </p:spTree>
    <p:extLst>
      <p:ext uri="{BB962C8B-B14F-4D97-AF65-F5344CB8AC3E}">
        <p14:creationId xmlns:p14="http://schemas.microsoft.com/office/powerpoint/2010/main" val="63264725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Mat</a:t>
            </a:r>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1</a:t>
            </a:fld>
            <a:endParaRPr lang="pl-PL"/>
          </a:p>
        </p:txBody>
      </p:sp>
    </p:spTree>
    <p:extLst>
      <p:ext uri="{BB962C8B-B14F-4D97-AF65-F5344CB8AC3E}">
        <p14:creationId xmlns:p14="http://schemas.microsoft.com/office/powerpoint/2010/main" val="291734284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10</a:t>
            </a:fld>
            <a:endParaRPr lang="pl-PL"/>
          </a:p>
        </p:txBody>
      </p:sp>
    </p:spTree>
    <p:extLst>
      <p:ext uri="{BB962C8B-B14F-4D97-AF65-F5344CB8AC3E}">
        <p14:creationId xmlns:p14="http://schemas.microsoft.com/office/powerpoint/2010/main" val="306838517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11</a:t>
            </a:fld>
            <a:endParaRPr lang="pl-PL"/>
          </a:p>
        </p:txBody>
      </p:sp>
    </p:spTree>
    <p:extLst>
      <p:ext uri="{BB962C8B-B14F-4D97-AF65-F5344CB8AC3E}">
        <p14:creationId xmlns:p14="http://schemas.microsoft.com/office/powerpoint/2010/main" val="298854699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12</a:t>
            </a:fld>
            <a:endParaRPr lang="pl-PL"/>
          </a:p>
        </p:txBody>
      </p:sp>
    </p:spTree>
    <p:extLst>
      <p:ext uri="{BB962C8B-B14F-4D97-AF65-F5344CB8AC3E}">
        <p14:creationId xmlns:p14="http://schemas.microsoft.com/office/powerpoint/2010/main" val="24542826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13</a:t>
            </a:fld>
            <a:endParaRPr lang="pl-PL"/>
          </a:p>
        </p:txBody>
      </p:sp>
    </p:spTree>
    <p:extLst>
      <p:ext uri="{BB962C8B-B14F-4D97-AF65-F5344CB8AC3E}">
        <p14:creationId xmlns:p14="http://schemas.microsoft.com/office/powerpoint/2010/main" val="11194711"/>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14</a:t>
            </a:fld>
            <a:endParaRPr lang="pl-PL"/>
          </a:p>
        </p:txBody>
      </p:sp>
    </p:spTree>
    <p:extLst>
      <p:ext uri="{BB962C8B-B14F-4D97-AF65-F5344CB8AC3E}">
        <p14:creationId xmlns:p14="http://schemas.microsoft.com/office/powerpoint/2010/main" val="102399930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15</a:t>
            </a:fld>
            <a:endParaRPr lang="pl-PL"/>
          </a:p>
        </p:txBody>
      </p:sp>
    </p:spTree>
    <p:extLst>
      <p:ext uri="{BB962C8B-B14F-4D97-AF65-F5344CB8AC3E}">
        <p14:creationId xmlns:p14="http://schemas.microsoft.com/office/powerpoint/2010/main" val="1315246344"/>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16</a:t>
            </a:fld>
            <a:endParaRPr lang="pl-PL"/>
          </a:p>
        </p:txBody>
      </p:sp>
    </p:spTree>
    <p:extLst>
      <p:ext uri="{BB962C8B-B14F-4D97-AF65-F5344CB8AC3E}">
        <p14:creationId xmlns:p14="http://schemas.microsoft.com/office/powerpoint/2010/main" val="166121770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17</a:t>
            </a:fld>
            <a:endParaRPr lang="pl-PL"/>
          </a:p>
        </p:txBody>
      </p:sp>
    </p:spTree>
    <p:extLst>
      <p:ext uri="{BB962C8B-B14F-4D97-AF65-F5344CB8AC3E}">
        <p14:creationId xmlns:p14="http://schemas.microsoft.com/office/powerpoint/2010/main" val="184325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18</a:t>
            </a:fld>
            <a:endParaRPr lang="pl-PL"/>
          </a:p>
        </p:txBody>
      </p:sp>
    </p:spTree>
    <p:extLst>
      <p:ext uri="{BB962C8B-B14F-4D97-AF65-F5344CB8AC3E}">
        <p14:creationId xmlns:p14="http://schemas.microsoft.com/office/powerpoint/2010/main" val="23326757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19</a:t>
            </a:fld>
            <a:endParaRPr lang="pl-PL"/>
          </a:p>
        </p:txBody>
      </p:sp>
    </p:spTree>
    <p:extLst>
      <p:ext uri="{BB962C8B-B14F-4D97-AF65-F5344CB8AC3E}">
        <p14:creationId xmlns:p14="http://schemas.microsoft.com/office/powerpoint/2010/main" val="16416530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SzPct val="100000"/>
              <a:buFontTx/>
              <a:buNone/>
              <a:defRPr sz="1800" b="0" i="0" u="none" strike="noStrike" kern="0" cap="none" spc="0" baseline="0">
                <a:solidFill>
                  <a:srgbClr val="000000"/>
                </a:solidFill>
                <a:uFillTx/>
              </a:defRPr>
            </a:pPr>
            <a:r>
              <a:rPr lang="pl-PL" sz="1200" dirty="0">
                <a:solidFill>
                  <a:srgbClr val="000000"/>
                </a:solidFill>
                <a:latin typeface="+mn-lt"/>
              </a:rPr>
              <a:t>Dodać gdzieś</a:t>
            </a:r>
            <a:r>
              <a:rPr lang="pl-PL" sz="1200" baseline="0" dirty="0">
                <a:solidFill>
                  <a:srgbClr val="000000"/>
                </a:solidFill>
                <a:latin typeface="+mn-lt"/>
              </a:rPr>
              <a:t> odniesienia do poprzednich modeli</a:t>
            </a:r>
            <a:endParaRPr lang="en-GB" sz="1200"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2</a:t>
            </a:fld>
            <a:endParaRPr lang="pl-PL"/>
          </a:p>
        </p:txBody>
      </p:sp>
    </p:spTree>
    <p:extLst>
      <p:ext uri="{BB962C8B-B14F-4D97-AF65-F5344CB8AC3E}">
        <p14:creationId xmlns:p14="http://schemas.microsoft.com/office/powerpoint/2010/main" val="1523022714"/>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20</a:t>
            </a:fld>
            <a:endParaRPr lang="pl-PL"/>
          </a:p>
        </p:txBody>
      </p:sp>
    </p:spTree>
    <p:extLst>
      <p:ext uri="{BB962C8B-B14F-4D97-AF65-F5344CB8AC3E}">
        <p14:creationId xmlns:p14="http://schemas.microsoft.com/office/powerpoint/2010/main" val="3966571171"/>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21</a:t>
            </a:fld>
            <a:endParaRPr lang="pl-PL"/>
          </a:p>
        </p:txBody>
      </p:sp>
    </p:spTree>
    <p:extLst>
      <p:ext uri="{BB962C8B-B14F-4D97-AF65-F5344CB8AC3E}">
        <p14:creationId xmlns:p14="http://schemas.microsoft.com/office/powerpoint/2010/main" val="91014913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22</a:t>
            </a:fld>
            <a:endParaRPr lang="pl-PL"/>
          </a:p>
        </p:txBody>
      </p:sp>
    </p:spTree>
    <p:extLst>
      <p:ext uri="{BB962C8B-B14F-4D97-AF65-F5344CB8AC3E}">
        <p14:creationId xmlns:p14="http://schemas.microsoft.com/office/powerpoint/2010/main" val="401353964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23</a:t>
            </a:fld>
            <a:endParaRPr lang="pl-PL"/>
          </a:p>
        </p:txBody>
      </p:sp>
    </p:spTree>
    <p:extLst>
      <p:ext uri="{BB962C8B-B14F-4D97-AF65-F5344CB8AC3E}">
        <p14:creationId xmlns:p14="http://schemas.microsoft.com/office/powerpoint/2010/main" val="80975344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24</a:t>
            </a:fld>
            <a:endParaRPr lang="pl-PL"/>
          </a:p>
        </p:txBody>
      </p:sp>
    </p:spTree>
    <p:extLst>
      <p:ext uri="{BB962C8B-B14F-4D97-AF65-F5344CB8AC3E}">
        <p14:creationId xmlns:p14="http://schemas.microsoft.com/office/powerpoint/2010/main" val="1562543146"/>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25</a:t>
            </a:fld>
            <a:endParaRPr lang="pl-PL"/>
          </a:p>
        </p:txBody>
      </p:sp>
    </p:spTree>
    <p:extLst>
      <p:ext uri="{BB962C8B-B14F-4D97-AF65-F5344CB8AC3E}">
        <p14:creationId xmlns:p14="http://schemas.microsoft.com/office/powerpoint/2010/main" val="380701148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26</a:t>
            </a:fld>
            <a:endParaRPr lang="pl-PL"/>
          </a:p>
        </p:txBody>
      </p:sp>
    </p:spTree>
    <p:extLst>
      <p:ext uri="{BB962C8B-B14F-4D97-AF65-F5344CB8AC3E}">
        <p14:creationId xmlns:p14="http://schemas.microsoft.com/office/powerpoint/2010/main" val="4008782480"/>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27</a:t>
            </a:fld>
            <a:endParaRPr lang="pl-PL"/>
          </a:p>
        </p:txBody>
      </p:sp>
    </p:spTree>
    <p:extLst>
      <p:ext uri="{BB962C8B-B14F-4D97-AF65-F5344CB8AC3E}">
        <p14:creationId xmlns:p14="http://schemas.microsoft.com/office/powerpoint/2010/main" val="1384387117"/>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28</a:t>
            </a:fld>
            <a:endParaRPr lang="pl-PL"/>
          </a:p>
        </p:txBody>
      </p:sp>
    </p:spTree>
    <p:extLst>
      <p:ext uri="{BB962C8B-B14F-4D97-AF65-F5344CB8AC3E}">
        <p14:creationId xmlns:p14="http://schemas.microsoft.com/office/powerpoint/2010/main" val="146923422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r>
              <a:rPr lang="en-US" dirty="0"/>
              <a:t>All</a:t>
            </a:r>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29</a:t>
            </a:fld>
            <a:endParaRPr lang="pl-PL"/>
          </a:p>
        </p:txBody>
      </p:sp>
    </p:spTree>
    <p:extLst>
      <p:ext uri="{BB962C8B-B14F-4D97-AF65-F5344CB8AC3E}">
        <p14:creationId xmlns:p14="http://schemas.microsoft.com/office/powerpoint/2010/main" val="40667676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SzPct val="100000"/>
              <a:buFontTx/>
              <a:buNone/>
              <a:defRPr sz="1800" b="0" i="0" u="none" strike="noStrike" kern="0" cap="none" spc="0" baseline="0">
                <a:solidFill>
                  <a:srgbClr val="000000"/>
                </a:solidFill>
                <a:uFillTx/>
              </a:defRPr>
            </a:pPr>
            <a:r>
              <a:rPr lang="pl-PL" sz="1200" dirty="0"/>
              <a:t>Wybrać jedno</a:t>
            </a:r>
            <a:endParaRPr lang="en-GB" sz="1200"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3</a:t>
            </a:fld>
            <a:endParaRPr lang="pl-PL"/>
          </a:p>
        </p:txBody>
      </p:sp>
    </p:spTree>
    <p:extLst>
      <p:ext uri="{BB962C8B-B14F-4D97-AF65-F5344CB8AC3E}">
        <p14:creationId xmlns:p14="http://schemas.microsoft.com/office/powerpoint/2010/main" val="354232265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SzPct val="100000"/>
              <a:buFontTx/>
              <a:buNone/>
              <a:defRPr sz="1800" b="0" i="0" u="none" strike="noStrike" kern="0" cap="none" spc="0" baseline="0">
                <a:solidFill>
                  <a:srgbClr val="000000"/>
                </a:solidFill>
                <a:uFillTx/>
              </a:defRPr>
            </a:pPr>
            <a:r>
              <a:rPr lang="pl-PL" sz="1200" dirty="0"/>
              <a:t>Wybrać jedno</a:t>
            </a:r>
            <a:endParaRPr lang="en-GB" sz="1200"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4</a:t>
            </a:fld>
            <a:endParaRPr lang="pl-PL"/>
          </a:p>
        </p:txBody>
      </p:sp>
    </p:spTree>
    <p:extLst>
      <p:ext uri="{BB962C8B-B14F-4D97-AF65-F5344CB8AC3E}">
        <p14:creationId xmlns:p14="http://schemas.microsoft.com/office/powerpoint/2010/main" val="81995758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indent="0">
              <a:buSzPct val="100000"/>
              <a:buFontTx/>
              <a:buNone/>
              <a:defRPr sz="1800" b="0" i="0" u="none" strike="noStrike" kern="0" cap="none" spc="0" baseline="0">
                <a:solidFill>
                  <a:srgbClr val="000000"/>
                </a:solidFill>
                <a:uFillTx/>
              </a:defRPr>
            </a:pPr>
            <a:r>
              <a:rPr lang="pl-PL" sz="1200" dirty="0"/>
              <a:t>Wybrać jedno</a:t>
            </a:r>
            <a:endParaRPr lang="en-GB" sz="1200"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5</a:t>
            </a:fld>
            <a:endParaRPr lang="pl-PL"/>
          </a:p>
        </p:txBody>
      </p:sp>
    </p:spTree>
    <p:extLst>
      <p:ext uri="{BB962C8B-B14F-4D97-AF65-F5344CB8AC3E}">
        <p14:creationId xmlns:p14="http://schemas.microsoft.com/office/powerpoint/2010/main" val="298826304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6</a:t>
            </a:fld>
            <a:endParaRPr lang="pl-PL"/>
          </a:p>
        </p:txBody>
      </p:sp>
    </p:spTree>
    <p:extLst>
      <p:ext uri="{BB962C8B-B14F-4D97-AF65-F5344CB8AC3E}">
        <p14:creationId xmlns:p14="http://schemas.microsoft.com/office/powerpoint/2010/main" val="48423448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7</a:t>
            </a:fld>
            <a:endParaRPr lang="pl-PL"/>
          </a:p>
        </p:txBody>
      </p:sp>
    </p:spTree>
    <p:extLst>
      <p:ext uri="{BB962C8B-B14F-4D97-AF65-F5344CB8AC3E}">
        <p14:creationId xmlns:p14="http://schemas.microsoft.com/office/powerpoint/2010/main" val="38055308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8</a:t>
            </a:fld>
            <a:endParaRPr lang="pl-PL"/>
          </a:p>
        </p:txBody>
      </p:sp>
    </p:spTree>
    <p:extLst>
      <p:ext uri="{BB962C8B-B14F-4D97-AF65-F5344CB8AC3E}">
        <p14:creationId xmlns:p14="http://schemas.microsoft.com/office/powerpoint/2010/main" val="16785300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ymbol zastępczy obrazu slajdu 1"/>
          <p:cNvSpPr>
            <a:spLocks noGrp="1" noRot="1" noChangeAspect="1"/>
          </p:cNvSpPr>
          <p:nvPr>
            <p:ph type="sldImg"/>
          </p:nvPr>
        </p:nvSpPr>
        <p:spPr/>
      </p:sp>
      <p:sp>
        <p:nvSpPr>
          <p:cNvPr id="3" name="Symbol zastępczy notatek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Magda</a:t>
            </a:r>
            <a:endParaRPr lang="pl-PL" dirty="0"/>
          </a:p>
          <a:p>
            <a:endParaRPr lang="pl-PL" dirty="0"/>
          </a:p>
        </p:txBody>
      </p:sp>
      <p:sp>
        <p:nvSpPr>
          <p:cNvPr id="4" name="Symbol zastępczy numeru slajdu 3"/>
          <p:cNvSpPr>
            <a:spLocks noGrp="1"/>
          </p:cNvSpPr>
          <p:nvPr>
            <p:ph type="sldNum" sz="quarter" idx="10"/>
          </p:nvPr>
        </p:nvSpPr>
        <p:spPr/>
        <p:txBody>
          <a:bodyPr/>
          <a:lstStyle/>
          <a:p>
            <a:fld id="{C7CD126F-A91A-412B-B68F-C28AD97BC109}" type="slidenum">
              <a:rPr lang="pl-PL" smtClean="0"/>
              <a:t>9</a:t>
            </a:fld>
            <a:endParaRPr lang="pl-PL"/>
          </a:p>
        </p:txBody>
      </p:sp>
    </p:spTree>
    <p:extLst>
      <p:ext uri="{BB962C8B-B14F-4D97-AF65-F5344CB8AC3E}">
        <p14:creationId xmlns:p14="http://schemas.microsoft.com/office/powerpoint/2010/main" val="39024740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ajd tytułowy">
    <p:spTree>
      <p:nvGrpSpPr>
        <p:cNvPr id="1" name=""/>
        <p:cNvGrpSpPr/>
        <p:nvPr/>
      </p:nvGrpSpPr>
      <p:grpSpPr>
        <a:xfrm>
          <a:off x="0" y="0"/>
          <a:ext cx="0" cy="0"/>
          <a:chOff x="0" y="0"/>
          <a:chExt cx="0" cy="0"/>
        </a:xfrm>
      </p:grpSpPr>
      <p:sp>
        <p:nvSpPr>
          <p:cNvPr id="2" name="Tytuł 1"/>
          <p:cNvSpPr txBox="1">
            <a:spLocks noGrp="1"/>
          </p:cNvSpPr>
          <p:nvPr>
            <p:ph type="ctrTitle"/>
          </p:nvPr>
        </p:nvSpPr>
        <p:spPr>
          <a:xfrm>
            <a:off x="1524003" y="1122361"/>
            <a:ext cx="9144000" cy="2387598"/>
          </a:xfrm>
        </p:spPr>
        <p:txBody>
          <a:bodyPr anchor="b" anchorCtr="1"/>
          <a:lstStyle>
            <a:lvl1pPr algn="ctr">
              <a:defRPr sz="6000"/>
            </a:lvl1pPr>
          </a:lstStyle>
          <a:p>
            <a:pPr lvl="0"/>
            <a:r>
              <a:rPr lang="pl-PL"/>
              <a:t>Kliknij, aby edytować styl</a:t>
            </a:r>
          </a:p>
        </p:txBody>
      </p:sp>
      <p:sp>
        <p:nvSpPr>
          <p:cNvPr id="3" name="Podtytuł 2"/>
          <p:cNvSpPr txBox="1">
            <a:spLocks noGrp="1"/>
          </p:cNvSpPr>
          <p:nvPr>
            <p:ph type="subTitle" idx="1"/>
          </p:nvPr>
        </p:nvSpPr>
        <p:spPr>
          <a:xfrm>
            <a:off x="1524003" y="3602041"/>
            <a:ext cx="9144000" cy="1655758"/>
          </a:xfrm>
        </p:spPr>
        <p:txBody>
          <a:bodyPr anchorCtr="1"/>
          <a:lstStyle>
            <a:lvl1pPr marL="0" indent="0" algn="ctr">
              <a:buNone/>
              <a:defRPr sz="2400"/>
            </a:lvl1pPr>
          </a:lstStyle>
          <a:p>
            <a:pPr lvl="0"/>
            <a:r>
              <a:rPr lang="pl-PL"/>
              <a:t>Kliknij, aby edytować styl wzorca podtytułu</a:t>
            </a:r>
          </a:p>
        </p:txBody>
      </p:sp>
      <p:sp>
        <p:nvSpPr>
          <p:cNvPr id="4" name="Symbol zastępczy daty 3"/>
          <p:cNvSpPr txBox="1">
            <a:spLocks noGrp="1"/>
          </p:cNvSpPr>
          <p:nvPr>
            <p:ph type="dt" sz="half" idx="7"/>
          </p:nvPr>
        </p:nvSpPr>
        <p:spPr/>
        <p:txBody>
          <a:bodyPr/>
          <a:lstStyle>
            <a:lvl1pPr>
              <a:defRPr/>
            </a:lvl1pPr>
          </a:lstStyle>
          <a:p>
            <a:pPr lvl="0"/>
            <a:fld id="{B7BE9CB9-7DA2-4E83-BFA9-345414D0B923}" type="datetime1">
              <a:rPr lang="pl-PL"/>
              <a:pPr lvl="0"/>
              <a:t>13.04.2016</a:t>
            </a:fld>
            <a:endParaRPr lang="pl-PL"/>
          </a:p>
        </p:txBody>
      </p:sp>
      <p:sp>
        <p:nvSpPr>
          <p:cNvPr id="5" name="Symbol zastępczy stopki 4"/>
          <p:cNvSpPr txBox="1">
            <a:spLocks noGrp="1"/>
          </p:cNvSpPr>
          <p:nvPr>
            <p:ph type="ftr" sz="quarter" idx="9"/>
          </p:nvPr>
        </p:nvSpPr>
        <p:spPr/>
        <p:txBody>
          <a:bodyPr/>
          <a:lstStyle>
            <a:lvl1pPr>
              <a:defRPr/>
            </a:lvl1pPr>
          </a:lstStyle>
          <a:p>
            <a:pPr lvl="0"/>
            <a:endParaRPr lang="pl-PL"/>
          </a:p>
        </p:txBody>
      </p:sp>
      <p:sp>
        <p:nvSpPr>
          <p:cNvPr id="6" name="Symbol zastępczy numeru slajdu 5"/>
          <p:cNvSpPr txBox="1">
            <a:spLocks noGrp="1"/>
          </p:cNvSpPr>
          <p:nvPr>
            <p:ph type="sldNum" sz="quarter" idx="8"/>
          </p:nvPr>
        </p:nvSpPr>
        <p:spPr/>
        <p:txBody>
          <a:bodyPr/>
          <a:lstStyle>
            <a:lvl1pPr>
              <a:defRPr/>
            </a:lvl1pPr>
          </a:lstStyle>
          <a:p>
            <a:pPr lvl="0"/>
            <a:fld id="{2B913858-7772-4E74-BFD3-40E9C5618AD0}" type="slidenum">
              <a:t>‹#›</a:t>
            </a:fld>
            <a:endParaRPr lang="pl-PL"/>
          </a:p>
        </p:txBody>
      </p:sp>
    </p:spTree>
    <p:extLst>
      <p:ext uri="{BB962C8B-B14F-4D97-AF65-F5344CB8AC3E}">
        <p14:creationId xmlns:p14="http://schemas.microsoft.com/office/powerpoint/2010/main" val="323801841"/>
      </p:ext>
    </p:extLst>
  </p:cSld>
  <p:clrMapOvr>
    <a:masterClrMapping/>
  </p:clrMapOvr>
  <p:hf sldNum="0" hdr="0" ftr="0" dt="0"/>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ytuł i tekst pionowy">
    <p:spTree>
      <p:nvGrpSpPr>
        <p:cNvPr id="1" name=""/>
        <p:cNvGrpSpPr/>
        <p:nvPr/>
      </p:nvGrpSpPr>
      <p:grpSpPr>
        <a:xfrm>
          <a:off x="0" y="0"/>
          <a:ext cx="0" cy="0"/>
          <a:chOff x="0" y="0"/>
          <a:chExt cx="0" cy="0"/>
        </a:xfrm>
      </p:grpSpPr>
      <p:sp>
        <p:nvSpPr>
          <p:cNvPr id="2" name="Tytuł 1"/>
          <p:cNvSpPr txBox="1">
            <a:spLocks noGrp="1"/>
          </p:cNvSpPr>
          <p:nvPr>
            <p:ph type="title"/>
          </p:nvPr>
        </p:nvSpPr>
        <p:spPr/>
        <p:txBody>
          <a:bodyPr/>
          <a:lstStyle>
            <a:lvl1pPr>
              <a:defRPr/>
            </a:lvl1pPr>
          </a:lstStyle>
          <a:p>
            <a:pPr lvl="0"/>
            <a:r>
              <a:rPr lang="pl-PL"/>
              <a:t>Kliknij, aby edytować styl</a:t>
            </a:r>
          </a:p>
        </p:txBody>
      </p:sp>
      <p:sp>
        <p:nvSpPr>
          <p:cNvPr id="3" name="Symbol zastępczy tytułu pionowego 2"/>
          <p:cNvSpPr txBox="1">
            <a:spLocks noGrp="1"/>
          </p:cNvSpPr>
          <p:nvPr>
            <p:ph type="body" orient="vert" idx="1"/>
          </p:nvPr>
        </p:nvSpPr>
        <p:spPr/>
        <p:txBody>
          <a:bodyPr vert="eaVert"/>
          <a:lstStyle>
            <a:lvl1pPr>
              <a:defRPr/>
            </a:lvl1pPr>
            <a:lvl2pPr>
              <a:defRPr/>
            </a:lvl2pPr>
            <a:lvl3pPr>
              <a:defRPr/>
            </a:lvl3pPr>
            <a:lvl4pPr>
              <a:defRPr/>
            </a:lvl4pPr>
            <a:lvl5pPr>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txBox="1">
            <a:spLocks noGrp="1"/>
          </p:cNvSpPr>
          <p:nvPr>
            <p:ph type="dt" sz="half" idx="7"/>
          </p:nvPr>
        </p:nvSpPr>
        <p:spPr/>
        <p:txBody>
          <a:bodyPr/>
          <a:lstStyle>
            <a:lvl1pPr>
              <a:defRPr/>
            </a:lvl1pPr>
          </a:lstStyle>
          <a:p>
            <a:pPr lvl="0"/>
            <a:fld id="{AF99E0F0-0E55-42F8-87D5-36D6ED1F23CA}" type="datetime1">
              <a:rPr lang="pl-PL"/>
              <a:pPr lvl="0"/>
              <a:t>13.04.2016</a:t>
            </a:fld>
            <a:endParaRPr lang="pl-PL"/>
          </a:p>
        </p:txBody>
      </p:sp>
      <p:sp>
        <p:nvSpPr>
          <p:cNvPr id="5" name="Symbol zastępczy stopki 4"/>
          <p:cNvSpPr txBox="1">
            <a:spLocks noGrp="1"/>
          </p:cNvSpPr>
          <p:nvPr>
            <p:ph type="ftr" sz="quarter" idx="9"/>
          </p:nvPr>
        </p:nvSpPr>
        <p:spPr/>
        <p:txBody>
          <a:bodyPr/>
          <a:lstStyle>
            <a:lvl1pPr>
              <a:defRPr/>
            </a:lvl1pPr>
          </a:lstStyle>
          <a:p>
            <a:pPr lvl="0"/>
            <a:endParaRPr lang="pl-PL"/>
          </a:p>
        </p:txBody>
      </p:sp>
      <p:sp>
        <p:nvSpPr>
          <p:cNvPr id="6" name="Symbol zastępczy numeru slajdu 5"/>
          <p:cNvSpPr txBox="1">
            <a:spLocks noGrp="1"/>
          </p:cNvSpPr>
          <p:nvPr>
            <p:ph type="sldNum" sz="quarter" idx="8"/>
          </p:nvPr>
        </p:nvSpPr>
        <p:spPr/>
        <p:txBody>
          <a:bodyPr/>
          <a:lstStyle>
            <a:lvl1pPr>
              <a:defRPr/>
            </a:lvl1pPr>
          </a:lstStyle>
          <a:p>
            <a:pPr lvl="0"/>
            <a:fld id="{AE428EE6-42D7-4C70-9479-E0582BF2D1B7}" type="slidenum">
              <a:t>‹#›</a:t>
            </a:fld>
            <a:endParaRPr lang="pl-PL"/>
          </a:p>
        </p:txBody>
      </p:sp>
    </p:spTree>
    <p:extLst>
      <p:ext uri="{BB962C8B-B14F-4D97-AF65-F5344CB8AC3E}">
        <p14:creationId xmlns:p14="http://schemas.microsoft.com/office/powerpoint/2010/main" val="226521544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ytuł pionowy i tekst">
    <p:spTree>
      <p:nvGrpSpPr>
        <p:cNvPr id="1" name=""/>
        <p:cNvGrpSpPr/>
        <p:nvPr/>
      </p:nvGrpSpPr>
      <p:grpSpPr>
        <a:xfrm>
          <a:off x="0" y="0"/>
          <a:ext cx="0" cy="0"/>
          <a:chOff x="0" y="0"/>
          <a:chExt cx="0" cy="0"/>
        </a:xfrm>
      </p:grpSpPr>
      <p:sp>
        <p:nvSpPr>
          <p:cNvPr id="2" name="Tytuł pionowy 1"/>
          <p:cNvSpPr txBox="1">
            <a:spLocks noGrp="1"/>
          </p:cNvSpPr>
          <p:nvPr>
            <p:ph type="title" orient="vert"/>
          </p:nvPr>
        </p:nvSpPr>
        <p:spPr>
          <a:xfrm>
            <a:off x="8724903" y="365129"/>
            <a:ext cx="2628899" cy="5811834"/>
          </a:xfrm>
        </p:spPr>
        <p:txBody>
          <a:bodyPr vert="eaVert"/>
          <a:lstStyle>
            <a:lvl1pPr>
              <a:defRPr/>
            </a:lvl1pPr>
          </a:lstStyle>
          <a:p>
            <a:pPr lvl="0"/>
            <a:r>
              <a:rPr lang="pl-PL"/>
              <a:t>Kliknij, aby edytować styl</a:t>
            </a:r>
          </a:p>
        </p:txBody>
      </p:sp>
      <p:sp>
        <p:nvSpPr>
          <p:cNvPr id="3" name="Symbol zastępczy tytułu pionowego 2"/>
          <p:cNvSpPr txBox="1">
            <a:spLocks noGrp="1"/>
          </p:cNvSpPr>
          <p:nvPr>
            <p:ph type="body" orient="vert" idx="1"/>
          </p:nvPr>
        </p:nvSpPr>
        <p:spPr>
          <a:xfrm>
            <a:off x="838203" y="365129"/>
            <a:ext cx="7734296" cy="5811834"/>
          </a:xfrm>
        </p:spPr>
        <p:txBody>
          <a:bodyPr vert="eaVert"/>
          <a:lstStyle>
            <a:lvl1pPr>
              <a:defRPr/>
            </a:lvl1pPr>
            <a:lvl2pPr>
              <a:defRPr/>
            </a:lvl2pPr>
            <a:lvl3pPr>
              <a:defRPr/>
            </a:lvl3pPr>
            <a:lvl4pPr>
              <a:defRPr/>
            </a:lvl4pPr>
            <a:lvl5pPr>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txBox="1">
            <a:spLocks noGrp="1"/>
          </p:cNvSpPr>
          <p:nvPr>
            <p:ph type="dt" sz="half" idx="7"/>
          </p:nvPr>
        </p:nvSpPr>
        <p:spPr/>
        <p:txBody>
          <a:bodyPr/>
          <a:lstStyle>
            <a:lvl1pPr>
              <a:defRPr/>
            </a:lvl1pPr>
          </a:lstStyle>
          <a:p>
            <a:pPr lvl="0"/>
            <a:fld id="{7556937F-F6C0-4727-8BD2-38044A0E00CE}" type="datetime1">
              <a:rPr lang="pl-PL"/>
              <a:pPr lvl="0"/>
              <a:t>13.04.2016</a:t>
            </a:fld>
            <a:endParaRPr lang="pl-PL"/>
          </a:p>
        </p:txBody>
      </p:sp>
      <p:sp>
        <p:nvSpPr>
          <p:cNvPr id="5" name="Symbol zastępczy stopki 4"/>
          <p:cNvSpPr txBox="1">
            <a:spLocks noGrp="1"/>
          </p:cNvSpPr>
          <p:nvPr>
            <p:ph type="ftr" sz="quarter" idx="9"/>
          </p:nvPr>
        </p:nvSpPr>
        <p:spPr/>
        <p:txBody>
          <a:bodyPr/>
          <a:lstStyle>
            <a:lvl1pPr>
              <a:defRPr/>
            </a:lvl1pPr>
          </a:lstStyle>
          <a:p>
            <a:pPr lvl="0"/>
            <a:endParaRPr lang="pl-PL"/>
          </a:p>
        </p:txBody>
      </p:sp>
      <p:sp>
        <p:nvSpPr>
          <p:cNvPr id="6" name="Symbol zastępczy numeru slajdu 5"/>
          <p:cNvSpPr txBox="1">
            <a:spLocks noGrp="1"/>
          </p:cNvSpPr>
          <p:nvPr>
            <p:ph type="sldNum" sz="quarter" idx="8"/>
          </p:nvPr>
        </p:nvSpPr>
        <p:spPr/>
        <p:txBody>
          <a:bodyPr/>
          <a:lstStyle>
            <a:lvl1pPr>
              <a:defRPr/>
            </a:lvl1pPr>
          </a:lstStyle>
          <a:p>
            <a:pPr lvl="0"/>
            <a:fld id="{21617A9A-BD49-4498-A8FD-558C85971081}" type="slidenum">
              <a:t>‹#›</a:t>
            </a:fld>
            <a:endParaRPr lang="pl-PL"/>
          </a:p>
        </p:txBody>
      </p:sp>
    </p:spTree>
    <p:extLst>
      <p:ext uri="{BB962C8B-B14F-4D97-AF65-F5344CB8AC3E}">
        <p14:creationId xmlns:p14="http://schemas.microsoft.com/office/powerpoint/2010/main" val="427903095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ytuł i zawartość">
    <p:spTree>
      <p:nvGrpSpPr>
        <p:cNvPr id="1" name=""/>
        <p:cNvGrpSpPr/>
        <p:nvPr/>
      </p:nvGrpSpPr>
      <p:grpSpPr>
        <a:xfrm>
          <a:off x="0" y="0"/>
          <a:ext cx="0" cy="0"/>
          <a:chOff x="0" y="0"/>
          <a:chExt cx="0" cy="0"/>
        </a:xfrm>
      </p:grpSpPr>
      <p:sp>
        <p:nvSpPr>
          <p:cNvPr id="2" name="Tytuł 1"/>
          <p:cNvSpPr txBox="1">
            <a:spLocks noGrp="1"/>
          </p:cNvSpPr>
          <p:nvPr>
            <p:ph type="title"/>
          </p:nvPr>
        </p:nvSpPr>
        <p:spPr/>
        <p:txBody>
          <a:bodyPr/>
          <a:lstStyle>
            <a:lvl1pPr>
              <a:defRPr/>
            </a:lvl1pPr>
          </a:lstStyle>
          <a:p>
            <a:pPr lvl="0"/>
            <a:r>
              <a:rPr lang="pl-PL"/>
              <a:t>Kliknij, aby edytować styl</a:t>
            </a:r>
          </a:p>
        </p:txBody>
      </p:sp>
      <p:sp>
        <p:nvSpPr>
          <p:cNvPr id="3" name="Symbol zastępczy zawartości 2"/>
          <p:cNvSpPr txBox="1">
            <a:spLocks noGrp="1"/>
          </p:cNvSpPr>
          <p:nvPr>
            <p:ph idx="1"/>
          </p:nvPr>
        </p:nvSpPr>
        <p:spPr/>
        <p:txBody>
          <a:bodyPr/>
          <a:lstStyle>
            <a:lvl1pPr>
              <a:defRPr/>
            </a:lvl1pPr>
            <a:lvl2pPr>
              <a:defRPr/>
            </a:lvl2pPr>
            <a:lvl3pPr>
              <a:defRPr/>
            </a:lvl3pPr>
            <a:lvl4pPr>
              <a:defRPr/>
            </a:lvl4pPr>
            <a:lvl5pPr>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txBox="1">
            <a:spLocks noGrp="1"/>
          </p:cNvSpPr>
          <p:nvPr>
            <p:ph type="dt" sz="half" idx="7"/>
          </p:nvPr>
        </p:nvSpPr>
        <p:spPr/>
        <p:txBody>
          <a:bodyPr/>
          <a:lstStyle>
            <a:lvl1pPr>
              <a:defRPr/>
            </a:lvl1pPr>
          </a:lstStyle>
          <a:p>
            <a:pPr lvl="0"/>
            <a:fld id="{8712E26A-151D-4B07-B83C-93044BB13EA5}" type="datetime1">
              <a:rPr lang="pl-PL"/>
              <a:pPr lvl="0"/>
              <a:t>13.04.2016</a:t>
            </a:fld>
            <a:endParaRPr lang="pl-PL"/>
          </a:p>
        </p:txBody>
      </p:sp>
      <p:sp>
        <p:nvSpPr>
          <p:cNvPr id="5" name="Symbol zastępczy stopki 4"/>
          <p:cNvSpPr txBox="1">
            <a:spLocks noGrp="1"/>
          </p:cNvSpPr>
          <p:nvPr>
            <p:ph type="ftr" sz="quarter" idx="9"/>
          </p:nvPr>
        </p:nvSpPr>
        <p:spPr/>
        <p:txBody>
          <a:bodyPr/>
          <a:lstStyle>
            <a:lvl1pPr>
              <a:defRPr/>
            </a:lvl1pPr>
          </a:lstStyle>
          <a:p>
            <a:pPr lvl="0"/>
            <a:endParaRPr lang="pl-PL"/>
          </a:p>
        </p:txBody>
      </p:sp>
      <p:sp>
        <p:nvSpPr>
          <p:cNvPr id="6" name="Symbol zastępczy numeru slajdu 5"/>
          <p:cNvSpPr txBox="1">
            <a:spLocks noGrp="1"/>
          </p:cNvSpPr>
          <p:nvPr>
            <p:ph type="sldNum" sz="quarter" idx="8"/>
          </p:nvPr>
        </p:nvSpPr>
        <p:spPr/>
        <p:txBody>
          <a:bodyPr/>
          <a:lstStyle>
            <a:lvl1pPr>
              <a:defRPr/>
            </a:lvl1pPr>
          </a:lstStyle>
          <a:p>
            <a:pPr lvl="0"/>
            <a:fld id="{C773FADE-4DED-409C-B79D-4DE55992BE98}" type="slidenum">
              <a:t>‹#›</a:t>
            </a:fld>
            <a:endParaRPr lang="pl-PL"/>
          </a:p>
        </p:txBody>
      </p:sp>
    </p:spTree>
    <p:extLst>
      <p:ext uri="{BB962C8B-B14F-4D97-AF65-F5344CB8AC3E}">
        <p14:creationId xmlns:p14="http://schemas.microsoft.com/office/powerpoint/2010/main" val="3272338948"/>
      </p:ext>
    </p:extLst>
  </p:cSld>
  <p:clrMapOvr>
    <a:masterClrMapping/>
  </p:clrMapOvr>
  <p:hf sldNum="0" hdr="0" ftr="0" dt="0"/>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Nagłówek sekcji">
    <p:spTree>
      <p:nvGrpSpPr>
        <p:cNvPr id="1" name=""/>
        <p:cNvGrpSpPr/>
        <p:nvPr/>
      </p:nvGrpSpPr>
      <p:grpSpPr>
        <a:xfrm>
          <a:off x="0" y="0"/>
          <a:ext cx="0" cy="0"/>
          <a:chOff x="0" y="0"/>
          <a:chExt cx="0" cy="0"/>
        </a:xfrm>
      </p:grpSpPr>
      <p:sp>
        <p:nvSpPr>
          <p:cNvPr id="2" name="Tytuł 1"/>
          <p:cNvSpPr txBox="1">
            <a:spLocks noGrp="1"/>
          </p:cNvSpPr>
          <p:nvPr>
            <p:ph type="title"/>
          </p:nvPr>
        </p:nvSpPr>
        <p:spPr>
          <a:xfrm>
            <a:off x="831847" y="1709735"/>
            <a:ext cx="10515600" cy="2852735"/>
          </a:xfrm>
        </p:spPr>
        <p:txBody>
          <a:bodyPr anchor="b"/>
          <a:lstStyle>
            <a:lvl1pPr>
              <a:defRPr sz="6000"/>
            </a:lvl1pPr>
          </a:lstStyle>
          <a:p>
            <a:pPr lvl="0"/>
            <a:r>
              <a:rPr lang="pl-PL"/>
              <a:t>Kliknij, aby edytować styl</a:t>
            </a:r>
          </a:p>
        </p:txBody>
      </p:sp>
      <p:sp>
        <p:nvSpPr>
          <p:cNvPr id="3" name="Symbol zastępczy tekstu 2"/>
          <p:cNvSpPr txBox="1">
            <a:spLocks noGrp="1"/>
          </p:cNvSpPr>
          <p:nvPr>
            <p:ph type="body" idx="1"/>
          </p:nvPr>
        </p:nvSpPr>
        <p:spPr>
          <a:xfrm>
            <a:off x="831847" y="4589465"/>
            <a:ext cx="10515600" cy="1500182"/>
          </a:xfrm>
        </p:spPr>
        <p:txBody>
          <a:bodyPr/>
          <a:lstStyle>
            <a:lvl1pPr marL="0" indent="0">
              <a:buNone/>
              <a:defRPr sz="2400">
                <a:solidFill>
                  <a:srgbClr val="898989"/>
                </a:solidFill>
              </a:defRPr>
            </a:lvl1pPr>
          </a:lstStyle>
          <a:p>
            <a:pPr lvl="0"/>
            <a:r>
              <a:rPr lang="pl-PL"/>
              <a:t>Edytuj style wzorca tekstu</a:t>
            </a:r>
          </a:p>
        </p:txBody>
      </p:sp>
      <p:sp>
        <p:nvSpPr>
          <p:cNvPr id="4" name="Symbol zastępczy daty 3"/>
          <p:cNvSpPr txBox="1">
            <a:spLocks noGrp="1"/>
          </p:cNvSpPr>
          <p:nvPr>
            <p:ph type="dt" sz="half" idx="7"/>
          </p:nvPr>
        </p:nvSpPr>
        <p:spPr/>
        <p:txBody>
          <a:bodyPr/>
          <a:lstStyle>
            <a:lvl1pPr>
              <a:defRPr/>
            </a:lvl1pPr>
          </a:lstStyle>
          <a:p>
            <a:pPr lvl="0"/>
            <a:fld id="{ED2D6169-C490-475D-93D9-13EF311F2A32}" type="datetime1">
              <a:rPr lang="pl-PL"/>
              <a:pPr lvl="0"/>
              <a:t>13.04.2016</a:t>
            </a:fld>
            <a:endParaRPr lang="pl-PL"/>
          </a:p>
        </p:txBody>
      </p:sp>
      <p:sp>
        <p:nvSpPr>
          <p:cNvPr id="5" name="Symbol zastępczy stopki 4"/>
          <p:cNvSpPr txBox="1">
            <a:spLocks noGrp="1"/>
          </p:cNvSpPr>
          <p:nvPr>
            <p:ph type="ftr" sz="quarter" idx="9"/>
          </p:nvPr>
        </p:nvSpPr>
        <p:spPr/>
        <p:txBody>
          <a:bodyPr/>
          <a:lstStyle>
            <a:lvl1pPr>
              <a:defRPr/>
            </a:lvl1pPr>
          </a:lstStyle>
          <a:p>
            <a:pPr lvl="0"/>
            <a:endParaRPr lang="pl-PL"/>
          </a:p>
        </p:txBody>
      </p:sp>
      <p:sp>
        <p:nvSpPr>
          <p:cNvPr id="6" name="Symbol zastępczy numeru slajdu 5"/>
          <p:cNvSpPr txBox="1">
            <a:spLocks noGrp="1"/>
          </p:cNvSpPr>
          <p:nvPr>
            <p:ph type="sldNum" sz="quarter" idx="8"/>
          </p:nvPr>
        </p:nvSpPr>
        <p:spPr/>
        <p:txBody>
          <a:bodyPr/>
          <a:lstStyle>
            <a:lvl1pPr>
              <a:defRPr/>
            </a:lvl1pPr>
          </a:lstStyle>
          <a:p>
            <a:pPr lvl="0"/>
            <a:fld id="{190B275D-E061-49E6-B8DC-810499A8DFD5}" type="slidenum">
              <a:t>‹#›</a:t>
            </a:fld>
            <a:endParaRPr lang="pl-PL"/>
          </a:p>
        </p:txBody>
      </p:sp>
    </p:spTree>
    <p:extLst>
      <p:ext uri="{BB962C8B-B14F-4D97-AF65-F5344CB8AC3E}">
        <p14:creationId xmlns:p14="http://schemas.microsoft.com/office/powerpoint/2010/main" val="151098674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wa elementy zawartości">
    <p:spTree>
      <p:nvGrpSpPr>
        <p:cNvPr id="1" name=""/>
        <p:cNvGrpSpPr/>
        <p:nvPr/>
      </p:nvGrpSpPr>
      <p:grpSpPr>
        <a:xfrm>
          <a:off x="0" y="0"/>
          <a:ext cx="0" cy="0"/>
          <a:chOff x="0" y="0"/>
          <a:chExt cx="0" cy="0"/>
        </a:xfrm>
      </p:grpSpPr>
      <p:sp>
        <p:nvSpPr>
          <p:cNvPr id="2" name="Tytuł 1"/>
          <p:cNvSpPr txBox="1">
            <a:spLocks noGrp="1"/>
          </p:cNvSpPr>
          <p:nvPr>
            <p:ph type="title"/>
          </p:nvPr>
        </p:nvSpPr>
        <p:spPr/>
        <p:txBody>
          <a:bodyPr/>
          <a:lstStyle>
            <a:lvl1pPr>
              <a:defRPr/>
            </a:lvl1pPr>
          </a:lstStyle>
          <a:p>
            <a:pPr lvl="0"/>
            <a:r>
              <a:rPr lang="pl-PL"/>
              <a:t>Kliknij, aby edytować styl</a:t>
            </a:r>
          </a:p>
        </p:txBody>
      </p:sp>
      <p:sp>
        <p:nvSpPr>
          <p:cNvPr id="3" name="Symbol zastępczy zawartości 2"/>
          <p:cNvSpPr txBox="1">
            <a:spLocks noGrp="1"/>
          </p:cNvSpPr>
          <p:nvPr>
            <p:ph idx="1"/>
          </p:nvPr>
        </p:nvSpPr>
        <p:spPr>
          <a:xfrm>
            <a:off x="838203" y="1825627"/>
            <a:ext cx="5181603" cy="4351336"/>
          </a:xfrm>
        </p:spPr>
        <p:txBody>
          <a:bodyPr/>
          <a:lstStyle>
            <a:lvl1pPr>
              <a:defRPr/>
            </a:lvl1pPr>
            <a:lvl2pPr>
              <a:defRPr/>
            </a:lvl2pPr>
            <a:lvl3pPr>
              <a:defRPr/>
            </a:lvl3pPr>
            <a:lvl4pPr>
              <a:defRPr/>
            </a:lvl4pPr>
            <a:lvl5pPr>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zawartości 3"/>
          <p:cNvSpPr txBox="1">
            <a:spLocks noGrp="1"/>
          </p:cNvSpPr>
          <p:nvPr>
            <p:ph idx="2"/>
          </p:nvPr>
        </p:nvSpPr>
        <p:spPr>
          <a:xfrm>
            <a:off x="6172200" y="1825627"/>
            <a:ext cx="5181603" cy="4351336"/>
          </a:xfrm>
        </p:spPr>
        <p:txBody>
          <a:bodyPr/>
          <a:lstStyle>
            <a:lvl1pPr>
              <a:defRPr/>
            </a:lvl1pPr>
            <a:lvl2pPr>
              <a:defRPr/>
            </a:lvl2pPr>
            <a:lvl3pPr>
              <a:defRPr/>
            </a:lvl3pPr>
            <a:lvl4pPr>
              <a:defRPr/>
            </a:lvl4pPr>
            <a:lvl5pPr>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daty 4"/>
          <p:cNvSpPr txBox="1">
            <a:spLocks noGrp="1"/>
          </p:cNvSpPr>
          <p:nvPr>
            <p:ph type="dt" sz="half" idx="7"/>
          </p:nvPr>
        </p:nvSpPr>
        <p:spPr/>
        <p:txBody>
          <a:bodyPr/>
          <a:lstStyle>
            <a:lvl1pPr>
              <a:defRPr/>
            </a:lvl1pPr>
          </a:lstStyle>
          <a:p>
            <a:pPr lvl="0"/>
            <a:fld id="{688A2316-F657-48DD-95C4-0ACA94A7C0DF}" type="datetime1">
              <a:rPr lang="pl-PL"/>
              <a:pPr lvl="0"/>
              <a:t>13.04.2016</a:t>
            </a:fld>
            <a:endParaRPr lang="pl-PL"/>
          </a:p>
        </p:txBody>
      </p:sp>
      <p:sp>
        <p:nvSpPr>
          <p:cNvPr id="6" name="Symbol zastępczy stopki 5"/>
          <p:cNvSpPr txBox="1">
            <a:spLocks noGrp="1"/>
          </p:cNvSpPr>
          <p:nvPr>
            <p:ph type="ftr" sz="quarter" idx="9"/>
          </p:nvPr>
        </p:nvSpPr>
        <p:spPr/>
        <p:txBody>
          <a:bodyPr/>
          <a:lstStyle>
            <a:lvl1pPr>
              <a:defRPr/>
            </a:lvl1pPr>
          </a:lstStyle>
          <a:p>
            <a:pPr lvl="0"/>
            <a:endParaRPr lang="pl-PL"/>
          </a:p>
        </p:txBody>
      </p:sp>
      <p:sp>
        <p:nvSpPr>
          <p:cNvPr id="7" name="Symbol zastępczy numeru slajdu 6"/>
          <p:cNvSpPr txBox="1">
            <a:spLocks noGrp="1"/>
          </p:cNvSpPr>
          <p:nvPr>
            <p:ph type="sldNum" sz="quarter" idx="8"/>
          </p:nvPr>
        </p:nvSpPr>
        <p:spPr/>
        <p:txBody>
          <a:bodyPr/>
          <a:lstStyle>
            <a:lvl1pPr>
              <a:defRPr/>
            </a:lvl1pPr>
          </a:lstStyle>
          <a:p>
            <a:pPr lvl="0"/>
            <a:fld id="{22E7F6F5-1D17-464E-BA3D-19A5E9DBE14E}" type="slidenum">
              <a:t>‹#›</a:t>
            </a:fld>
            <a:endParaRPr lang="pl-PL"/>
          </a:p>
        </p:txBody>
      </p:sp>
    </p:spTree>
    <p:extLst>
      <p:ext uri="{BB962C8B-B14F-4D97-AF65-F5344CB8AC3E}">
        <p14:creationId xmlns:p14="http://schemas.microsoft.com/office/powerpoint/2010/main" val="222177990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ównanie">
    <p:spTree>
      <p:nvGrpSpPr>
        <p:cNvPr id="1" name=""/>
        <p:cNvGrpSpPr/>
        <p:nvPr/>
      </p:nvGrpSpPr>
      <p:grpSpPr>
        <a:xfrm>
          <a:off x="0" y="0"/>
          <a:ext cx="0" cy="0"/>
          <a:chOff x="0" y="0"/>
          <a:chExt cx="0" cy="0"/>
        </a:xfrm>
      </p:grpSpPr>
      <p:sp>
        <p:nvSpPr>
          <p:cNvPr id="2" name="Tytuł 1"/>
          <p:cNvSpPr txBox="1">
            <a:spLocks noGrp="1"/>
          </p:cNvSpPr>
          <p:nvPr>
            <p:ph type="title"/>
          </p:nvPr>
        </p:nvSpPr>
        <p:spPr>
          <a:xfrm>
            <a:off x="839784" y="365129"/>
            <a:ext cx="10515600" cy="1325559"/>
          </a:xfrm>
        </p:spPr>
        <p:txBody>
          <a:bodyPr/>
          <a:lstStyle>
            <a:lvl1pPr>
              <a:defRPr/>
            </a:lvl1pPr>
          </a:lstStyle>
          <a:p>
            <a:pPr lvl="0"/>
            <a:r>
              <a:rPr lang="pl-PL"/>
              <a:t>Kliknij, aby edytować styl</a:t>
            </a:r>
          </a:p>
        </p:txBody>
      </p:sp>
      <p:sp>
        <p:nvSpPr>
          <p:cNvPr id="3" name="Symbol zastępczy tekstu 2"/>
          <p:cNvSpPr txBox="1">
            <a:spLocks noGrp="1"/>
          </p:cNvSpPr>
          <p:nvPr>
            <p:ph type="body" idx="1"/>
          </p:nvPr>
        </p:nvSpPr>
        <p:spPr>
          <a:xfrm>
            <a:off x="839784" y="1681160"/>
            <a:ext cx="5157782" cy="823910"/>
          </a:xfrm>
        </p:spPr>
        <p:txBody>
          <a:bodyPr anchor="b"/>
          <a:lstStyle>
            <a:lvl1pPr marL="0" indent="0">
              <a:buNone/>
              <a:defRPr sz="2400" b="1"/>
            </a:lvl1pPr>
          </a:lstStyle>
          <a:p>
            <a:pPr lvl="0"/>
            <a:r>
              <a:rPr lang="pl-PL"/>
              <a:t>Edytuj style wzorca tekstu</a:t>
            </a:r>
          </a:p>
        </p:txBody>
      </p:sp>
      <p:sp>
        <p:nvSpPr>
          <p:cNvPr id="4" name="Symbol zastępczy zawartości 3"/>
          <p:cNvSpPr txBox="1">
            <a:spLocks noGrp="1"/>
          </p:cNvSpPr>
          <p:nvPr>
            <p:ph idx="2"/>
          </p:nvPr>
        </p:nvSpPr>
        <p:spPr>
          <a:xfrm>
            <a:off x="839784" y="2505071"/>
            <a:ext cx="5157782" cy="3684583"/>
          </a:xfrm>
        </p:spPr>
        <p:txBody>
          <a:bodyPr/>
          <a:lstStyle>
            <a:lvl1pPr>
              <a:defRPr/>
            </a:lvl1pPr>
            <a:lvl2pPr>
              <a:defRPr/>
            </a:lvl2pPr>
            <a:lvl3pPr>
              <a:defRPr/>
            </a:lvl3pPr>
            <a:lvl4pPr>
              <a:defRPr/>
            </a:lvl4pPr>
            <a:lvl5pPr>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5" name="Symbol zastępczy tekstu 4"/>
          <p:cNvSpPr txBox="1">
            <a:spLocks noGrp="1"/>
          </p:cNvSpPr>
          <p:nvPr>
            <p:ph type="body" idx="3"/>
          </p:nvPr>
        </p:nvSpPr>
        <p:spPr>
          <a:xfrm>
            <a:off x="6172200" y="1681160"/>
            <a:ext cx="5183184" cy="823910"/>
          </a:xfrm>
        </p:spPr>
        <p:txBody>
          <a:bodyPr anchor="b"/>
          <a:lstStyle>
            <a:lvl1pPr marL="0" indent="0">
              <a:buNone/>
              <a:defRPr sz="2400" b="1"/>
            </a:lvl1pPr>
          </a:lstStyle>
          <a:p>
            <a:pPr lvl="0"/>
            <a:r>
              <a:rPr lang="pl-PL"/>
              <a:t>Edytuj style wzorca tekstu</a:t>
            </a:r>
          </a:p>
        </p:txBody>
      </p:sp>
      <p:sp>
        <p:nvSpPr>
          <p:cNvPr id="6" name="Symbol zastępczy zawartości 5"/>
          <p:cNvSpPr txBox="1">
            <a:spLocks noGrp="1"/>
          </p:cNvSpPr>
          <p:nvPr>
            <p:ph idx="4"/>
          </p:nvPr>
        </p:nvSpPr>
        <p:spPr>
          <a:xfrm>
            <a:off x="6172200" y="2505071"/>
            <a:ext cx="5183184" cy="3684583"/>
          </a:xfrm>
        </p:spPr>
        <p:txBody>
          <a:bodyPr/>
          <a:lstStyle>
            <a:lvl1pPr>
              <a:defRPr/>
            </a:lvl1pPr>
            <a:lvl2pPr>
              <a:defRPr/>
            </a:lvl2pPr>
            <a:lvl3pPr>
              <a:defRPr/>
            </a:lvl3pPr>
            <a:lvl4pPr>
              <a:defRPr/>
            </a:lvl4pPr>
            <a:lvl5pPr>
              <a:defRPr/>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7" name="Symbol zastępczy daty 6"/>
          <p:cNvSpPr txBox="1">
            <a:spLocks noGrp="1"/>
          </p:cNvSpPr>
          <p:nvPr>
            <p:ph type="dt" sz="half" idx="7"/>
          </p:nvPr>
        </p:nvSpPr>
        <p:spPr/>
        <p:txBody>
          <a:bodyPr/>
          <a:lstStyle>
            <a:lvl1pPr>
              <a:defRPr/>
            </a:lvl1pPr>
          </a:lstStyle>
          <a:p>
            <a:pPr lvl="0"/>
            <a:fld id="{859BE472-B2D1-4281-A124-11544B70640C}" type="datetime1">
              <a:rPr lang="pl-PL"/>
              <a:pPr lvl="0"/>
              <a:t>13.04.2016</a:t>
            </a:fld>
            <a:endParaRPr lang="pl-PL"/>
          </a:p>
        </p:txBody>
      </p:sp>
      <p:sp>
        <p:nvSpPr>
          <p:cNvPr id="8" name="Symbol zastępczy stopki 7"/>
          <p:cNvSpPr txBox="1">
            <a:spLocks noGrp="1"/>
          </p:cNvSpPr>
          <p:nvPr>
            <p:ph type="ftr" sz="quarter" idx="9"/>
          </p:nvPr>
        </p:nvSpPr>
        <p:spPr/>
        <p:txBody>
          <a:bodyPr/>
          <a:lstStyle>
            <a:lvl1pPr>
              <a:defRPr/>
            </a:lvl1pPr>
          </a:lstStyle>
          <a:p>
            <a:pPr lvl="0"/>
            <a:endParaRPr lang="pl-PL"/>
          </a:p>
        </p:txBody>
      </p:sp>
      <p:sp>
        <p:nvSpPr>
          <p:cNvPr id="9" name="Symbol zastępczy numeru slajdu 8"/>
          <p:cNvSpPr txBox="1">
            <a:spLocks noGrp="1"/>
          </p:cNvSpPr>
          <p:nvPr>
            <p:ph type="sldNum" sz="quarter" idx="8"/>
          </p:nvPr>
        </p:nvSpPr>
        <p:spPr/>
        <p:txBody>
          <a:bodyPr/>
          <a:lstStyle>
            <a:lvl1pPr>
              <a:defRPr/>
            </a:lvl1pPr>
          </a:lstStyle>
          <a:p>
            <a:pPr lvl="0"/>
            <a:fld id="{F908C2EE-75BD-435C-B2B6-4D8135BD0228}" type="slidenum">
              <a:t>‹#›</a:t>
            </a:fld>
            <a:endParaRPr lang="pl-PL"/>
          </a:p>
        </p:txBody>
      </p:sp>
    </p:spTree>
    <p:extLst>
      <p:ext uri="{BB962C8B-B14F-4D97-AF65-F5344CB8AC3E}">
        <p14:creationId xmlns:p14="http://schemas.microsoft.com/office/powerpoint/2010/main" val="2525025267"/>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ylko tytuł">
    <p:spTree>
      <p:nvGrpSpPr>
        <p:cNvPr id="1" name=""/>
        <p:cNvGrpSpPr/>
        <p:nvPr/>
      </p:nvGrpSpPr>
      <p:grpSpPr>
        <a:xfrm>
          <a:off x="0" y="0"/>
          <a:ext cx="0" cy="0"/>
          <a:chOff x="0" y="0"/>
          <a:chExt cx="0" cy="0"/>
        </a:xfrm>
      </p:grpSpPr>
      <p:sp>
        <p:nvSpPr>
          <p:cNvPr id="2" name="Tytuł 1"/>
          <p:cNvSpPr txBox="1">
            <a:spLocks noGrp="1"/>
          </p:cNvSpPr>
          <p:nvPr>
            <p:ph type="title"/>
          </p:nvPr>
        </p:nvSpPr>
        <p:spPr/>
        <p:txBody>
          <a:bodyPr/>
          <a:lstStyle>
            <a:lvl1pPr>
              <a:defRPr/>
            </a:lvl1pPr>
          </a:lstStyle>
          <a:p>
            <a:pPr lvl="0"/>
            <a:r>
              <a:rPr lang="pl-PL"/>
              <a:t>Kliknij, aby edytować styl</a:t>
            </a:r>
          </a:p>
        </p:txBody>
      </p:sp>
      <p:sp>
        <p:nvSpPr>
          <p:cNvPr id="3" name="Symbol zastępczy daty 2"/>
          <p:cNvSpPr txBox="1">
            <a:spLocks noGrp="1"/>
          </p:cNvSpPr>
          <p:nvPr>
            <p:ph type="dt" sz="half" idx="7"/>
          </p:nvPr>
        </p:nvSpPr>
        <p:spPr/>
        <p:txBody>
          <a:bodyPr/>
          <a:lstStyle>
            <a:lvl1pPr>
              <a:defRPr/>
            </a:lvl1pPr>
          </a:lstStyle>
          <a:p>
            <a:pPr lvl="0"/>
            <a:fld id="{CB996DE8-B116-4DE6-AB0A-F4D8A9E93CEE}" type="datetime1">
              <a:rPr lang="pl-PL"/>
              <a:pPr lvl="0"/>
              <a:t>13.04.2016</a:t>
            </a:fld>
            <a:endParaRPr lang="pl-PL"/>
          </a:p>
        </p:txBody>
      </p:sp>
      <p:sp>
        <p:nvSpPr>
          <p:cNvPr id="4" name="Symbol zastępczy stopki 3"/>
          <p:cNvSpPr txBox="1">
            <a:spLocks noGrp="1"/>
          </p:cNvSpPr>
          <p:nvPr>
            <p:ph type="ftr" sz="quarter" idx="9"/>
          </p:nvPr>
        </p:nvSpPr>
        <p:spPr/>
        <p:txBody>
          <a:bodyPr/>
          <a:lstStyle>
            <a:lvl1pPr>
              <a:defRPr/>
            </a:lvl1pPr>
          </a:lstStyle>
          <a:p>
            <a:pPr lvl="0"/>
            <a:endParaRPr lang="pl-PL"/>
          </a:p>
        </p:txBody>
      </p:sp>
      <p:sp>
        <p:nvSpPr>
          <p:cNvPr id="5" name="Symbol zastępczy numeru slajdu 4"/>
          <p:cNvSpPr txBox="1">
            <a:spLocks noGrp="1"/>
          </p:cNvSpPr>
          <p:nvPr>
            <p:ph type="sldNum" sz="quarter" idx="8"/>
          </p:nvPr>
        </p:nvSpPr>
        <p:spPr/>
        <p:txBody>
          <a:bodyPr/>
          <a:lstStyle>
            <a:lvl1pPr>
              <a:defRPr/>
            </a:lvl1pPr>
          </a:lstStyle>
          <a:p>
            <a:pPr lvl="0"/>
            <a:fld id="{8D319775-D78E-4DB7-8D6C-DC2851E1A713}" type="slidenum">
              <a:t>‹#›</a:t>
            </a:fld>
            <a:endParaRPr lang="pl-PL"/>
          </a:p>
        </p:txBody>
      </p:sp>
    </p:spTree>
    <p:extLst>
      <p:ext uri="{BB962C8B-B14F-4D97-AF65-F5344CB8AC3E}">
        <p14:creationId xmlns:p14="http://schemas.microsoft.com/office/powerpoint/2010/main" val="447673674"/>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usty">
    <p:spTree>
      <p:nvGrpSpPr>
        <p:cNvPr id="1" name=""/>
        <p:cNvGrpSpPr/>
        <p:nvPr/>
      </p:nvGrpSpPr>
      <p:grpSpPr>
        <a:xfrm>
          <a:off x="0" y="0"/>
          <a:ext cx="0" cy="0"/>
          <a:chOff x="0" y="0"/>
          <a:chExt cx="0" cy="0"/>
        </a:xfrm>
      </p:grpSpPr>
      <p:sp>
        <p:nvSpPr>
          <p:cNvPr id="2" name="Symbol zastępczy daty 1"/>
          <p:cNvSpPr txBox="1">
            <a:spLocks noGrp="1"/>
          </p:cNvSpPr>
          <p:nvPr>
            <p:ph type="dt" sz="half" idx="7"/>
          </p:nvPr>
        </p:nvSpPr>
        <p:spPr/>
        <p:txBody>
          <a:bodyPr/>
          <a:lstStyle>
            <a:lvl1pPr>
              <a:defRPr/>
            </a:lvl1pPr>
          </a:lstStyle>
          <a:p>
            <a:pPr lvl="0"/>
            <a:fld id="{98718324-98BC-4E76-BCA3-1DFFF24FE507}" type="datetime1">
              <a:rPr lang="pl-PL"/>
              <a:pPr lvl="0"/>
              <a:t>13.04.2016</a:t>
            </a:fld>
            <a:endParaRPr lang="pl-PL"/>
          </a:p>
        </p:txBody>
      </p:sp>
      <p:sp>
        <p:nvSpPr>
          <p:cNvPr id="3" name="Symbol zastępczy stopki 2"/>
          <p:cNvSpPr txBox="1">
            <a:spLocks noGrp="1"/>
          </p:cNvSpPr>
          <p:nvPr>
            <p:ph type="ftr" sz="quarter" idx="9"/>
          </p:nvPr>
        </p:nvSpPr>
        <p:spPr/>
        <p:txBody>
          <a:bodyPr/>
          <a:lstStyle>
            <a:lvl1pPr>
              <a:defRPr/>
            </a:lvl1pPr>
          </a:lstStyle>
          <a:p>
            <a:pPr lvl="0"/>
            <a:endParaRPr lang="pl-PL"/>
          </a:p>
        </p:txBody>
      </p:sp>
      <p:sp>
        <p:nvSpPr>
          <p:cNvPr id="4" name="Symbol zastępczy numeru slajdu 3"/>
          <p:cNvSpPr txBox="1">
            <a:spLocks noGrp="1"/>
          </p:cNvSpPr>
          <p:nvPr>
            <p:ph type="sldNum" sz="quarter" idx="8"/>
          </p:nvPr>
        </p:nvSpPr>
        <p:spPr/>
        <p:txBody>
          <a:bodyPr/>
          <a:lstStyle>
            <a:lvl1pPr>
              <a:defRPr/>
            </a:lvl1pPr>
          </a:lstStyle>
          <a:p>
            <a:pPr lvl="0"/>
            <a:fld id="{7DD1512F-2A26-432F-9E77-A54FC3848765}" type="slidenum">
              <a:t>‹#›</a:t>
            </a:fld>
            <a:endParaRPr lang="pl-PL"/>
          </a:p>
        </p:txBody>
      </p:sp>
    </p:spTree>
    <p:extLst>
      <p:ext uri="{BB962C8B-B14F-4D97-AF65-F5344CB8AC3E}">
        <p14:creationId xmlns:p14="http://schemas.microsoft.com/office/powerpoint/2010/main" val="1631386805"/>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Zawartość z podpisem">
    <p:spTree>
      <p:nvGrpSpPr>
        <p:cNvPr id="1" name=""/>
        <p:cNvGrpSpPr/>
        <p:nvPr/>
      </p:nvGrpSpPr>
      <p:grpSpPr>
        <a:xfrm>
          <a:off x="0" y="0"/>
          <a:ext cx="0" cy="0"/>
          <a:chOff x="0" y="0"/>
          <a:chExt cx="0" cy="0"/>
        </a:xfrm>
      </p:grpSpPr>
      <p:sp>
        <p:nvSpPr>
          <p:cNvPr id="2" name="Tytuł 1"/>
          <p:cNvSpPr txBox="1">
            <a:spLocks noGrp="1"/>
          </p:cNvSpPr>
          <p:nvPr>
            <p:ph type="title"/>
          </p:nvPr>
        </p:nvSpPr>
        <p:spPr>
          <a:xfrm>
            <a:off x="839784" y="457200"/>
            <a:ext cx="3932240" cy="1600200"/>
          </a:xfrm>
        </p:spPr>
        <p:txBody>
          <a:bodyPr anchor="b"/>
          <a:lstStyle>
            <a:lvl1pPr>
              <a:defRPr sz="3200"/>
            </a:lvl1pPr>
          </a:lstStyle>
          <a:p>
            <a:pPr lvl="0"/>
            <a:r>
              <a:rPr lang="pl-PL"/>
              <a:t>Kliknij, aby edytować styl</a:t>
            </a:r>
          </a:p>
        </p:txBody>
      </p:sp>
      <p:sp>
        <p:nvSpPr>
          <p:cNvPr id="3" name="Symbol zastępczy zawartości 2"/>
          <p:cNvSpPr txBox="1">
            <a:spLocks noGrp="1"/>
          </p:cNvSpPr>
          <p:nvPr>
            <p:ph idx="1"/>
          </p:nvPr>
        </p:nvSpPr>
        <p:spPr>
          <a:xfrm>
            <a:off x="5183184" y="987423"/>
            <a:ext cx="6172200" cy="4873623"/>
          </a:xfrm>
        </p:spPr>
        <p:txBody>
          <a:bodyPr/>
          <a:lstStyle>
            <a:lvl1pPr>
              <a:defRPr sz="3200"/>
            </a:lvl1pPr>
            <a:lvl2pPr>
              <a:defRPr sz="2800"/>
            </a:lvl2pPr>
            <a:lvl3pPr>
              <a:defRPr sz="2400"/>
            </a:lvl3pPr>
            <a:lvl4pPr>
              <a:defRPr sz="2000"/>
            </a:lvl4pPr>
            <a:lvl5pPr>
              <a:defRPr sz="2000"/>
            </a:lvl5p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tekstu 3"/>
          <p:cNvSpPr txBox="1">
            <a:spLocks noGrp="1"/>
          </p:cNvSpPr>
          <p:nvPr>
            <p:ph type="body" idx="2"/>
          </p:nvPr>
        </p:nvSpPr>
        <p:spPr>
          <a:xfrm>
            <a:off x="839784" y="2057400"/>
            <a:ext cx="3932240" cy="3811584"/>
          </a:xfrm>
        </p:spPr>
        <p:txBody>
          <a:bodyPr/>
          <a:lstStyle>
            <a:lvl1pPr marL="0" indent="0">
              <a:buNone/>
              <a:defRPr sz="1600"/>
            </a:lvl1pPr>
          </a:lstStyle>
          <a:p>
            <a:pPr lvl="0"/>
            <a:r>
              <a:rPr lang="pl-PL"/>
              <a:t>Edytuj style wzorca tekstu</a:t>
            </a:r>
          </a:p>
        </p:txBody>
      </p:sp>
      <p:sp>
        <p:nvSpPr>
          <p:cNvPr id="5" name="Symbol zastępczy daty 4"/>
          <p:cNvSpPr txBox="1">
            <a:spLocks noGrp="1"/>
          </p:cNvSpPr>
          <p:nvPr>
            <p:ph type="dt" sz="half" idx="7"/>
          </p:nvPr>
        </p:nvSpPr>
        <p:spPr/>
        <p:txBody>
          <a:bodyPr/>
          <a:lstStyle>
            <a:lvl1pPr>
              <a:defRPr/>
            </a:lvl1pPr>
          </a:lstStyle>
          <a:p>
            <a:pPr lvl="0"/>
            <a:fld id="{F8CF9630-DB7D-4C9D-85C3-C56EB4E42958}" type="datetime1">
              <a:rPr lang="pl-PL"/>
              <a:pPr lvl="0"/>
              <a:t>13.04.2016</a:t>
            </a:fld>
            <a:endParaRPr lang="pl-PL"/>
          </a:p>
        </p:txBody>
      </p:sp>
      <p:sp>
        <p:nvSpPr>
          <p:cNvPr id="6" name="Symbol zastępczy stopki 5"/>
          <p:cNvSpPr txBox="1">
            <a:spLocks noGrp="1"/>
          </p:cNvSpPr>
          <p:nvPr>
            <p:ph type="ftr" sz="quarter" idx="9"/>
          </p:nvPr>
        </p:nvSpPr>
        <p:spPr/>
        <p:txBody>
          <a:bodyPr/>
          <a:lstStyle>
            <a:lvl1pPr>
              <a:defRPr/>
            </a:lvl1pPr>
          </a:lstStyle>
          <a:p>
            <a:pPr lvl="0"/>
            <a:endParaRPr lang="pl-PL"/>
          </a:p>
        </p:txBody>
      </p:sp>
      <p:sp>
        <p:nvSpPr>
          <p:cNvPr id="7" name="Symbol zastępczy numeru slajdu 6"/>
          <p:cNvSpPr txBox="1">
            <a:spLocks noGrp="1"/>
          </p:cNvSpPr>
          <p:nvPr>
            <p:ph type="sldNum" sz="quarter" idx="8"/>
          </p:nvPr>
        </p:nvSpPr>
        <p:spPr/>
        <p:txBody>
          <a:bodyPr/>
          <a:lstStyle>
            <a:lvl1pPr>
              <a:defRPr/>
            </a:lvl1pPr>
          </a:lstStyle>
          <a:p>
            <a:pPr lvl="0"/>
            <a:fld id="{822BA279-0067-41D4-9A07-43092B373A3C}" type="slidenum">
              <a:t>‹#›</a:t>
            </a:fld>
            <a:endParaRPr lang="pl-PL"/>
          </a:p>
        </p:txBody>
      </p:sp>
    </p:spTree>
    <p:extLst>
      <p:ext uri="{BB962C8B-B14F-4D97-AF65-F5344CB8AC3E}">
        <p14:creationId xmlns:p14="http://schemas.microsoft.com/office/powerpoint/2010/main" val="26431251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az z podpisem">
    <p:spTree>
      <p:nvGrpSpPr>
        <p:cNvPr id="1" name=""/>
        <p:cNvGrpSpPr/>
        <p:nvPr/>
      </p:nvGrpSpPr>
      <p:grpSpPr>
        <a:xfrm>
          <a:off x="0" y="0"/>
          <a:ext cx="0" cy="0"/>
          <a:chOff x="0" y="0"/>
          <a:chExt cx="0" cy="0"/>
        </a:xfrm>
      </p:grpSpPr>
      <p:sp>
        <p:nvSpPr>
          <p:cNvPr id="2" name="Tytuł 1"/>
          <p:cNvSpPr txBox="1">
            <a:spLocks noGrp="1"/>
          </p:cNvSpPr>
          <p:nvPr>
            <p:ph type="title"/>
          </p:nvPr>
        </p:nvSpPr>
        <p:spPr>
          <a:xfrm>
            <a:off x="839784" y="457200"/>
            <a:ext cx="3932240" cy="1600200"/>
          </a:xfrm>
        </p:spPr>
        <p:txBody>
          <a:bodyPr anchor="b"/>
          <a:lstStyle>
            <a:lvl1pPr>
              <a:defRPr sz="3200"/>
            </a:lvl1pPr>
          </a:lstStyle>
          <a:p>
            <a:pPr lvl="0"/>
            <a:r>
              <a:rPr lang="pl-PL"/>
              <a:t>Kliknij, aby edytować styl</a:t>
            </a:r>
          </a:p>
        </p:txBody>
      </p:sp>
      <p:sp>
        <p:nvSpPr>
          <p:cNvPr id="3" name="Symbol zastępczy obrazu 2"/>
          <p:cNvSpPr txBox="1">
            <a:spLocks noGrp="1"/>
          </p:cNvSpPr>
          <p:nvPr>
            <p:ph type="pic" idx="1"/>
          </p:nvPr>
        </p:nvSpPr>
        <p:spPr>
          <a:xfrm>
            <a:off x="5183184" y="987423"/>
            <a:ext cx="6172200" cy="4873623"/>
          </a:xfrm>
        </p:spPr>
        <p:txBody>
          <a:bodyPr/>
          <a:lstStyle>
            <a:lvl1pPr marL="0" indent="0">
              <a:buNone/>
              <a:defRPr sz="3200"/>
            </a:lvl1pPr>
          </a:lstStyle>
          <a:p>
            <a:pPr lvl="0"/>
            <a:endParaRPr lang="pl-PL"/>
          </a:p>
        </p:txBody>
      </p:sp>
      <p:sp>
        <p:nvSpPr>
          <p:cNvPr id="4" name="Symbol zastępczy tekstu 3"/>
          <p:cNvSpPr txBox="1">
            <a:spLocks noGrp="1"/>
          </p:cNvSpPr>
          <p:nvPr>
            <p:ph type="body" idx="2"/>
          </p:nvPr>
        </p:nvSpPr>
        <p:spPr>
          <a:xfrm>
            <a:off x="839784" y="2057400"/>
            <a:ext cx="3932240" cy="3811584"/>
          </a:xfrm>
        </p:spPr>
        <p:txBody>
          <a:bodyPr/>
          <a:lstStyle>
            <a:lvl1pPr marL="0" indent="0">
              <a:buNone/>
              <a:defRPr sz="1600"/>
            </a:lvl1pPr>
          </a:lstStyle>
          <a:p>
            <a:pPr lvl="0"/>
            <a:r>
              <a:rPr lang="pl-PL"/>
              <a:t>Edytuj style wzorca tekstu</a:t>
            </a:r>
          </a:p>
        </p:txBody>
      </p:sp>
      <p:sp>
        <p:nvSpPr>
          <p:cNvPr id="5" name="Symbol zastępczy daty 4"/>
          <p:cNvSpPr txBox="1">
            <a:spLocks noGrp="1"/>
          </p:cNvSpPr>
          <p:nvPr>
            <p:ph type="dt" sz="half" idx="7"/>
          </p:nvPr>
        </p:nvSpPr>
        <p:spPr/>
        <p:txBody>
          <a:bodyPr/>
          <a:lstStyle>
            <a:lvl1pPr>
              <a:defRPr/>
            </a:lvl1pPr>
          </a:lstStyle>
          <a:p>
            <a:pPr lvl="0"/>
            <a:fld id="{79CE669C-2B9D-4A32-BC32-D21831A3D8DC}" type="datetime1">
              <a:rPr lang="pl-PL"/>
              <a:pPr lvl="0"/>
              <a:t>13.04.2016</a:t>
            </a:fld>
            <a:endParaRPr lang="pl-PL"/>
          </a:p>
        </p:txBody>
      </p:sp>
      <p:sp>
        <p:nvSpPr>
          <p:cNvPr id="6" name="Symbol zastępczy stopki 5"/>
          <p:cNvSpPr txBox="1">
            <a:spLocks noGrp="1"/>
          </p:cNvSpPr>
          <p:nvPr>
            <p:ph type="ftr" sz="quarter" idx="9"/>
          </p:nvPr>
        </p:nvSpPr>
        <p:spPr/>
        <p:txBody>
          <a:bodyPr/>
          <a:lstStyle>
            <a:lvl1pPr>
              <a:defRPr/>
            </a:lvl1pPr>
          </a:lstStyle>
          <a:p>
            <a:pPr lvl="0"/>
            <a:endParaRPr lang="pl-PL"/>
          </a:p>
        </p:txBody>
      </p:sp>
      <p:sp>
        <p:nvSpPr>
          <p:cNvPr id="7" name="Symbol zastępczy numeru slajdu 6"/>
          <p:cNvSpPr txBox="1">
            <a:spLocks noGrp="1"/>
          </p:cNvSpPr>
          <p:nvPr>
            <p:ph type="sldNum" sz="quarter" idx="8"/>
          </p:nvPr>
        </p:nvSpPr>
        <p:spPr/>
        <p:txBody>
          <a:bodyPr/>
          <a:lstStyle>
            <a:lvl1pPr>
              <a:defRPr/>
            </a:lvl1pPr>
          </a:lstStyle>
          <a:p>
            <a:pPr lvl="0"/>
            <a:fld id="{C8B50EF0-A37F-427E-8C47-985290FDF594}" type="slidenum">
              <a:t>‹#›</a:t>
            </a:fld>
            <a:endParaRPr lang="pl-PL"/>
          </a:p>
        </p:txBody>
      </p:sp>
    </p:spTree>
    <p:extLst>
      <p:ext uri="{BB962C8B-B14F-4D97-AF65-F5344CB8AC3E}">
        <p14:creationId xmlns:p14="http://schemas.microsoft.com/office/powerpoint/2010/main" val="262585495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ymbol zastępczy tytułu 1"/>
          <p:cNvSpPr txBox="1">
            <a:spLocks noGrp="1"/>
          </p:cNvSpPr>
          <p:nvPr>
            <p:ph type="title"/>
          </p:nvPr>
        </p:nvSpPr>
        <p:spPr>
          <a:xfrm>
            <a:off x="838203" y="365129"/>
            <a:ext cx="10515600" cy="1325559"/>
          </a:xfrm>
          <a:prstGeom prst="rect">
            <a:avLst/>
          </a:prstGeom>
          <a:noFill/>
          <a:ln>
            <a:noFill/>
          </a:ln>
        </p:spPr>
        <p:txBody>
          <a:bodyPr vert="horz" wrap="square" lIns="91440" tIns="45720" rIns="91440" bIns="45720" anchor="ctr" anchorCtr="0" compatLnSpc="1">
            <a:normAutofit/>
          </a:bodyPr>
          <a:lstStyle/>
          <a:p>
            <a:pPr lvl="0"/>
            <a:r>
              <a:rPr lang="pl-PL"/>
              <a:t>Kliknij, aby edytować styl</a:t>
            </a:r>
          </a:p>
        </p:txBody>
      </p:sp>
      <p:sp>
        <p:nvSpPr>
          <p:cNvPr id="3" name="Symbol zastępczy tekstu 2"/>
          <p:cNvSpPr txBox="1">
            <a:spLocks noGrp="1"/>
          </p:cNvSpPr>
          <p:nvPr>
            <p:ph type="body" idx="1"/>
          </p:nvPr>
        </p:nvSpPr>
        <p:spPr>
          <a:xfrm>
            <a:off x="838203" y="1825627"/>
            <a:ext cx="10515600" cy="4351336"/>
          </a:xfrm>
          <a:prstGeom prst="rect">
            <a:avLst/>
          </a:prstGeom>
          <a:noFill/>
          <a:ln>
            <a:noFill/>
          </a:ln>
        </p:spPr>
        <p:txBody>
          <a:bodyPr vert="horz" wrap="square" lIns="91440" tIns="45720" rIns="91440" bIns="45720" anchor="t" anchorCtr="0" compatLnSpc="1">
            <a:normAutofit/>
          </a:bodyPr>
          <a:lstStyle/>
          <a:p>
            <a:pPr lvl="0"/>
            <a:r>
              <a:rPr lang="pl-PL"/>
              <a:t>Edytuj style wzorca tekstu</a:t>
            </a:r>
          </a:p>
          <a:p>
            <a:pPr lvl="1"/>
            <a:r>
              <a:rPr lang="pl-PL"/>
              <a:t>Drugi poziom</a:t>
            </a:r>
          </a:p>
          <a:p>
            <a:pPr lvl="2"/>
            <a:r>
              <a:rPr lang="pl-PL"/>
              <a:t>Trzeci poziom</a:t>
            </a:r>
          </a:p>
          <a:p>
            <a:pPr lvl="3"/>
            <a:r>
              <a:rPr lang="pl-PL"/>
              <a:t>Czwarty poziom</a:t>
            </a:r>
          </a:p>
          <a:p>
            <a:pPr lvl="4"/>
            <a:r>
              <a:rPr lang="pl-PL"/>
              <a:t>Piąty poziom</a:t>
            </a:r>
          </a:p>
        </p:txBody>
      </p:sp>
      <p:sp>
        <p:nvSpPr>
          <p:cNvPr id="4" name="Symbol zastępczy daty 3"/>
          <p:cNvSpPr txBox="1">
            <a:spLocks noGrp="1"/>
          </p:cNvSpPr>
          <p:nvPr>
            <p:ph type="dt" sz="half" idx="2"/>
          </p:nvPr>
        </p:nvSpPr>
        <p:spPr>
          <a:xfrm>
            <a:off x="8382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l" defTabSz="914400" rtl="0" fontAlgn="auto" hangingPunct="1">
              <a:lnSpc>
                <a:spcPct val="100000"/>
              </a:lnSpc>
              <a:spcBef>
                <a:spcPts val="0"/>
              </a:spcBef>
              <a:spcAft>
                <a:spcPts val="0"/>
              </a:spcAft>
              <a:buNone/>
              <a:tabLst/>
              <a:defRPr lang="pl-PL" sz="1200" b="0" i="0" u="none" strike="noStrike" kern="1200" cap="none" spc="0" baseline="0">
                <a:solidFill>
                  <a:srgbClr val="898989"/>
                </a:solidFill>
                <a:uFillTx/>
                <a:latin typeface="Calibri"/>
              </a:defRPr>
            </a:lvl1pPr>
          </a:lstStyle>
          <a:p>
            <a:pPr lvl="0"/>
            <a:fld id="{ECEC232C-C861-4AF3-BA4C-BC01CD5CA1C8}" type="datetime1">
              <a:rPr lang="pl-PL"/>
              <a:pPr lvl="0"/>
              <a:t>13.04.2016</a:t>
            </a:fld>
            <a:endParaRPr lang="pl-PL"/>
          </a:p>
        </p:txBody>
      </p:sp>
      <p:sp>
        <p:nvSpPr>
          <p:cNvPr id="5" name="Symbol zastępczy stopki 4"/>
          <p:cNvSpPr txBox="1">
            <a:spLocks noGrp="1"/>
          </p:cNvSpPr>
          <p:nvPr>
            <p:ph type="ftr" sz="quarter" idx="3"/>
          </p:nvPr>
        </p:nvSpPr>
        <p:spPr>
          <a:xfrm>
            <a:off x="4038603" y="6356351"/>
            <a:ext cx="4114800" cy="365129"/>
          </a:xfrm>
          <a:prstGeom prst="rect">
            <a:avLst/>
          </a:prstGeom>
          <a:noFill/>
          <a:ln>
            <a:noFill/>
          </a:ln>
        </p:spPr>
        <p:txBody>
          <a:bodyPr vert="horz" wrap="square" lIns="91440" tIns="45720" rIns="91440" bIns="45720" anchor="ctr" anchorCtr="1" compatLnSpc="1">
            <a:noAutofit/>
          </a:bodyPr>
          <a:lstStyle>
            <a:lvl1pPr marL="0" marR="0" lvl="0" indent="0" algn="ctr" defTabSz="914400" rtl="0" fontAlgn="auto" hangingPunct="1">
              <a:lnSpc>
                <a:spcPct val="100000"/>
              </a:lnSpc>
              <a:spcBef>
                <a:spcPts val="0"/>
              </a:spcBef>
              <a:spcAft>
                <a:spcPts val="0"/>
              </a:spcAft>
              <a:buNone/>
              <a:tabLst/>
              <a:defRPr lang="pl-PL" sz="1200" b="0" i="0" u="none" strike="noStrike" kern="1200" cap="none" spc="0" baseline="0">
                <a:solidFill>
                  <a:srgbClr val="898989"/>
                </a:solidFill>
                <a:uFillTx/>
                <a:latin typeface="Calibri"/>
              </a:defRPr>
            </a:lvl1pPr>
          </a:lstStyle>
          <a:p>
            <a:pPr lvl="0"/>
            <a:endParaRPr lang="pl-PL"/>
          </a:p>
        </p:txBody>
      </p:sp>
      <p:sp>
        <p:nvSpPr>
          <p:cNvPr id="6" name="Symbol zastępczy numeru slajdu 5"/>
          <p:cNvSpPr txBox="1">
            <a:spLocks noGrp="1"/>
          </p:cNvSpPr>
          <p:nvPr>
            <p:ph type="sldNum" sz="quarter" idx="4"/>
          </p:nvPr>
        </p:nvSpPr>
        <p:spPr>
          <a:xfrm>
            <a:off x="8610603" y="6356351"/>
            <a:ext cx="2743200" cy="365129"/>
          </a:xfrm>
          <a:prstGeom prst="rect">
            <a:avLst/>
          </a:prstGeom>
          <a:noFill/>
          <a:ln>
            <a:noFill/>
          </a:ln>
        </p:spPr>
        <p:txBody>
          <a:bodyPr vert="horz" wrap="square" lIns="91440" tIns="45720" rIns="91440" bIns="45720" anchor="ctr" anchorCtr="0" compatLnSpc="1">
            <a:noAutofit/>
          </a:bodyPr>
          <a:lstStyle>
            <a:lvl1pPr marL="0" marR="0" lvl="0" indent="0" algn="r" defTabSz="914400" rtl="0" fontAlgn="auto" hangingPunct="1">
              <a:lnSpc>
                <a:spcPct val="100000"/>
              </a:lnSpc>
              <a:spcBef>
                <a:spcPts val="0"/>
              </a:spcBef>
              <a:spcAft>
                <a:spcPts val="0"/>
              </a:spcAft>
              <a:buNone/>
              <a:tabLst/>
              <a:defRPr lang="pl-PL" sz="1200" b="0" i="0" u="none" strike="noStrike" kern="1200" cap="none" spc="0" baseline="0">
                <a:solidFill>
                  <a:srgbClr val="898989"/>
                </a:solidFill>
                <a:uFillTx/>
                <a:latin typeface="Calibri"/>
              </a:defRPr>
            </a:lvl1pPr>
          </a:lstStyle>
          <a:p>
            <a:pPr lvl="0"/>
            <a:fld id="{5E248E9B-5F4F-4B2C-B227-0E7874AF200F}" type="slidenum">
              <a:t>‹#›</a:t>
            </a:fld>
            <a:endParaRPr lang="pl-PL"/>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marL="0" marR="0" lvl="0" indent="0" algn="l" defTabSz="914400" rtl="0" fontAlgn="auto" hangingPunct="1">
        <a:lnSpc>
          <a:spcPct val="90000"/>
        </a:lnSpc>
        <a:spcBef>
          <a:spcPts val="0"/>
        </a:spcBef>
        <a:spcAft>
          <a:spcPts val="0"/>
        </a:spcAft>
        <a:buNone/>
        <a:tabLst/>
        <a:defRPr lang="pl-PL" sz="4400" b="0" i="0" u="none" strike="noStrike" kern="1200" cap="none" spc="0" baseline="0">
          <a:solidFill>
            <a:srgbClr val="000000"/>
          </a:solidFill>
          <a:uFillTx/>
          <a:latin typeface="Calibri Light"/>
        </a:defRPr>
      </a:lvl1pPr>
    </p:titleStyle>
    <p:bodyStyle>
      <a:lvl1pPr marL="228600" marR="0" lvl="0" indent="-228600" algn="l" defTabSz="914400" rtl="0" fontAlgn="auto" hangingPunct="1">
        <a:lnSpc>
          <a:spcPct val="90000"/>
        </a:lnSpc>
        <a:spcBef>
          <a:spcPts val="1000"/>
        </a:spcBef>
        <a:spcAft>
          <a:spcPts val="0"/>
        </a:spcAft>
        <a:buSzPct val="100000"/>
        <a:buFont typeface="Arial" pitchFamily="34"/>
        <a:buChar char="•"/>
        <a:tabLst/>
        <a:defRPr lang="pl-PL" sz="2800" b="0" i="0" u="none" strike="noStrike" kern="1200" cap="none" spc="0" baseline="0">
          <a:solidFill>
            <a:srgbClr val="000000"/>
          </a:solidFill>
          <a:uFillTx/>
          <a:latin typeface="Calibri"/>
        </a:defRPr>
      </a:lvl1pPr>
      <a:lvl2pPr marL="685800" marR="0" lvl="1" indent="-228600" algn="l" defTabSz="914400" rtl="0" fontAlgn="auto" hangingPunct="1">
        <a:lnSpc>
          <a:spcPct val="90000"/>
        </a:lnSpc>
        <a:spcBef>
          <a:spcPts val="500"/>
        </a:spcBef>
        <a:spcAft>
          <a:spcPts val="0"/>
        </a:spcAft>
        <a:buSzPct val="100000"/>
        <a:buFont typeface="Arial" pitchFamily="34"/>
        <a:buChar char="•"/>
        <a:tabLst/>
        <a:defRPr lang="pl-PL" sz="2400" b="0" i="0" u="none" strike="noStrike" kern="1200" cap="none" spc="0" baseline="0">
          <a:solidFill>
            <a:srgbClr val="000000"/>
          </a:solidFill>
          <a:uFillTx/>
          <a:latin typeface="Calibri"/>
        </a:defRPr>
      </a:lvl2pPr>
      <a:lvl3pPr marL="1143000" marR="0" lvl="2" indent="-228600" algn="l" defTabSz="914400" rtl="0" fontAlgn="auto" hangingPunct="1">
        <a:lnSpc>
          <a:spcPct val="90000"/>
        </a:lnSpc>
        <a:spcBef>
          <a:spcPts val="500"/>
        </a:spcBef>
        <a:spcAft>
          <a:spcPts val="0"/>
        </a:spcAft>
        <a:buSzPct val="100000"/>
        <a:buFont typeface="Arial" pitchFamily="34"/>
        <a:buChar char="•"/>
        <a:tabLst/>
        <a:defRPr lang="pl-PL" sz="2000" b="0" i="0" u="none" strike="noStrike" kern="1200" cap="none" spc="0" baseline="0">
          <a:solidFill>
            <a:srgbClr val="000000"/>
          </a:solidFill>
          <a:uFillTx/>
          <a:latin typeface="Calibri"/>
        </a:defRPr>
      </a:lvl3pPr>
      <a:lvl4pPr marL="1600200" marR="0" lvl="3"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4pPr>
      <a:lvl5pPr marL="2057400" marR="0" lvl="4" indent="-228600" algn="l" defTabSz="914400" rtl="0" fontAlgn="auto" hangingPunct="1">
        <a:lnSpc>
          <a:spcPct val="90000"/>
        </a:lnSpc>
        <a:spcBef>
          <a:spcPts val="500"/>
        </a:spcBef>
        <a:spcAft>
          <a:spcPts val="0"/>
        </a:spcAft>
        <a:buSzPct val="100000"/>
        <a:buFont typeface="Arial" pitchFamily="34"/>
        <a:buChar char="•"/>
        <a:tabLst/>
        <a:defRPr lang="pl-PL" sz="1800" b="0" i="0" u="none" strike="noStrike" kern="1200" cap="none" spc="0" baseline="0">
          <a:solidFill>
            <a:srgbClr val="000000"/>
          </a:solidFill>
          <a:uFillTx/>
          <a:latin typeface="Calibri"/>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 Id="rId4"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10.xml"/><Relationship Id="rId1" Type="http://schemas.openxmlformats.org/officeDocument/2006/relationships/slideLayout" Target="../slideLayouts/slideLayout1.xml"/><Relationship Id="rId5" Type="http://schemas.openxmlformats.org/officeDocument/2006/relationships/image" Target="../media/image7.png"/><Relationship Id="rId4" Type="http://schemas.openxmlformats.org/officeDocument/2006/relationships/image" Target="../media/image6.png"/></Relationships>
</file>

<file path=ppt/slides/_rels/slide11.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image" Target="../media/image9.png"/></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16.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7.xml"/><Relationship Id="rId1" Type="http://schemas.openxmlformats.org/officeDocument/2006/relationships/slideLayout" Target="../slideLayouts/slideLayout1.xml"/><Relationship Id="rId4" Type="http://schemas.openxmlformats.org/officeDocument/2006/relationships/image" Target="../media/image13.png"/></Relationships>
</file>

<file path=ppt/slides/_rels/slide18.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8.xml"/><Relationship Id="rId1" Type="http://schemas.openxmlformats.org/officeDocument/2006/relationships/slideLayout" Target="../slideLayouts/slideLayout1.xml"/><Relationship Id="rId4" Type="http://schemas.microsoft.com/office/2007/relationships/hdphoto" Target="../media/hdphoto1.wdp"/></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20.xml"/><Relationship Id="rId1" Type="http://schemas.openxmlformats.org/officeDocument/2006/relationships/slideLayout" Target="../slideLayouts/slideLayout1.xml"/><Relationship Id="rId5" Type="http://schemas.openxmlformats.org/officeDocument/2006/relationships/image" Target="../media/image18.png"/><Relationship Id="rId4" Type="http://schemas.openxmlformats.org/officeDocument/2006/relationships/image" Target="../media/image17.png"/></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22.xml"/><Relationship Id="rId1" Type="http://schemas.openxmlformats.org/officeDocument/2006/relationships/slideLayout" Target="../slideLayouts/slideLayout1.xml"/><Relationship Id="rId5" Type="http://schemas.openxmlformats.org/officeDocument/2006/relationships/image" Target="../media/image21.jpg"/><Relationship Id="rId4" Type="http://schemas.openxmlformats.org/officeDocument/2006/relationships/image" Target="../media/image20.jpg"/></Relationships>
</file>

<file path=ppt/slides/_rels/slide23.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3.xml"/><Relationship Id="rId1" Type="http://schemas.openxmlformats.org/officeDocument/2006/relationships/slideLayout" Target="../slideLayouts/slideLayout1.xml"/><Relationship Id="rId5" Type="http://schemas.openxmlformats.org/officeDocument/2006/relationships/image" Target="../media/image24.png"/><Relationship Id="rId4" Type="http://schemas.openxmlformats.org/officeDocument/2006/relationships/image" Target="../media/image23.png"/></Relationships>
</file>

<file path=ppt/slides/_rels/slide24.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4.xml"/><Relationship Id="rId1" Type="http://schemas.openxmlformats.org/officeDocument/2006/relationships/slideLayout" Target="../slideLayouts/slideLayout1.xml"/><Relationship Id="rId5" Type="http://schemas.openxmlformats.org/officeDocument/2006/relationships/image" Target="../media/image27.jpg"/><Relationship Id="rId4" Type="http://schemas.openxmlformats.org/officeDocument/2006/relationships/image" Target="../media/image26.jpg"/></Relationships>
</file>

<file path=ppt/slides/_rels/slide25.xml.rels><?xml version="1.0" encoding="UTF-8" standalone="yes"?>
<Relationships xmlns="http://schemas.openxmlformats.org/package/2006/relationships"><Relationship Id="rId3" Type="http://schemas.openxmlformats.org/officeDocument/2006/relationships/image" Target="../media/image28.emf"/><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3" Type="http://schemas.openxmlformats.org/officeDocument/2006/relationships/image" Target="../media/image29.emf"/><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hyperlink" Target="http://physionet.org/physiotools/mhrv/" TargetMode="External"/><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9.xml"/><Relationship Id="rId1" Type="http://schemas.openxmlformats.org/officeDocument/2006/relationships/slideLayout" Target="../slideLayouts/slideLayout1.xml"/><Relationship Id="rId5" Type="http://schemas.microsoft.com/office/2007/relationships/hdphoto" Target="../media/hdphoto2.wdp"/><Relationship Id="rId4" Type="http://schemas.openxmlformats.org/officeDocument/2006/relationships/image" Target="../media/image31.pn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3" Type="http://schemas.openxmlformats.org/officeDocument/2006/relationships/image" Target="../media/image4.emf"/><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9.xml"/><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name="Slide4">
    <p:spTree>
      <p:nvGrpSpPr>
        <p:cNvPr id="1" name=""/>
        <p:cNvGrpSpPr/>
        <p:nvPr/>
      </p:nvGrpSpPr>
      <p:grpSpPr>
        <a:xfrm>
          <a:off x="0" y="0"/>
          <a:ext cx="0" cy="0"/>
          <a:chOff x="0" y="0"/>
          <a:chExt cx="0" cy="0"/>
        </a:xfrm>
      </p:grpSpPr>
      <p:sp>
        <p:nvSpPr>
          <p:cNvPr id="2" name="Tytuł 1"/>
          <p:cNvSpPr txBox="1">
            <a:spLocks noGrp="1"/>
          </p:cNvSpPr>
          <p:nvPr>
            <p:ph type="ctrTitle"/>
          </p:nvPr>
        </p:nvSpPr>
        <p:spPr>
          <a:xfrm>
            <a:off x="988567" y="1796706"/>
            <a:ext cx="10332024" cy="2387598"/>
          </a:xfrm>
        </p:spPr>
        <p:txBody>
          <a:bodyPr>
            <a:noAutofit/>
          </a:bodyPr>
          <a:lstStyle/>
          <a:p>
            <a:pPr lvl="0" algn="l"/>
            <a:r>
              <a:rPr lang="en-US" sz="4000" b="1" dirty="0">
                <a:latin typeface="AdvHelv_B"/>
              </a:rPr>
              <a:t>MODELING </a:t>
            </a:r>
            <a:r>
              <a:rPr lang="pl-PL" sz="4000" b="1" dirty="0" smtClean="0">
                <a:latin typeface="AdvHelv_B"/>
              </a:rPr>
              <a:t>OF </a:t>
            </a:r>
            <a:r>
              <a:rPr lang="en-US" sz="4000" b="1" dirty="0" smtClean="0">
                <a:latin typeface="AdvHelv_B"/>
              </a:rPr>
              <a:t>LINEAR </a:t>
            </a:r>
            <a:r>
              <a:rPr lang="en-US" sz="4000" b="1" dirty="0">
                <a:latin typeface="AdvHelv_B"/>
              </a:rPr>
              <a:t>AND NONLINEAR PROPERTIES </a:t>
            </a:r>
            <a:r>
              <a:rPr lang="en-US" sz="4000" b="1" dirty="0" smtClean="0">
                <a:latin typeface="AdvHelv_B"/>
              </a:rPr>
              <a:t>OF NIGHT-TIME </a:t>
            </a:r>
            <a:r>
              <a:rPr lang="pl-PL" sz="4000" b="1" dirty="0">
                <a:latin typeface="AdvHelv_B"/>
              </a:rPr>
              <a:t/>
            </a:r>
            <a:br>
              <a:rPr lang="pl-PL" sz="4000" b="1" dirty="0">
                <a:latin typeface="AdvHelv_B"/>
              </a:rPr>
            </a:br>
            <a:r>
              <a:rPr lang="en-US" sz="4000" b="1" dirty="0">
                <a:latin typeface="AdvHelv_B"/>
              </a:rPr>
              <a:t>HEART RATE</a:t>
            </a:r>
            <a:r>
              <a:rPr lang="pl-PL" sz="4000" b="1" dirty="0">
                <a:latin typeface="AdvHelv_B"/>
              </a:rPr>
              <a:t> </a:t>
            </a:r>
            <a:r>
              <a:rPr lang="en-US" sz="4000" b="1" dirty="0">
                <a:latin typeface="AdvHelv_B"/>
              </a:rPr>
              <a:t>VARIABILITY</a:t>
            </a:r>
            <a:r>
              <a:rPr lang="pl-PL" sz="4000" b="1" dirty="0">
                <a:latin typeface="AdvHelv_B"/>
              </a:rPr>
              <a:t/>
            </a:r>
            <a:br>
              <a:rPr lang="pl-PL" sz="4000" b="1" dirty="0">
                <a:latin typeface="AdvHelv_B"/>
              </a:rPr>
            </a:br>
            <a:endParaRPr lang="pl-PL" sz="4000" b="1" dirty="0">
              <a:latin typeface="AdvHelv_B"/>
            </a:endParaRPr>
          </a:p>
        </p:txBody>
      </p:sp>
      <p:sp>
        <p:nvSpPr>
          <p:cNvPr id="3" name="Podtytuł 2"/>
          <p:cNvSpPr txBox="1">
            <a:spLocks noGrp="1"/>
          </p:cNvSpPr>
          <p:nvPr>
            <p:ph type="subTitle" idx="1"/>
          </p:nvPr>
        </p:nvSpPr>
        <p:spPr>
          <a:xfrm>
            <a:off x="717386" y="3626497"/>
            <a:ext cx="7163667" cy="943587"/>
          </a:xfrm>
        </p:spPr>
        <p:txBody>
          <a:bodyPr/>
          <a:lstStyle/>
          <a:p>
            <a:pPr lvl="0" algn="l"/>
            <a:r>
              <a:rPr lang="pl-PL" b="1" dirty="0"/>
              <a:t>Mateusz Soliński, Jan Gierałtowski, Jan Żebrowski</a:t>
            </a:r>
          </a:p>
        </p:txBody>
      </p:sp>
      <p:sp>
        <p:nvSpPr>
          <p:cNvPr id="4" name="pole tekstowe 3"/>
          <p:cNvSpPr txBox="1"/>
          <p:nvPr/>
        </p:nvSpPr>
        <p:spPr>
          <a:xfrm>
            <a:off x="235671" y="4087338"/>
            <a:ext cx="8295660" cy="369332"/>
          </a:xfrm>
          <a:prstGeom prst="rect">
            <a:avLst/>
          </a:prstGeom>
          <a:noFill/>
          <a:ln cap="flat">
            <a:noFill/>
          </a:ln>
        </p:spPr>
        <p:txBody>
          <a:bodyPr vert="horz" wrap="square" lIns="91440" tIns="45720" rIns="91440" bIns="45720" anchor="t" anchorCtr="0" compatLnSpc="1">
            <a:spAutoFit/>
          </a:bodyPr>
          <a:lstStyle/>
          <a:p>
            <a:pPr lvl="0" algn="ctr">
              <a:defRPr sz="1800" b="0" i="0" u="none" strike="noStrike" kern="0" cap="none" spc="0" baseline="0">
                <a:solidFill>
                  <a:srgbClr val="000000"/>
                </a:solidFill>
                <a:uFillTx/>
              </a:defRPr>
            </a:pPr>
            <a:r>
              <a:rPr lang="pl-PL" sz="1800" b="0" i="0" u="none" strike="noStrike" kern="1200" cap="none" spc="0" baseline="0" dirty="0" err="1">
                <a:uFillTx/>
                <a:latin typeface="Calibri"/>
              </a:rPr>
              <a:t>Faculty</a:t>
            </a:r>
            <a:r>
              <a:rPr lang="pl-PL" sz="1800" b="0" i="0" u="none" strike="noStrike" kern="1200" cap="none" spc="0" baseline="0" dirty="0">
                <a:uFillTx/>
                <a:latin typeface="Calibri"/>
              </a:rPr>
              <a:t> of </a:t>
            </a:r>
            <a:r>
              <a:rPr lang="pl-PL" sz="1800" b="0" i="0" u="none" strike="noStrike" kern="1200" cap="none" spc="0" baseline="0" dirty="0" err="1">
                <a:uFillTx/>
                <a:latin typeface="Calibri"/>
              </a:rPr>
              <a:t>Physics</a:t>
            </a:r>
            <a:r>
              <a:rPr lang="pl-PL" sz="1800" b="0" i="0" u="none" strike="noStrike" kern="1200" cap="none" spc="0" baseline="0" dirty="0">
                <a:uFillTx/>
                <a:latin typeface="Calibri"/>
              </a:rPr>
              <a:t>, </a:t>
            </a:r>
            <a:r>
              <a:rPr lang="pl-PL" sz="1800" b="0" i="0" u="none" strike="noStrike" kern="1200" cap="none" spc="0" baseline="0" dirty="0" err="1">
                <a:uFillTx/>
                <a:latin typeface="Calibri"/>
              </a:rPr>
              <a:t>Warsaw</a:t>
            </a:r>
            <a:r>
              <a:rPr lang="pl-PL" sz="1800" b="0" i="0" u="none" strike="noStrike" kern="1200" cap="none" spc="0" baseline="0" dirty="0">
                <a:uFillTx/>
                <a:latin typeface="Calibri"/>
              </a:rPr>
              <a:t> University of Technology, </a:t>
            </a:r>
            <a:r>
              <a:rPr lang="pl-PL" sz="1800" b="0" i="0" u="none" strike="noStrike" kern="1200" cap="none" spc="0" baseline="0" dirty="0" err="1">
                <a:uFillTx/>
                <a:latin typeface="Calibri"/>
              </a:rPr>
              <a:t>Warsaw</a:t>
            </a:r>
            <a:r>
              <a:rPr lang="pl-PL" dirty="0">
                <a:latin typeface="Calibri"/>
              </a:rPr>
              <a:t>, Poland</a:t>
            </a:r>
            <a:endParaRPr lang="pl-PL" sz="1800" b="0" i="0" u="none" strike="noStrike" kern="1200" cap="none" spc="0" baseline="30000" dirty="0">
              <a:uFillTx/>
              <a:latin typeface="Calibri"/>
            </a:endParaRPr>
          </a:p>
        </p:txBody>
      </p:sp>
      <p:pic>
        <p:nvPicPr>
          <p:cNvPr id="7" name="Obraz 10">
            <a:extLst>
              <a:ext uri="{FF2B5EF4-FFF2-40B4-BE49-F238E27FC236}">
                <a16:creationId xmlns:a16="http://schemas.microsoft.com/office/drawing/2014/main" xmlns="" id="{00000000-0000-0000-0000-000000000000}"/>
              </a:ext>
            </a:extLst>
          </p:cNvPr>
          <p:cNvPicPr>
            <a:picLocks noChangeAspect="1"/>
          </p:cNvPicPr>
          <p:nvPr/>
        </p:nvPicPr>
        <p:blipFill>
          <a:blip r:embed="rId3"/>
          <a:stretch>
            <a:fillRect/>
          </a:stretch>
        </p:blipFill>
        <p:spPr>
          <a:xfrm>
            <a:off x="8802512" y="3594937"/>
            <a:ext cx="828870" cy="828870"/>
          </a:xfrm>
          <a:prstGeom prst="rect">
            <a:avLst/>
          </a:prstGeom>
          <a:noFill/>
          <a:ln cap="flat">
            <a:noFill/>
          </a:ln>
        </p:spPr>
      </p:pic>
      <p:pic>
        <p:nvPicPr>
          <p:cNvPr id="8" name="Obraz 11">
            <a:extLst>
              <a:ext uri="{FF2B5EF4-FFF2-40B4-BE49-F238E27FC236}">
                <a16:creationId xmlns:a16="http://schemas.microsoft.com/office/drawing/2014/main" xmlns="" id="{00000000-0000-0000-0000-000000000000}"/>
              </a:ext>
            </a:extLst>
          </p:cNvPr>
          <p:cNvPicPr>
            <a:picLocks noChangeAspect="1"/>
          </p:cNvPicPr>
          <p:nvPr/>
        </p:nvPicPr>
        <p:blipFill>
          <a:blip r:embed="rId4"/>
          <a:stretch>
            <a:fillRect/>
          </a:stretch>
        </p:blipFill>
        <p:spPr>
          <a:xfrm>
            <a:off x="7800877" y="3624522"/>
            <a:ext cx="810631" cy="799285"/>
          </a:xfrm>
          <a:prstGeom prst="rect">
            <a:avLst/>
          </a:prstGeom>
          <a:noFill/>
          <a:ln cap="flat">
            <a:noFill/>
          </a:ln>
        </p:spPr>
      </p:pic>
      <p:cxnSp>
        <p:nvCxnSpPr>
          <p:cNvPr id="11" name="Łącznik prosty 10"/>
          <p:cNvCxnSpPr/>
          <p:nvPr/>
        </p:nvCxnSpPr>
        <p:spPr>
          <a:xfrm>
            <a:off x="1156552" y="4041799"/>
            <a:ext cx="6285336" cy="0"/>
          </a:xfrm>
          <a:prstGeom prst="line">
            <a:avLst/>
          </a:prstGeom>
        </p:spPr>
        <p:style>
          <a:lnRef idx="1">
            <a:schemeClr val="accent1"/>
          </a:lnRef>
          <a:fillRef idx="0">
            <a:schemeClr val="accent1"/>
          </a:fillRef>
          <a:effectRef idx="0">
            <a:schemeClr val="accent1"/>
          </a:effectRef>
          <a:fontRef idx="minor">
            <a:schemeClr val="tx1"/>
          </a:fontRef>
        </p:style>
      </p:cxn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349792" y="895941"/>
            <a:ext cx="10515600"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 </a:t>
            </a:r>
            <a:r>
              <a:rPr lang="en-US" sz="3200" dirty="0">
                <a:latin typeface="AdvHelv_B"/>
              </a:rPr>
              <a:t>STARTING POINT: MODEL OF HEART RATE</a:t>
            </a:r>
          </a:p>
          <a:p>
            <a:pPr algn="l"/>
            <a:r>
              <a:rPr lang="en-US" sz="3200" dirty="0">
                <a:latin typeface="AdvHelv_B"/>
              </a:rPr>
              <a:t>VARIABILITY FOR THE DIFFERENT SLEEP STAGES</a:t>
            </a:r>
            <a:r>
              <a:rPr lang="pl-PL" sz="3200" dirty="0">
                <a:latin typeface="AdvHelv_B"/>
              </a:rPr>
              <a:t> </a:t>
            </a:r>
            <a:endParaRPr lang="pl-PL" sz="1800" b="1" u="sng" dirty="0"/>
          </a:p>
        </p:txBody>
      </p:sp>
      <p:sp>
        <p:nvSpPr>
          <p:cNvPr id="3" name="pole tekstowe 2"/>
          <p:cNvSpPr txBox="1"/>
          <p:nvPr/>
        </p:nvSpPr>
        <p:spPr>
          <a:xfrm>
            <a:off x="641941" y="1927819"/>
            <a:ext cx="1638590" cy="369332"/>
          </a:xfrm>
          <a:prstGeom prst="rect">
            <a:avLst/>
          </a:prstGeom>
          <a:noFill/>
        </p:spPr>
        <p:txBody>
          <a:bodyPr wrap="none" rtlCol="0">
            <a:spAutoFit/>
          </a:bodyPr>
          <a:lstStyle/>
          <a:p>
            <a:r>
              <a:rPr lang="en-US" dirty="0">
                <a:latin typeface="+mj-lt"/>
              </a:rPr>
              <a:t>Main equation:</a:t>
            </a:r>
          </a:p>
        </p:txBody>
      </p:sp>
      <p:sp>
        <p:nvSpPr>
          <p:cNvPr id="5" name="pole tekstowe 4"/>
          <p:cNvSpPr txBox="1"/>
          <p:nvPr/>
        </p:nvSpPr>
        <p:spPr>
          <a:xfrm>
            <a:off x="940806" y="5694607"/>
            <a:ext cx="1295739" cy="369332"/>
          </a:xfrm>
          <a:prstGeom prst="rect">
            <a:avLst/>
          </a:prstGeom>
          <a:noFill/>
        </p:spPr>
        <p:txBody>
          <a:bodyPr wrap="none" rtlCol="0">
            <a:spAutoFit/>
          </a:bodyPr>
          <a:lstStyle/>
          <a:p>
            <a:r>
              <a:rPr lang="en-US" dirty="0">
                <a:latin typeface="+mj-lt"/>
              </a:rPr>
              <a:t>µ</a:t>
            </a:r>
            <a:r>
              <a:rPr lang="pl-PL" dirty="0">
                <a:latin typeface="+mj-lt"/>
              </a:rPr>
              <a:t> - </a:t>
            </a:r>
            <a:r>
              <a:rPr lang="pl-PL" dirty="0" err="1">
                <a:latin typeface="+mj-lt"/>
              </a:rPr>
              <a:t>constant</a:t>
            </a:r>
            <a:endParaRPr lang="pl-PL" dirty="0">
              <a:latin typeface="+mj-lt"/>
            </a:endParaRPr>
          </a:p>
        </p:txBody>
      </p:sp>
      <mc:AlternateContent xmlns:mc="http://schemas.openxmlformats.org/markup-compatibility/2006" xmlns:a14="http://schemas.microsoft.com/office/drawing/2010/main">
        <mc:Choice Requires="a14">
          <p:sp>
            <p:nvSpPr>
              <p:cNvPr id="8" name="pole tekstowe 7"/>
              <p:cNvSpPr txBox="1"/>
              <p:nvPr/>
            </p:nvSpPr>
            <p:spPr>
              <a:xfrm>
                <a:off x="2948700" y="2360910"/>
                <a:ext cx="6264151" cy="911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pl-PL" sz="2000" b="0" i="1" smtClean="0">
                              <a:latin typeface="Cambria Math" panose="02040503050406030204" pitchFamily="18" charset="0"/>
                            </a:rPr>
                            <m:t>𝑅𝑅</m:t>
                          </m:r>
                        </m:e>
                        <m:sub>
                          <m:r>
                            <a:rPr lang="pl-PL" sz="2000" b="0" i="1" smtClean="0">
                              <a:latin typeface="Cambria Math" panose="02040503050406030204" pitchFamily="18" charset="0"/>
                            </a:rPr>
                            <m:t>𝑖</m:t>
                          </m:r>
                        </m:sub>
                      </m:sSub>
                      <m:r>
                        <a:rPr lang="pl-PL" sz="2000" b="0" i="1" smtClean="0">
                          <a:latin typeface="Cambria Math" panose="02040503050406030204" pitchFamily="18" charset="0"/>
                        </a:rPr>
                        <m:t>=</m:t>
                      </m:r>
                      <m:r>
                        <a:rPr lang="pl-PL" sz="2000" b="0" i="1" smtClean="0">
                          <a:latin typeface="Cambria Math" panose="02040503050406030204" pitchFamily="18" charset="0"/>
                          <a:ea typeface="Cambria Math" panose="02040503050406030204" pitchFamily="18" charset="0"/>
                        </a:rPr>
                        <m:t>𝜇</m:t>
                      </m:r>
                      <m:r>
                        <a:rPr lang="pl-PL" sz="2000" b="0" i="1" smtClean="0">
                          <a:latin typeface="Cambria Math" panose="02040503050406030204" pitchFamily="18" charset="0"/>
                          <a:ea typeface="Cambria Math" panose="02040503050406030204" pitchFamily="18" charset="0"/>
                        </a:rPr>
                        <m:t>+0.03</m:t>
                      </m:r>
                      <m:func>
                        <m:funcPr>
                          <m:ctrlPr>
                            <a:rPr lang="pl-PL" sz="2000" i="1" smtClean="0">
                              <a:latin typeface="Cambria Math"/>
                              <a:ea typeface="Cambria Math" panose="02040503050406030204" pitchFamily="18" charset="0"/>
                            </a:rPr>
                          </m:ctrlPr>
                        </m:funcPr>
                        <m:fName>
                          <m:r>
                            <m:rPr>
                              <m:sty m:val="p"/>
                            </m:rPr>
                            <a:rPr lang="pl-PL" sz="2000" b="0" i="0" smtClean="0">
                              <a:latin typeface="Cambria Math" panose="02040503050406030204" pitchFamily="18" charset="0"/>
                              <a:ea typeface="Cambria Math" panose="02040503050406030204" pitchFamily="18" charset="0"/>
                            </a:rPr>
                            <m:t>sin</m:t>
                          </m:r>
                        </m:fName>
                        <m:e>
                          <m:d>
                            <m:dPr>
                              <m:ctrlPr>
                                <a:rPr lang="pl-PL" sz="2000" i="1" smtClean="0">
                                  <a:latin typeface="Cambria Math"/>
                                  <a:ea typeface="Cambria Math" panose="02040503050406030204" pitchFamily="18" charset="0"/>
                                </a:rPr>
                              </m:ctrlPr>
                            </m:dPr>
                            <m:e>
                              <m:f>
                                <m:fPr>
                                  <m:type m:val="lin"/>
                                  <m:ctrlPr>
                                    <a:rPr lang="pl-PL" sz="2000" i="1" smtClean="0">
                                      <a:latin typeface="Cambria Math"/>
                                      <a:ea typeface="Cambria Math" panose="02040503050406030204" pitchFamily="18" charset="0"/>
                                    </a:rPr>
                                  </m:ctrlPr>
                                </m:fPr>
                                <m:num>
                                  <m:r>
                                    <a:rPr lang="pl-PL" sz="2000" b="0" i="1" smtClean="0">
                                      <a:latin typeface="Cambria Math" panose="02040503050406030204" pitchFamily="18" charset="0"/>
                                      <a:ea typeface="Cambria Math" panose="02040503050406030204" pitchFamily="18" charset="0"/>
                                    </a:rPr>
                                    <m:t>2</m:t>
                                  </m:r>
                                  <m:r>
                                    <a:rPr lang="pl-PL" sz="2000" b="0" i="1" smtClean="0">
                                      <a:latin typeface="Cambria Math" panose="02040503050406030204" pitchFamily="18" charset="0"/>
                                      <a:ea typeface="Cambria Math" panose="02040503050406030204" pitchFamily="18" charset="0"/>
                                    </a:rPr>
                                    <m:t>𝜋</m:t>
                                  </m:r>
                                  <m:sSub>
                                    <m:sSubPr>
                                      <m:ctrlPr>
                                        <a:rPr lang="pl-PL" sz="2000" i="1" smtClean="0">
                                          <a:latin typeface="Cambria Math"/>
                                          <a:ea typeface="Cambria Math" panose="02040503050406030204" pitchFamily="18" charset="0"/>
                                        </a:rPr>
                                      </m:ctrlPr>
                                    </m:sSubPr>
                                    <m:e>
                                      <m:r>
                                        <a:rPr lang="pl-PL" sz="2000" b="0" i="1" smtClean="0">
                                          <a:latin typeface="Cambria Math" panose="02040503050406030204" pitchFamily="18" charset="0"/>
                                          <a:ea typeface="Cambria Math" panose="02040503050406030204" pitchFamily="18" charset="0"/>
                                        </a:rPr>
                                        <m:t>𝑡</m:t>
                                      </m:r>
                                    </m:e>
                                    <m:sub>
                                      <m:r>
                                        <a:rPr lang="pl-PL" sz="2000" b="0" i="1" smtClean="0">
                                          <a:latin typeface="Cambria Math" panose="02040503050406030204" pitchFamily="18" charset="0"/>
                                          <a:ea typeface="Cambria Math" panose="02040503050406030204" pitchFamily="18" charset="0"/>
                                        </a:rPr>
                                        <m:t>𝑖</m:t>
                                      </m:r>
                                    </m:sub>
                                  </m:sSub>
                                </m:num>
                                <m:den>
                                  <m:r>
                                    <a:rPr lang="pl-PL" sz="2000" b="0" i="1" smtClean="0">
                                      <a:latin typeface="Cambria Math" panose="02040503050406030204" pitchFamily="18" charset="0"/>
                                      <a:ea typeface="Cambria Math" panose="02040503050406030204" pitchFamily="18" charset="0"/>
                                    </a:rPr>
                                    <m:t>3.6</m:t>
                                  </m:r>
                                </m:den>
                              </m:f>
                            </m:e>
                          </m:d>
                        </m:e>
                      </m:func>
                      <m:r>
                        <a:rPr lang="pl-PL" sz="2000" b="0" i="1" smtClean="0">
                          <a:latin typeface="Cambria Math" panose="02040503050406030204" pitchFamily="18" charset="0"/>
                          <a:ea typeface="Cambria Math" panose="02040503050406030204" pitchFamily="18" charset="0"/>
                        </a:rPr>
                        <m:t>+0.025</m:t>
                      </m:r>
                      <m:nary>
                        <m:naryPr>
                          <m:chr m:val="∑"/>
                          <m:ctrlPr>
                            <a:rPr lang="pl-PL" sz="2000" i="1" smtClean="0">
                              <a:latin typeface="Cambria Math"/>
                              <a:ea typeface="Cambria Math" panose="02040503050406030204" pitchFamily="18" charset="0"/>
                            </a:rPr>
                          </m:ctrlPr>
                        </m:naryPr>
                        <m:sub>
                          <m:r>
                            <m:rPr>
                              <m:brk m:alnAt="23"/>
                            </m:rPr>
                            <a:rPr lang="pl-PL" sz="2000" b="0" i="1" smtClean="0">
                              <a:latin typeface="Cambria Math" panose="02040503050406030204" pitchFamily="18" charset="0"/>
                              <a:ea typeface="Cambria Math" panose="02040503050406030204" pitchFamily="18" charset="0"/>
                            </a:rPr>
                            <m:t>𝑗</m:t>
                          </m:r>
                          <m:r>
                            <a:rPr lang="pl-PL" sz="2000" b="0" i="1" smtClean="0">
                              <a:latin typeface="Cambria Math" panose="02040503050406030204" pitchFamily="18" charset="0"/>
                              <a:ea typeface="Cambria Math" panose="02040503050406030204" pitchFamily="18" charset="0"/>
                            </a:rPr>
                            <m:t>=1</m:t>
                          </m:r>
                        </m:sub>
                        <m:sup>
                          <m:r>
                            <a:rPr lang="pl-PL" sz="2000" b="0" i="1" smtClean="0">
                              <a:latin typeface="Cambria Math" panose="02040503050406030204" pitchFamily="18" charset="0"/>
                              <a:ea typeface="Cambria Math" panose="02040503050406030204" pitchFamily="18" charset="0"/>
                            </a:rPr>
                            <m:t>𝑖</m:t>
                          </m:r>
                        </m:sup>
                        <m:e>
                          <m:sSub>
                            <m:sSubPr>
                              <m:ctrlPr>
                                <a:rPr lang="pl-PL" sz="2000" i="1" smtClean="0">
                                  <a:latin typeface="Cambria Math"/>
                                  <a:ea typeface="Cambria Math" panose="02040503050406030204" pitchFamily="18" charset="0"/>
                                </a:rPr>
                              </m:ctrlPr>
                            </m:sSubPr>
                            <m:e>
                              <m:r>
                                <a:rPr lang="pl-PL" sz="2000" b="0" i="1" smtClean="0">
                                  <a:latin typeface="Cambria Math" panose="02040503050406030204" pitchFamily="18" charset="0"/>
                                  <a:ea typeface="Cambria Math" panose="02040503050406030204" pitchFamily="18" charset="0"/>
                                </a:rPr>
                                <m:t>𝑦</m:t>
                              </m:r>
                            </m:e>
                            <m:sub>
                              <m:r>
                                <a:rPr lang="pl-PL" sz="2000" b="0" i="1" smtClean="0">
                                  <a:latin typeface="Cambria Math" panose="02040503050406030204" pitchFamily="18" charset="0"/>
                                  <a:ea typeface="Cambria Math" panose="02040503050406030204" pitchFamily="18" charset="0"/>
                                </a:rPr>
                                <m:t>𝑖</m:t>
                              </m:r>
                            </m:sub>
                          </m:sSub>
                          <m:r>
                            <a:rPr lang="el-GR" sz="2000" b="0" i="1" smtClean="0">
                              <a:latin typeface="Cambria Math" panose="02040503050406030204" pitchFamily="18" charset="0"/>
                              <a:ea typeface="Cambria Math" panose="02040503050406030204" pitchFamily="18" charset="0"/>
                            </a:rPr>
                            <m:t>𝛩</m:t>
                          </m:r>
                          <m:r>
                            <a:rPr lang="pl-PL" sz="2000" b="0" i="1" smtClean="0">
                              <a:latin typeface="Cambria Math" panose="02040503050406030204" pitchFamily="18" charset="0"/>
                              <a:ea typeface="Cambria Math" panose="02040503050406030204" pitchFamily="18" charset="0"/>
                            </a:rPr>
                            <m:t>(</m:t>
                          </m:r>
                          <m:sSub>
                            <m:sSubPr>
                              <m:ctrlPr>
                                <a:rPr lang="pl-PL" sz="2000" i="1" smtClean="0">
                                  <a:latin typeface="Cambria Math"/>
                                  <a:ea typeface="Cambria Math" panose="02040503050406030204" pitchFamily="18" charset="0"/>
                                </a:rPr>
                              </m:ctrlPr>
                            </m:sSubPr>
                            <m:e>
                              <m:r>
                                <a:rPr lang="pl-PL" sz="2000" b="0" i="1" smtClean="0">
                                  <a:latin typeface="Cambria Math" panose="02040503050406030204" pitchFamily="18" charset="0"/>
                                  <a:ea typeface="Cambria Math" panose="02040503050406030204" pitchFamily="18" charset="0"/>
                                </a:rPr>
                                <m:t>𝑘</m:t>
                              </m:r>
                            </m:e>
                            <m:sub>
                              <m:r>
                                <a:rPr lang="pl-PL" sz="2000" b="0" i="1" smtClean="0">
                                  <a:latin typeface="Cambria Math" panose="02040503050406030204" pitchFamily="18" charset="0"/>
                                  <a:ea typeface="Cambria Math" panose="02040503050406030204" pitchFamily="18" charset="0"/>
                                </a:rPr>
                                <m:t>𝑗</m:t>
                              </m:r>
                            </m:sub>
                          </m:sSub>
                          <m:r>
                            <a:rPr lang="pl-PL" sz="2000" b="0" i="1" smtClean="0">
                              <a:latin typeface="Cambria Math" panose="02040503050406030204" pitchFamily="18" charset="0"/>
                              <a:ea typeface="Cambria Math" panose="02040503050406030204" pitchFamily="18" charset="0"/>
                            </a:rPr>
                            <m:t>+</m:t>
                          </m:r>
                          <m:r>
                            <a:rPr lang="pl-PL" sz="2000" b="0" i="1" smtClean="0">
                              <a:latin typeface="Cambria Math" panose="02040503050406030204" pitchFamily="18" charset="0"/>
                              <a:ea typeface="Cambria Math" panose="02040503050406030204" pitchFamily="18" charset="0"/>
                            </a:rPr>
                            <m:t>𝑗</m:t>
                          </m:r>
                          <m:r>
                            <a:rPr lang="pl-PL" sz="2000" b="0" i="1" smtClean="0">
                              <a:latin typeface="Cambria Math" panose="02040503050406030204" pitchFamily="18" charset="0"/>
                              <a:ea typeface="Cambria Math" panose="02040503050406030204" pitchFamily="18" charset="0"/>
                            </a:rPr>
                            <m:t>−</m:t>
                          </m:r>
                          <m:r>
                            <a:rPr lang="pl-PL" sz="2000" b="0" i="1" smtClean="0">
                              <a:latin typeface="Cambria Math" panose="02040503050406030204" pitchFamily="18" charset="0"/>
                              <a:ea typeface="Cambria Math" panose="02040503050406030204" pitchFamily="18" charset="0"/>
                            </a:rPr>
                            <m:t>𝑖</m:t>
                          </m:r>
                          <m:r>
                            <a:rPr lang="pl-PL" sz="2000" b="0" i="1" smtClean="0">
                              <a:latin typeface="Cambria Math" panose="02040503050406030204" pitchFamily="18" charset="0"/>
                              <a:ea typeface="Cambria Math" panose="02040503050406030204" pitchFamily="18" charset="0"/>
                            </a:rPr>
                            <m:t>)</m:t>
                          </m:r>
                        </m:e>
                      </m:nary>
                    </m:oMath>
                  </m:oMathPara>
                </a14:m>
                <a:endParaRPr lang="en-US" sz="2000" dirty="0"/>
              </a:p>
            </p:txBody>
          </p:sp>
        </mc:Choice>
        <mc:Fallback xmlns="">
          <p:sp>
            <p:nvSpPr>
              <p:cNvPr id="8" name="pole tekstowe 7"/>
              <p:cNvSpPr txBox="1">
                <a:spLocks noRot="1" noChangeAspect="1" noMove="1" noResize="1" noEditPoints="1" noAdjustHandles="1" noChangeArrowheads="1" noChangeShapeType="1" noTextEdit="1"/>
              </p:cNvSpPr>
              <p:nvPr/>
            </p:nvSpPr>
            <p:spPr>
              <a:xfrm>
                <a:off x="2948700" y="2360910"/>
                <a:ext cx="6264151" cy="911019"/>
              </a:xfrm>
              <a:prstGeom prst="rect">
                <a:avLst/>
              </a:prstGeom>
              <a:blipFill>
                <a:blip r:embed="rId3"/>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3" name="Prostokąt 12"/>
              <p:cNvSpPr/>
              <p:nvPr/>
            </p:nvSpPr>
            <p:spPr>
              <a:xfrm>
                <a:off x="5202809" y="5320274"/>
                <a:ext cx="3746795" cy="1117998"/>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sSub>
                        <m:sSubPr>
                          <m:ctrlPr>
                            <a:rPr lang="en-US" i="1">
                              <a:latin typeface="Cambria Math"/>
                            </a:rPr>
                          </m:ctrlPr>
                        </m:sSubPr>
                        <m:e>
                          <m:r>
                            <a:rPr lang="pl-PL" i="1">
                              <a:latin typeface="Cambria Math" panose="02040503050406030204" pitchFamily="18" charset="0"/>
                            </a:rPr>
                            <m:t>𝑡</m:t>
                          </m:r>
                        </m:e>
                        <m:sub>
                          <m:r>
                            <a:rPr lang="pl-PL" i="1">
                              <a:latin typeface="Cambria Math" panose="02040503050406030204" pitchFamily="18" charset="0"/>
                            </a:rPr>
                            <m:t>𝑖</m:t>
                          </m:r>
                        </m:sub>
                      </m:sSub>
                      <m:r>
                        <a:rPr lang="pl-PL" i="1">
                          <a:latin typeface="Cambria Math" panose="02040503050406030204" pitchFamily="18" charset="0"/>
                        </a:rPr>
                        <m:t>=</m:t>
                      </m:r>
                      <m:d>
                        <m:dPr>
                          <m:begChr m:val="{"/>
                          <m:endChr m:val=""/>
                          <m:ctrlPr>
                            <a:rPr lang="pl-PL" i="1">
                              <a:latin typeface="Cambria Math"/>
                            </a:rPr>
                          </m:ctrlPr>
                        </m:dPr>
                        <m:e>
                          <m:eqArr>
                            <m:eqArrPr>
                              <m:ctrlPr>
                                <a:rPr lang="pl-PL" i="1">
                                  <a:latin typeface="Cambria Math"/>
                                </a:rPr>
                              </m:ctrlPr>
                            </m:eqArrPr>
                            <m:e>
                              <m:r>
                                <a:rPr lang="pl-PL">
                                  <a:latin typeface="Cambria Math" panose="02040503050406030204" pitchFamily="18" charset="0"/>
                                </a:rPr>
                                <m:t>0, </m:t>
                              </m:r>
                              <m:r>
                                <m:rPr>
                                  <m:sty m:val="p"/>
                                </m:rPr>
                                <a:rPr lang="pl-PL">
                                  <a:latin typeface="Cambria Math" panose="02040503050406030204" pitchFamily="18" charset="0"/>
                                </a:rPr>
                                <m:t>for</m:t>
                              </m:r>
                              <m:r>
                                <a:rPr lang="pl-PL">
                                  <a:latin typeface="Cambria Math" panose="02040503050406030204" pitchFamily="18" charset="0"/>
                                </a:rPr>
                                <m:t> </m:t>
                              </m:r>
                              <m:r>
                                <m:rPr>
                                  <m:sty m:val="p"/>
                                </m:rPr>
                                <a:rPr lang="pl-PL">
                                  <a:latin typeface="Cambria Math" panose="02040503050406030204" pitchFamily="18" charset="0"/>
                                </a:rPr>
                                <m:t>i</m:t>
                              </m:r>
                              <m:r>
                                <a:rPr lang="pl-PL">
                                  <a:latin typeface="Cambria Math" panose="02040503050406030204" pitchFamily="18" charset="0"/>
                                </a:rPr>
                                <m:t>&lt;5</m:t>
                              </m:r>
                            </m:e>
                            <m:e>
                              <m:nary>
                                <m:naryPr>
                                  <m:chr m:val="∑"/>
                                  <m:limLoc m:val="subSup"/>
                                  <m:ctrlPr>
                                    <a:rPr lang="pl-PL" i="1">
                                      <a:latin typeface="Cambria Math"/>
                                    </a:rPr>
                                  </m:ctrlPr>
                                </m:naryPr>
                                <m:sub>
                                  <m:r>
                                    <m:rPr>
                                      <m:sty m:val="p"/>
                                      <m:brk m:alnAt="25"/>
                                    </m:rPr>
                                    <a:rPr lang="pl-PL">
                                      <a:latin typeface="Cambria Math" panose="02040503050406030204" pitchFamily="18" charset="0"/>
                                    </a:rPr>
                                    <m:t>j</m:t>
                                  </m:r>
                                  <m:r>
                                    <a:rPr lang="pl-PL">
                                      <a:latin typeface="Cambria Math" panose="02040503050406030204" pitchFamily="18" charset="0"/>
                                    </a:rPr>
                                    <m:t>=</m:t>
                                  </m:r>
                                  <m:r>
                                    <m:rPr>
                                      <m:sty m:val="p"/>
                                    </m:rPr>
                                    <a:rPr lang="pl-PL">
                                      <a:latin typeface="Cambria Math" panose="02040503050406030204" pitchFamily="18" charset="0"/>
                                    </a:rPr>
                                    <m:t>i</m:t>
                                  </m:r>
                                  <m:r>
                                    <a:rPr lang="pl-PL">
                                      <a:latin typeface="Cambria Math" panose="02040503050406030204" pitchFamily="18" charset="0"/>
                                    </a:rPr>
                                    <m:t>−</m:t>
                                  </m:r>
                                  <m:d>
                                    <m:dPr>
                                      <m:ctrlPr>
                                        <a:rPr lang="pl-PL" i="1">
                                          <a:latin typeface="Cambria Math"/>
                                        </a:rPr>
                                      </m:ctrlPr>
                                    </m:dPr>
                                    <m:e>
                                      <m:r>
                                        <m:rPr>
                                          <m:sty m:val="p"/>
                                          <m:brk m:alnAt="25"/>
                                        </m:rPr>
                                        <a:rPr lang="pl-PL">
                                          <a:latin typeface="Cambria Math" panose="02040503050406030204" pitchFamily="18" charset="0"/>
                                        </a:rPr>
                                        <m:t>i</m:t>
                                      </m:r>
                                      <m:r>
                                        <m:rPr>
                                          <m:sty m:val="p"/>
                                        </m:rPr>
                                        <a:rPr lang="pl-PL">
                                          <a:latin typeface="Cambria Math" panose="02040503050406030204" pitchFamily="18" charset="0"/>
                                        </a:rPr>
                                        <m:t>mod</m:t>
                                      </m:r>
                                      <m:r>
                                        <a:rPr lang="pl-PL">
                                          <a:latin typeface="Cambria Math" panose="02040503050406030204" pitchFamily="18" charset="0"/>
                                        </a:rPr>
                                        <m:t>4</m:t>
                                      </m:r>
                                    </m:e>
                                  </m:d>
                                  <m:r>
                                    <m:rPr>
                                      <m:brk m:alnAt="25"/>
                                    </m:rPr>
                                    <a:rPr lang="pl-PL">
                                      <a:latin typeface="Cambria Math" panose="02040503050406030204" pitchFamily="18" charset="0"/>
                                    </a:rPr>
                                    <m:t>−</m:t>
                                  </m:r>
                                  <m:r>
                                    <a:rPr lang="pl-PL">
                                      <a:latin typeface="Cambria Math" panose="02040503050406030204" pitchFamily="18" charset="0"/>
                                    </a:rPr>
                                    <m:t>1</m:t>
                                  </m:r>
                                </m:sub>
                                <m:sup>
                                  <m:r>
                                    <m:rPr>
                                      <m:sty m:val="p"/>
                                    </m:rPr>
                                    <a:rPr lang="pl-PL">
                                      <a:latin typeface="Cambria Math" panose="02040503050406030204" pitchFamily="18" charset="0"/>
                                    </a:rPr>
                                    <m:t>i</m:t>
                                  </m:r>
                                  <m:r>
                                    <a:rPr lang="pl-PL">
                                      <a:latin typeface="Cambria Math" panose="02040503050406030204" pitchFamily="18" charset="0"/>
                                    </a:rPr>
                                    <m:t>−1</m:t>
                                  </m:r>
                                </m:sup>
                                <m:e>
                                  <m:sSub>
                                    <m:sSubPr>
                                      <m:ctrlPr>
                                        <a:rPr lang="pl-PL" i="1">
                                          <a:latin typeface="Cambria Math"/>
                                        </a:rPr>
                                      </m:ctrlPr>
                                    </m:sSubPr>
                                    <m:e>
                                      <m:r>
                                        <m:rPr>
                                          <m:sty m:val="p"/>
                                        </m:rPr>
                                        <a:rPr lang="pl-PL">
                                          <a:latin typeface="Cambria Math" panose="02040503050406030204" pitchFamily="18" charset="0"/>
                                          <a:ea typeface="Cambria Math" panose="02040503050406030204" pitchFamily="18" charset="0"/>
                                        </a:rPr>
                                        <m:t>RR</m:t>
                                      </m:r>
                                    </m:e>
                                    <m:sub>
                                      <m:r>
                                        <m:rPr>
                                          <m:sty m:val="p"/>
                                        </m:rPr>
                                        <a:rPr lang="pl-PL">
                                          <a:latin typeface="Cambria Math" panose="02040503050406030204" pitchFamily="18" charset="0"/>
                                        </a:rPr>
                                        <m:t>i</m:t>
                                      </m:r>
                                    </m:sub>
                                  </m:sSub>
                                </m:e>
                              </m:nary>
                              <m:r>
                                <a:rPr lang="pl-PL">
                                  <a:latin typeface="Cambria Math" panose="02040503050406030204" pitchFamily="18" charset="0"/>
                                </a:rPr>
                                <m:t>, </m:t>
                              </m:r>
                              <m:r>
                                <m:rPr>
                                  <m:sty m:val="p"/>
                                </m:rPr>
                                <a:rPr lang="pl-PL">
                                  <a:latin typeface="Cambria Math" panose="02040503050406030204" pitchFamily="18" charset="0"/>
                                </a:rPr>
                                <m:t>for</m:t>
                              </m:r>
                              <m:r>
                                <a:rPr lang="pl-PL">
                                  <a:latin typeface="Cambria Math" panose="02040503050406030204" pitchFamily="18" charset="0"/>
                                </a:rPr>
                                <m:t> </m:t>
                              </m:r>
                              <m:r>
                                <m:rPr>
                                  <m:sty m:val="p"/>
                                </m:rPr>
                                <a:rPr lang="pl-PL">
                                  <a:latin typeface="Cambria Math" panose="02040503050406030204" pitchFamily="18" charset="0"/>
                                </a:rPr>
                                <m:t>i</m:t>
                              </m:r>
                              <m:r>
                                <a:rPr lang="pl-PL">
                                  <a:latin typeface="Cambria Math" panose="02040503050406030204" pitchFamily="18" charset="0"/>
                                </a:rPr>
                                <m:t> ≥5</m:t>
                              </m:r>
                            </m:e>
                          </m:eqArr>
                        </m:e>
                      </m:d>
                    </m:oMath>
                  </m:oMathPara>
                </a14:m>
                <a:endParaRPr lang="en-US" dirty="0"/>
              </a:p>
            </p:txBody>
          </p:sp>
        </mc:Choice>
        <mc:Fallback xmlns="">
          <p:sp>
            <p:nvSpPr>
              <p:cNvPr id="13" name="Prostokąt 12"/>
              <p:cNvSpPr>
                <a:spLocks noRot="1" noChangeAspect="1" noMove="1" noResize="1" noEditPoints="1" noAdjustHandles="1" noChangeArrowheads="1" noChangeShapeType="1" noTextEdit="1"/>
              </p:cNvSpPr>
              <p:nvPr/>
            </p:nvSpPr>
            <p:spPr>
              <a:xfrm>
                <a:off x="5202809" y="5320274"/>
                <a:ext cx="3746795" cy="1117998"/>
              </a:xfrm>
              <a:prstGeom prst="rect">
                <a:avLst/>
              </a:prstGeom>
              <a:blipFill>
                <a:blip r:embed="rId4"/>
                <a:stretch>
                  <a:fillRect/>
                </a:stretch>
              </a:blipFill>
            </p:spPr>
            <p:txBody>
              <a:bodyPr/>
              <a:lstStyle/>
              <a:p>
                <a:r>
                  <a:rPr lang="en-US">
                    <a:noFill/>
                  </a:rPr>
                  <a:t> </a:t>
                </a:r>
              </a:p>
            </p:txBody>
          </p:sp>
        </mc:Fallback>
      </mc:AlternateContent>
      <mc:AlternateContent xmlns:mc="http://schemas.openxmlformats.org/markup-compatibility/2006" xmlns:a14="http://schemas.microsoft.com/office/drawing/2010/main">
        <mc:Choice Requires="a14">
          <p:sp>
            <p:nvSpPr>
              <p:cNvPr id="14" name="Prostokąt 13"/>
              <p:cNvSpPr/>
              <p:nvPr/>
            </p:nvSpPr>
            <p:spPr>
              <a:xfrm>
                <a:off x="9212851" y="5353745"/>
                <a:ext cx="2422779" cy="710194"/>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m:rPr>
                          <m:sty m:val="p"/>
                        </m:rPr>
                        <a:rPr lang="el-GR" i="1">
                          <a:latin typeface="Cambria Math" panose="02040503050406030204" pitchFamily="18" charset="0"/>
                          <a:ea typeface="Cambria Math" panose="02040503050406030204" pitchFamily="18" charset="0"/>
                        </a:rPr>
                        <m:t>Θ</m:t>
                      </m:r>
                      <m:r>
                        <a:rPr lang="pl-PL" i="1">
                          <a:latin typeface="Cambria Math" panose="02040503050406030204" pitchFamily="18" charset="0"/>
                          <a:ea typeface="Cambria Math" panose="02040503050406030204" pitchFamily="18" charset="0"/>
                        </a:rPr>
                        <m:t>(</m:t>
                      </m:r>
                      <m:r>
                        <a:rPr lang="pl-PL" i="1">
                          <a:latin typeface="Cambria Math" panose="02040503050406030204" pitchFamily="18" charset="0"/>
                          <a:ea typeface="Cambria Math" panose="02040503050406030204" pitchFamily="18" charset="0"/>
                        </a:rPr>
                        <m:t>𝑚</m:t>
                      </m:r>
                      <m:r>
                        <a:rPr lang="pl-PL" i="1">
                          <a:latin typeface="Cambria Math" panose="02040503050406030204" pitchFamily="18" charset="0"/>
                          <a:ea typeface="Cambria Math" panose="02040503050406030204" pitchFamily="18" charset="0"/>
                        </a:rPr>
                        <m:t>)=</m:t>
                      </m:r>
                      <m:d>
                        <m:dPr>
                          <m:begChr m:val="{"/>
                          <m:endChr m:val=""/>
                          <m:ctrlPr>
                            <a:rPr lang="pl-PL" i="1">
                              <a:latin typeface="Cambria Math"/>
                            </a:rPr>
                          </m:ctrlPr>
                        </m:dPr>
                        <m:e>
                          <m:eqArr>
                            <m:eqArrPr>
                              <m:ctrlPr>
                                <a:rPr lang="pl-PL" i="1">
                                  <a:latin typeface="Cambria Math"/>
                                </a:rPr>
                              </m:ctrlPr>
                            </m:eqArrPr>
                            <m:e>
                              <m:r>
                                <a:rPr lang="pl-PL">
                                  <a:latin typeface="Cambria Math" panose="02040503050406030204" pitchFamily="18" charset="0"/>
                                </a:rPr>
                                <m:t>0, </m:t>
                              </m:r>
                              <m:r>
                                <m:rPr>
                                  <m:sty m:val="p"/>
                                </m:rPr>
                                <a:rPr lang="pl-PL">
                                  <a:latin typeface="Cambria Math" panose="02040503050406030204" pitchFamily="18" charset="0"/>
                                </a:rPr>
                                <m:t>for</m:t>
                              </m:r>
                              <m:r>
                                <a:rPr lang="pl-PL">
                                  <a:latin typeface="Cambria Math" panose="02040503050406030204" pitchFamily="18" charset="0"/>
                                </a:rPr>
                                <m:t> </m:t>
                              </m:r>
                              <m:r>
                                <m:rPr>
                                  <m:sty m:val="p"/>
                                </m:rPr>
                                <a:rPr lang="pl-PL">
                                  <a:latin typeface="Cambria Math" panose="02040503050406030204" pitchFamily="18" charset="0"/>
                                </a:rPr>
                                <m:t>m</m:t>
                              </m:r>
                              <m:r>
                                <a:rPr lang="pl-PL">
                                  <a:latin typeface="Cambria Math" panose="02040503050406030204" pitchFamily="18" charset="0"/>
                                </a:rPr>
                                <m:t>&lt;0</m:t>
                              </m:r>
                            </m:e>
                            <m:e>
                              <m:r>
                                <a:rPr lang="pl-PL" i="1">
                                  <a:latin typeface="Cambria Math" panose="02040503050406030204" pitchFamily="18" charset="0"/>
                                </a:rPr>
                                <m:t>1</m:t>
                              </m:r>
                              <m:r>
                                <a:rPr lang="pl-PL">
                                  <a:latin typeface="Cambria Math" panose="02040503050406030204" pitchFamily="18" charset="0"/>
                                </a:rPr>
                                <m:t>, </m:t>
                              </m:r>
                              <m:r>
                                <m:rPr>
                                  <m:sty m:val="p"/>
                                </m:rPr>
                                <a:rPr lang="pl-PL">
                                  <a:latin typeface="Cambria Math" panose="02040503050406030204" pitchFamily="18" charset="0"/>
                                </a:rPr>
                                <m:t>for</m:t>
                              </m:r>
                              <m:r>
                                <a:rPr lang="pl-PL">
                                  <a:latin typeface="Cambria Math" panose="02040503050406030204" pitchFamily="18" charset="0"/>
                                </a:rPr>
                                <m:t> </m:t>
                              </m:r>
                              <m:r>
                                <m:rPr>
                                  <m:sty m:val="p"/>
                                </m:rPr>
                                <a:rPr lang="pl-PL">
                                  <a:latin typeface="Cambria Math" panose="02040503050406030204" pitchFamily="18" charset="0"/>
                                </a:rPr>
                                <m:t>m</m:t>
                              </m:r>
                              <m:r>
                                <a:rPr lang="pl-PL">
                                  <a:latin typeface="Cambria Math" panose="02040503050406030204" pitchFamily="18" charset="0"/>
                                </a:rPr>
                                <m:t> ≥0</m:t>
                              </m:r>
                            </m:e>
                          </m:eqArr>
                        </m:e>
                      </m:d>
                    </m:oMath>
                  </m:oMathPara>
                </a14:m>
                <a:endParaRPr lang="en-US" dirty="0"/>
              </a:p>
            </p:txBody>
          </p:sp>
        </mc:Choice>
        <mc:Fallback xmlns="">
          <p:sp>
            <p:nvSpPr>
              <p:cNvPr id="14" name="Prostokąt 13"/>
              <p:cNvSpPr>
                <a:spLocks noRot="1" noChangeAspect="1" noMove="1" noResize="1" noEditPoints="1" noAdjustHandles="1" noChangeArrowheads="1" noChangeShapeType="1" noTextEdit="1"/>
              </p:cNvSpPr>
              <p:nvPr/>
            </p:nvSpPr>
            <p:spPr>
              <a:xfrm>
                <a:off x="9212851" y="5353745"/>
                <a:ext cx="2422779" cy="710194"/>
              </a:xfrm>
              <a:prstGeom prst="rect">
                <a:avLst/>
              </a:prstGeom>
              <a:blipFill>
                <a:blip r:embed="rId5"/>
                <a:stretch>
                  <a:fillRect/>
                </a:stretch>
              </a:blipFill>
            </p:spPr>
            <p:txBody>
              <a:bodyPr/>
              <a:lstStyle/>
              <a:p>
                <a:r>
                  <a:rPr lang="en-US">
                    <a:noFill/>
                  </a:rPr>
                  <a:t> </a:t>
                </a:r>
              </a:p>
            </p:txBody>
          </p:sp>
        </mc:Fallback>
      </mc:AlternateContent>
      <p:sp>
        <p:nvSpPr>
          <p:cNvPr id="15" name="Prostokąt 14"/>
          <p:cNvSpPr/>
          <p:nvPr/>
        </p:nvSpPr>
        <p:spPr>
          <a:xfrm>
            <a:off x="2495688" y="5694607"/>
            <a:ext cx="2437206" cy="923330"/>
          </a:xfrm>
          <a:prstGeom prst="rect">
            <a:avLst/>
          </a:prstGeom>
        </p:spPr>
        <p:txBody>
          <a:bodyPr wrap="none">
            <a:spAutoFit/>
          </a:bodyPr>
          <a:lstStyle/>
          <a:p>
            <a:r>
              <a:rPr lang="pl-PL" dirty="0" err="1">
                <a:latin typeface="+mj-lt"/>
              </a:rPr>
              <a:t>k</a:t>
            </a:r>
            <a:r>
              <a:rPr lang="pl-PL" baseline="-25000" dirty="0" err="1">
                <a:latin typeface="+mj-lt"/>
              </a:rPr>
              <a:t>j</a:t>
            </a:r>
            <a:r>
              <a:rPr lang="pl-PL" baseline="-25000" dirty="0">
                <a:latin typeface="+mj-lt"/>
              </a:rPr>
              <a:t>,</a:t>
            </a:r>
            <a:r>
              <a:rPr lang="pl-PL" dirty="0">
                <a:latin typeface="+mj-lt"/>
              </a:rPr>
              <a:t> </a:t>
            </a:r>
            <a:r>
              <a:rPr lang="pl-PL" dirty="0" err="1">
                <a:latin typeface="+mj-lt"/>
              </a:rPr>
              <a:t>y</a:t>
            </a:r>
            <a:r>
              <a:rPr lang="pl-PL" baseline="-25000" dirty="0" err="1">
                <a:latin typeface="+mj-lt"/>
              </a:rPr>
              <a:t>i</a:t>
            </a:r>
            <a:r>
              <a:rPr lang="pl-PL" baseline="-25000" dirty="0">
                <a:latin typeface="+mj-lt"/>
              </a:rPr>
              <a:t>,</a:t>
            </a:r>
            <a:r>
              <a:rPr lang="pl-PL" dirty="0">
                <a:latin typeface="+mj-lt"/>
              </a:rPr>
              <a:t> - </a:t>
            </a:r>
            <a:r>
              <a:rPr lang="pl-PL" dirty="0" err="1">
                <a:latin typeface="+mj-lt"/>
              </a:rPr>
              <a:t>random</a:t>
            </a:r>
            <a:r>
              <a:rPr lang="pl-PL" dirty="0">
                <a:latin typeface="+mj-lt"/>
              </a:rPr>
              <a:t> </a:t>
            </a:r>
            <a:r>
              <a:rPr lang="pl-PL" dirty="0" err="1">
                <a:latin typeface="+mj-lt"/>
              </a:rPr>
              <a:t>variables</a:t>
            </a:r>
            <a:endParaRPr lang="en-US" dirty="0">
              <a:latin typeface="+mj-lt"/>
            </a:endParaRPr>
          </a:p>
          <a:p>
            <a:r>
              <a:rPr lang="en-US" dirty="0">
                <a:latin typeface="+mj-lt"/>
              </a:rPr>
              <a:t>(different </a:t>
            </a:r>
            <a:r>
              <a:rPr lang="en-US" dirty="0" err="1">
                <a:latin typeface="+mj-lt"/>
              </a:rPr>
              <a:t>distrinution</a:t>
            </a:r>
            <a:r>
              <a:rPr lang="en-US" dirty="0">
                <a:latin typeface="+mj-lt"/>
              </a:rPr>
              <a:t> in</a:t>
            </a:r>
          </a:p>
          <a:p>
            <a:r>
              <a:rPr lang="en-US" dirty="0">
                <a:latin typeface="+mj-lt"/>
              </a:rPr>
              <a:t> each sleep stage)</a:t>
            </a:r>
            <a:r>
              <a:rPr lang="pl-PL" dirty="0">
                <a:latin typeface="+mj-lt"/>
              </a:rPr>
              <a:t> </a:t>
            </a:r>
            <a:endParaRPr lang="en-US" dirty="0">
              <a:latin typeface="+mj-lt"/>
            </a:endParaRPr>
          </a:p>
        </p:txBody>
      </p:sp>
      <p:sp>
        <p:nvSpPr>
          <p:cNvPr id="16" name="pole tekstowe 15"/>
          <p:cNvSpPr txBox="1"/>
          <p:nvPr/>
        </p:nvSpPr>
        <p:spPr>
          <a:xfrm>
            <a:off x="2603925" y="4301866"/>
            <a:ext cx="1018227" cy="369332"/>
          </a:xfrm>
          <a:prstGeom prst="rect">
            <a:avLst/>
          </a:prstGeom>
          <a:noFill/>
        </p:spPr>
        <p:txBody>
          <a:bodyPr wrap="none" rtlCol="0">
            <a:spAutoFit/>
          </a:bodyPr>
          <a:lstStyle/>
          <a:p>
            <a:r>
              <a:rPr lang="pl-PL" dirty="0" err="1">
                <a:latin typeface="+mj-lt"/>
              </a:rPr>
              <a:t>baseline</a:t>
            </a:r>
            <a:r>
              <a:rPr lang="pl-PL" dirty="0">
                <a:latin typeface="+mj-lt"/>
              </a:rPr>
              <a:t> </a:t>
            </a:r>
            <a:endParaRPr lang="en-US" dirty="0">
              <a:latin typeface="+mj-lt"/>
            </a:endParaRPr>
          </a:p>
        </p:txBody>
      </p:sp>
      <p:cxnSp>
        <p:nvCxnSpPr>
          <p:cNvPr id="18" name="Łącznik prosty ze strzałką 17"/>
          <p:cNvCxnSpPr>
            <a:stCxn id="16" idx="0"/>
          </p:cNvCxnSpPr>
          <p:nvPr/>
        </p:nvCxnSpPr>
        <p:spPr>
          <a:xfrm flipV="1">
            <a:off x="3113039" y="3153676"/>
            <a:ext cx="509113" cy="114819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19" name="pole tekstowe 18"/>
          <p:cNvSpPr txBox="1"/>
          <p:nvPr/>
        </p:nvSpPr>
        <p:spPr>
          <a:xfrm>
            <a:off x="4762149" y="4149648"/>
            <a:ext cx="2850139" cy="646331"/>
          </a:xfrm>
          <a:prstGeom prst="rect">
            <a:avLst/>
          </a:prstGeom>
          <a:noFill/>
        </p:spPr>
        <p:txBody>
          <a:bodyPr wrap="none" rtlCol="0">
            <a:spAutoFit/>
          </a:bodyPr>
          <a:lstStyle/>
          <a:p>
            <a:r>
              <a:rPr lang="pl-PL" dirty="0" err="1">
                <a:latin typeface="+mj-lt"/>
              </a:rPr>
              <a:t>periodic</a:t>
            </a:r>
            <a:r>
              <a:rPr lang="pl-PL" dirty="0">
                <a:latin typeface="+mj-lt"/>
              </a:rPr>
              <a:t> </a:t>
            </a:r>
            <a:r>
              <a:rPr lang="en-US" dirty="0">
                <a:latin typeface="+mj-lt"/>
              </a:rPr>
              <a:t>component</a:t>
            </a:r>
            <a:r>
              <a:rPr lang="pl-PL" dirty="0">
                <a:latin typeface="+mj-lt"/>
              </a:rPr>
              <a:t> </a:t>
            </a:r>
          </a:p>
          <a:p>
            <a:r>
              <a:rPr lang="pl-PL" dirty="0">
                <a:latin typeface="+mj-lt"/>
              </a:rPr>
              <a:t>(</a:t>
            </a:r>
            <a:r>
              <a:rPr lang="pl-PL" dirty="0" err="1">
                <a:latin typeface="+mj-lt"/>
              </a:rPr>
              <a:t>cardio</a:t>
            </a:r>
            <a:r>
              <a:rPr lang="pl-PL" dirty="0">
                <a:latin typeface="+mj-lt"/>
              </a:rPr>
              <a:t>-respiratory </a:t>
            </a:r>
            <a:r>
              <a:rPr lang="pl-PL" dirty="0" err="1">
                <a:latin typeface="+mj-lt"/>
              </a:rPr>
              <a:t>coupling</a:t>
            </a:r>
            <a:r>
              <a:rPr lang="pl-PL" dirty="0">
                <a:latin typeface="+mj-lt"/>
              </a:rPr>
              <a:t>)</a:t>
            </a:r>
            <a:endParaRPr lang="en-US" dirty="0">
              <a:latin typeface="+mj-lt"/>
            </a:endParaRPr>
          </a:p>
        </p:txBody>
      </p:sp>
      <p:cxnSp>
        <p:nvCxnSpPr>
          <p:cNvPr id="20" name="Łącznik prosty ze strzałką 19"/>
          <p:cNvCxnSpPr/>
          <p:nvPr/>
        </p:nvCxnSpPr>
        <p:spPr>
          <a:xfrm flipH="1" flipV="1">
            <a:off x="5313831" y="3200513"/>
            <a:ext cx="138301" cy="855170"/>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cxnSp>
        <p:nvCxnSpPr>
          <p:cNvPr id="22" name="Łącznik prosty ze strzałką 21"/>
          <p:cNvCxnSpPr/>
          <p:nvPr/>
        </p:nvCxnSpPr>
        <p:spPr>
          <a:xfrm flipH="1" flipV="1">
            <a:off x="8237289" y="3271929"/>
            <a:ext cx="649820" cy="910304"/>
          </a:xfrm>
          <a:prstGeom prst="straightConnector1">
            <a:avLst/>
          </a:prstGeom>
          <a:ln>
            <a:tailEnd type="triangle"/>
          </a:ln>
        </p:spPr>
        <p:style>
          <a:lnRef idx="1">
            <a:schemeClr val="accent1"/>
          </a:lnRef>
          <a:fillRef idx="0">
            <a:schemeClr val="accent1"/>
          </a:fillRef>
          <a:effectRef idx="0">
            <a:schemeClr val="accent1"/>
          </a:effectRef>
          <a:fontRef idx="minor">
            <a:schemeClr val="tx1"/>
          </a:fontRef>
        </p:style>
      </p:cxnSp>
      <p:sp>
        <p:nvSpPr>
          <p:cNvPr id="24" name="pole tekstowe 23"/>
          <p:cNvSpPr txBox="1"/>
          <p:nvPr/>
        </p:nvSpPr>
        <p:spPr>
          <a:xfrm>
            <a:off x="8255747" y="4247843"/>
            <a:ext cx="2346283" cy="369332"/>
          </a:xfrm>
          <a:prstGeom prst="rect">
            <a:avLst/>
          </a:prstGeom>
          <a:noFill/>
        </p:spPr>
        <p:txBody>
          <a:bodyPr wrap="none" rtlCol="0">
            <a:spAutoFit/>
          </a:bodyPr>
          <a:lstStyle/>
          <a:p>
            <a:r>
              <a:rPr lang="pl-PL" dirty="0" err="1">
                <a:latin typeface="+mj-lt"/>
              </a:rPr>
              <a:t>stochastic</a:t>
            </a:r>
            <a:r>
              <a:rPr lang="pl-PL" dirty="0">
                <a:latin typeface="+mj-lt"/>
              </a:rPr>
              <a:t> </a:t>
            </a:r>
            <a:r>
              <a:rPr lang="en-US" dirty="0" err="1">
                <a:latin typeface="+mj-lt"/>
              </a:rPr>
              <a:t>compontent</a:t>
            </a:r>
            <a:r>
              <a:rPr lang="pl-PL" dirty="0">
                <a:latin typeface="+mj-lt"/>
              </a:rPr>
              <a:t> </a:t>
            </a:r>
            <a:endParaRPr lang="en-US" dirty="0">
              <a:latin typeface="+mj-lt"/>
            </a:endParaRPr>
          </a:p>
        </p:txBody>
      </p:sp>
      <p:cxnSp>
        <p:nvCxnSpPr>
          <p:cNvPr id="28" name="Łącznik prosty 27"/>
          <p:cNvCxnSpPr/>
          <p:nvPr/>
        </p:nvCxnSpPr>
        <p:spPr>
          <a:xfrm>
            <a:off x="167269" y="5141858"/>
            <a:ext cx="11876048" cy="0"/>
          </a:xfrm>
          <a:prstGeom prst="line">
            <a:avLst/>
          </a:prstGeom>
        </p:spPr>
        <p:style>
          <a:lnRef idx="1">
            <a:schemeClr val="accent1"/>
          </a:lnRef>
          <a:fillRef idx="0">
            <a:schemeClr val="accent1"/>
          </a:fillRef>
          <a:effectRef idx="0">
            <a:schemeClr val="accent1"/>
          </a:effectRef>
          <a:fontRef idx="minor">
            <a:schemeClr val="tx1"/>
          </a:fontRef>
        </p:style>
      </p:cxnSp>
      <p:sp>
        <p:nvSpPr>
          <p:cNvPr id="29" name="pole tekstowe 28"/>
          <p:cNvSpPr txBox="1"/>
          <p:nvPr/>
        </p:nvSpPr>
        <p:spPr>
          <a:xfrm>
            <a:off x="641941" y="5175311"/>
            <a:ext cx="1025024" cy="369332"/>
          </a:xfrm>
          <a:prstGeom prst="rect">
            <a:avLst/>
          </a:prstGeom>
          <a:noFill/>
        </p:spPr>
        <p:txBody>
          <a:bodyPr wrap="none" rtlCol="0">
            <a:spAutoFit/>
          </a:bodyPr>
          <a:lstStyle/>
          <a:p>
            <a:r>
              <a:rPr lang="pl-PL" dirty="0" err="1">
                <a:latin typeface="+mj-lt"/>
              </a:rPr>
              <a:t>Symbols</a:t>
            </a:r>
            <a:r>
              <a:rPr lang="pl-PL" dirty="0">
                <a:latin typeface="+mj-lt"/>
              </a:rPr>
              <a:t>:</a:t>
            </a:r>
            <a:endParaRPr lang="en-US" dirty="0">
              <a:latin typeface="+mj-lt"/>
            </a:endParaRPr>
          </a:p>
        </p:txBody>
      </p:sp>
    </p:spTree>
    <p:extLst>
      <p:ext uri="{BB962C8B-B14F-4D97-AF65-F5344CB8AC3E}">
        <p14:creationId xmlns:p14="http://schemas.microsoft.com/office/powerpoint/2010/main" val="91994977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349792" y="895941"/>
            <a:ext cx="10515600"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 </a:t>
            </a:r>
            <a:r>
              <a:rPr lang="en-US" sz="3200" dirty="0">
                <a:latin typeface="AdvHelv_B"/>
              </a:rPr>
              <a:t>STARTING POINT: MODEL OF HEART RATE</a:t>
            </a:r>
          </a:p>
          <a:p>
            <a:pPr algn="l"/>
            <a:r>
              <a:rPr lang="en-US" sz="3200" dirty="0">
                <a:latin typeface="AdvHelv_B"/>
              </a:rPr>
              <a:t>VARIABILITY FOR THE DIFFERENT SLEEP STAGES</a:t>
            </a:r>
            <a:r>
              <a:rPr lang="pl-PL" sz="3200" dirty="0">
                <a:latin typeface="AdvHelv_B"/>
              </a:rPr>
              <a:t> </a:t>
            </a:r>
            <a:endParaRPr lang="pl-PL" sz="1800" b="1" u="sng" dirty="0"/>
          </a:p>
        </p:txBody>
      </p:sp>
      <p:sp>
        <p:nvSpPr>
          <p:cNvPr id="10" name="Prostokąt 9"/>
          <p:cNvSpPr/>
          <p:nvPr/>
        </p:nvSpPr>
        <p:spPr>
          <a:xfrm>
            <a:off x="599802" y="5146090"/>
            <a:ext cx="10655667" cy="584775"/>
          </a:xfrm>
          <a:prstGeom prst="rect">
            <a:avLst/>
          </a:prstGeom>
          <a:ln>
            <a:solidFill>
              <a:schemeClr val="accent1">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latin typeface="+mj-lt"/>
              </a:rPr>
              <a:t>FIG. 1. Hypnogram consisting of cyclic sets of sleep stages as suggested by</a:t>
            </a:r>
            <a:r>
              <a:rPr lang="pl-PL" sz="1600" dirty="0">
                <a:latin typeface="+mj-lt"/>
              </a:rPr>
              <a:t> </a:t>
            </a:r>
            <a:r>
              <a:rPr lang="en-US" sz="1600" dirty="0" err="1">
                <a:latin typeface="+mj-lt"/>
              </a:rPr>
              <a:t>Kantelhardt</a:t>
            </a:r>
            <a:r>
              <a:rPr lang="en-US" sz="1600" dirty="0">
                <a:latin typeface="+mj-lt"/>
              </a:rPr>
              <a:t> et al. (a) and the synthetic RR time series obtained from this concept</a:t>
            </a:r>
            <a:r>
              <a:rPr lang="pl-PL" sz="1600" dirty="0">
                <a:latin typeface="+mj-lt"/>
              </a:rPr>
              <a:t> </a:t>
            </a:r>
            <a:r>
              <a:rPr lang="en-US" sz="1600" dirty="0">
                <a:latin typeface="+mj-lt"/>
              </a:rPr>
              <a:t>(b).</a:t>
            </a:r>
          </a:p>
        </p:txBody>
      </p:sp>
      <p:pic>
        <p:nvPicPr>
          <p:cNvPr id="2" name="Obraz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99802" y="2009876"/>
            <a:ext cx="4756574" cy="2877434"/>
          </a:xfrm>
          <a:prstGeom prst="rect">
            <a:avLst/>
          </a:prstGeom>
        </p:spPr>
      </p:pic>
      <p:pic>
        <p:nvPicPr>
          <p:cNvPr id="3" name="Obraz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5770471" y="1977114"/>
            <a:ext cx="4665601" cy="2880000"/>
          </a:xfrm>
          <a:prstGeom prst="rect">
            <a:avLst/>
          </a:prstGeom>
        </p:spPr>
      </p:pic>
      <p:sp>
        <p:nvSpPr>
          <p:cNvPr id="12" name="TextBox 13"/>
          <p:cNvSpPr txBox="1"/>
          <p:nvPr/>
        </p:nvSpPr>
        <p:spPr>
          <a:xfrm>
            <a:off x="766479" y="1715504"/>
            <a:ext cx="362600" cy="523220"/>
          </a:xfrm>
          <a:prstGeom prst="rect">
            <a:avLst/>
          </a:prstGeom>
          <a:noFill/>
        </p:spPr>
        <p:txBody>
          <a:bodyPr wrap="none" rtlCol="0">
            <a:spAutoFit/>
          </a:bodyPr>
          <a:lstStyle/>
          <a:p>
            <a:r>
              <a:rPr lang="en-US" sz="2800" b="1" dirty="0"/>
              <a:t>a</a:t>
            </a:r>
            <a:endParaRPr lang="en-US" b="1" dirty="0"/>
          </a:p>
        </p:txBody>
      </p:sp>
      <p:sp>
        <p:nvSpPr>
          <p:cNvPr id="13" name="TextBox 14"/>
          <p:cNvSpPr txBox="1"/>
          <p:nvPr/>
        </p:nvSpPr>
        <p:spPr>
          <a:xfrm>
            <a:off x="5607592" y="1715504"/>
            <a:ext cx="377026" cy="523220"/>
          </a:xfrm>
          <a:prstGeom prst="rect">
            <a:avLst/>
          </a:prstGeom>
          <a:noFill/>
        </p:spPr>
        <p:txBody>
          <a:bodyPr wrap="none" rtlCol="0">
            <a:spAutoFit/>
          </a:bodyPr>
          <a:lstStyle/>
          <a:p>
            <a:r>
              <a:rPr lang="en-US" sz="2800" b="1" dirty="0"/>
              <a:t>b</a:t>
            </a:r>
            <a:endParaRPr lang="en-US" b="1" dirty="0"/>
          </a:p>
        </p:txBody>
      </p:sp>
    </p:spTree>
    <p:extLst>
      <p:ext uri="{BB962C8B-B14F-4D97-AF65-F5344CB8AC3E}">
        <p14:creationId xmlns:p14="http://schemas.microsoft.com/office/powerpoint/2010/main" val="294684587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434003" y="524786"/>
            <a:ext cx="6198026"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II. </a:t>
            </a:r>
            <a:r>
              <a:rPr lang="en-US" sz="3200" dirty="0">
                <a:latin typeface="AdvHelv_B"/>
              </a:rPr>
              <a:t>S</a:t>
            </a:r>
            <a:r>
              <a:rPr lang="pl-PL" sz="3200" dirty="0">
                <a:latin typeface="AdvHelv_B"/>
              </a:rPr>
              <a:t>YNTHETIC HYPNOGRAM</a:t>
            </a:r>
            <a:endParaRPr lang="pl-PL" sz="1800" b="1" u="sng" dirty="0"/>
          </a:p>
        </p:txBody>
      </p:sp>
      <p:sp>
        <p:nvSpPr>
          <p:cNvPr id="9" name="Prostokąt 8"/>
          <p:cNvSpPr/>
          <p:nvPr/>
        </p:nvSpPr>
        <p:spPr>
          <a:xfrm>
            <a:off x="820360" y="1584583"/>
            <a:ext cx="3164582"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pl-PL" dirty="0" err="1">
                <a:latin typeface="+mj-lt"/>
              </a:rPr>
              <a:t>Two</a:t>
            </a:r>
            <a:r>
              <a:rPr lang="pl-PL" dirty="0">
                <a:latin typeface="+mj-lt"/>
              </a:rPr>
              <a:t> </a:t>
            </a:r>
            <a:r>
              <a:rPr lang="pl-PL" dirty="0" err="1">
                <a:latin typeface="+mj-lt"/>
              </a:rPr>
              <a:t>features</a:t>
            </a:r>
            <a:r>
              <a:rPr lang="pl-PL" dirty="0">
                <a:latin typeface="+mj-lt"/>
              </a:rPr>
              <a:t>:</a:t>
            </a:r>
          </a:p>
          <a:p>
            <a:pPr marL="342900" indent="-342900">
              <a:buFont typeface="+mj-lt"/>
              <a:buAutoNum type="arabicPeriod"/>
            </a:pPr>
            <a:r>
              <a:rPr lang="en-US" dirty="0">
                <a:latin typeface="+mj-lt"/>
              </a:rPr>
              <a:t>probabilities of the transitions between all possible</a:t>
            </a:r>
            <a:r>
              <a:rPr lang="pl-PL" dirty="0">
                <a:latin typeface="+mj-lt"/>
              </a:rPr>
              <a:t> </a:t>
            </a:r>
            <a:r>
              <a:rPr lang="en-US" dirty="0">
                <a:latin typeface="+mj-lt"/>
              </a:rPr>
              <a:t>pairs of phases</a:t>
            </a:r>
            <a:endParaRPr lang="pl-PL" dirty="0">
              <a:latin typeface="+mj-lt"/>
            </a:endParaRPr>
          </a:p>
          <a:p>
            <a:pPr marL="342900" indent="-342900">
              <a:buFont typeface="+mj-lt"/>
              <a:buAutoNum type="arabicPeriod"/>
            </a:pPr>
            <a:r>
              <a:rPr lang="pl-PL" dirty="0" err="1">
                <a:latin typeface="+mj-lt"/>
              </a:rPr>
              <a:t>probability</a:t>
            </a:r>
            <a:r>
              <a:rPr lang="pl-PL" dirty="0">
                <a:latin typeface="+mj-lt"/>
              </a:rPr>
              <a:t> </a:t>
            </a:r>
            <a:r>
              <a:rPr lang="pl-PL" dirty="0" err="1">
                <a:latin typeface="+mj-lt"/>
              </a:rPr>
              <a:t>distribution</a:t>
            </a:r>
            <a:r>
              <a:rPr lang="pl-PL" dirty="0">
                <a:latin typeface="+mj-lt"/>
              </a:rPr>
              <a:t> of </a:t>
            </a:r>
            <a:r>
              <a:rPr lang="pl-PL" dirty="0" err="1">
                <a:latin typeface="+mj-lt"/>
              </a:rPr>
              <a:t>phase</a:t>
            </a:r>
            <a:r>
              <a:rPr lang="pl-PL" dirty="0">
                <a:latin typeface="+mj-lt"/>
              </a:rPr>
              <a:t> </a:t>
            </a:r>
            <a:r>
              <a:rPr lang="pl-PL" dirty="0" err="1">
                <a:latin typeface="+mj-lt"/>
              </a:rPr>
              <a:t>durations</a:t>
            </a:r>
            <a:endParaRPr lang="pl-PL" dirty="0">
              <a:latin typeface="+mj-lt"/>
            </a:endParaRPr>
          </a:p>
        </p:txBody>
      </p:sp>
      <p:graphicFrame>
        <p:nvGraphicFramePr>
          <p:cNvPr id="2" name="Tabela 1"/>
          <p:cNvGraphicFramePr>
            <a:graphicFrameLocks noGrp="1"/>
          </p:cNvGraphicFramePr>
          <p:nvPr>
            <p:extLst>
              <p:ext uri="{D42A27DB-BD31-4B8C-83A1-F6EECF244321}">
                <p14:modId xmlns:p14="http://schemas.microsoft.com/office/powerpoint/2010/main" val="1368607982"/>
              </p:ext>
            </p:extLst>
          </p:nvPr>
        </p:nvGraphicFramePr>
        <p:xfrm>
          <a:off x="5231174" y="1584583"/>
          <a:ext cx="5786230" cy="3816320"/>
        </p:xfrm>
        <a:graphic>
          <a:graphicData uri="http://schemas.openxmlformats.org/drawingml/2006/table">
            <a:tbl>
              <a:tblPr firstRow="1" bandRow="1" bandCol="1">
                <a:tableStyleId>{69012ECD-51FC-41F1-AA8D-1B2483CD663E}</a:tableStyleId>
              </a:tblPr>
              <a:tblGrid>
                <a:gridCol w="870418">
                  <a:extLst>
                    <a:ext uri="{9D8B030D-6E8A-4147-A177-3AD203B41FA5}">
                      <a16:colId xmlns:a16="http://schemas.microsoft.com/office/drawing/2014/main" xmlns="" val="865724524"/>
                    </a:ext>
                  </a:extLst>
                </a:gridCol>
                <a:gridCol w="713829">
                  <a:extLst>
                    <a:ext uri="{9D8B030D-6E8A-4147-A177-3AD203B41FA5}">
                      <a16:colId xmlns:a16="http://schemas.microsoft.com/office/drawing/2014/main" xmlns="" val="1459714415"/>
                    </a:ext>
                  </a:extLst>
                </a:gridCol>
                <a:gridCol w="725709">
                  <a:extLst>
                    <a:ext uri="{9D8B030D-6E8A-4147-A177-3AD203B41FA5}">
                      <a16:colId xmlns:a16="http://schemas.microsoft.com/office/drawing/2014/main" xmlns="" val="4017006596"/>
                    </a:ext>
                  </a:extLst>
                </a:gridCol>
                <a:gridCol w="751626">
                  <a:extLst>
                    <a:ext uri="{9D8B030D-6E8A-4147-A177-3AD203B41FA5}">
                      <a16:colId xmlns:a16="http://schemas.microsoft.com/office/drawing/2014/main" xmlns="" val="819174783"/>
                    </a:ext>
                  </a:extLst>
                </a:gridCol>
                <a:gridCol w="725709">
                  <a:extLst>
                    <a:ext uri="{9D8B030D-6E8A-4147-A177-3AD203B41FA5}">
                      <a16:colId xmlns:a16="http://schemas.microsoft.com/office/drawing/2014/main" xmlns="" val="299275022"/>
                    </a:ext>
                  </a:extLst>
                </a:gridCol>
                <a:gridCol w="773225">
                  <a:extLst>
                    <a:ext uri="{9D8B030D-6E8A-4147-A177-3AD203B41FA5}">
                      <a16:colId xmlns:a16="http://schemas.microsoft.com/office/drawing/2014/main" xmlns="" val="3020569891"/>
                    </a:ext>
                  </a:extLst>
                </a:gridCol>
                <a:gridCol w="1225714">
                  <a:extLst>
                    <a:ext uri="{9D8B030D-6E8A-4147-A177-3AD203B41FA5}">
                      <a16:colId xmlns:a16="http://schemas.microsoft.com/office/drawing/2014/main" xmlns="" val="3256288624"/>
                    </a:ext>
                  </a:extLst>
                </a:gridCol>
              </a:tblGrid>
              <a:tr h="209333">
                <a:tc gridSpan="6">
                  <a:txBody>
                    <a:bodyPr/>
                    <a:lstStyle/>
                    <a:p>
                      <a:pPr algn="just">
                        <a:spcAft>
                          <a:spcPts val="0"/>
                        </a:spcAft>
                      </a:pPr>
                      <a:r>
                        <a:rPr lang="en-US" sz="1400" dirty="0">
                          <a:effectLst/>
                        </a:rPr>
                        <a:t>I half of sleep – matrix of probability </a:t>
                      </a:r>
                      <a:endParaRPr lang="pl-PL" sz="1400" dirty="0">
                        <a:effectLst/>
                        <a:latin typeface="Times New Roman" panose="02020603050405020304" pitchFamily="18" charset="0"/>
                        <a:ea typeface="Times New Roman" panose="02020603050405020304" pitchFamily="18" charset="0"/>
                      </a:endParaRPr>
                    </a:p>
                  </a:txBody>
                  <a:tcPr marL="94200" marR="94200" marT="0" marB="0" anchor="ct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algn="ctr">
                        <a:spcAft>
                          <a:spcPts val="0"/>
                        </a:spcAft>
                      </a:pPr>
                      <a:r>
                        <a:rPr lang="en-US" sz="1400">
                          <a:effectLst/>
                        </a:rPr>
                        <a:t>Sleep stage occurrence [%]</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extLst>
                  <a:ext uri="{0D108BD9-81ED-4DB2-BD59-A6C34878D82A}">
                    <a16:rowId xmlns:a16="http://schemas.microsoft.com/office/drawing/2014/main" xmlns="" val="33825387"/>
                  </a:ext>
                </a:extLst>
              </a:tr>
              <a:tr h="628000">
                <a:tc>
                  <a:txBody>
                    <a:bodyPr/>
                    <a:lstStyle/>
                    <a:p>
                      <a:pPr algn="just">
                        <a:spcAft>
                          <a:spcPts val="0"/>
                        </a:spcAft>
                      </a:pPr>
                      <a:r>
                        <a:rPr lang="en-US" sz="1400">
                          <a:effectLst/>
                        </a:rPr>
                        <a:t>Sleep stage</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algn="ctr">
                        <a:spcAft>
                          <a:spcPts val="0"/>
                        </a:spcAft>
                      </a:pPr>
                      <a:r>
                        <a:rPr lang="en-US" sz="1400">
                          <a:effectLst/>
                        </a:rPr>
                        <a:t>L</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algn="ctr">
                        <a:spcAft>
                          <a:spcPts val="0"/>
                        </a:spcAft>
                      </a:pPr>
                      <a:r>
                        <a:rPr lang="en-US" sz="1400">
                          <a:effectLst/>
                        </a:rPr>
                        <a:t>D</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algn="ctr">
                        <a:spcAft>
                          <a:spcPts val="0"/>
                        </a:spcAft>
                      </a:pPr>
                      <a:r>
                        <a:rPr lang="en-US" sz="1400">
                          <a:effectLst/>
                        </a:rPr>
                        <a:t>REM</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algn="ctr">
                        <a:spcAft>
                          <a:spcPts val="0"/>
                        </a:spcAft>
                      </a:pPr>
                      <a:r>
                        <a:rPr lang="en-US" sz="1400">
                          <a:effectLst/>
                        </a:rPr>
                        <a:t>W</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algn="ctr">
                        <a:spcAft>
                          <a:spcPts val="0"/>
                        </a:spcAft>
                      </a:pPr>
                      <a:r>
                        <a:rPr lang="en-US" sz="1400">
                          <a:effectLst/>
                        </a:rPr>
                        <a:t>EXC</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vMerge="1">
                  <a:txBody>
                    <a:bodyPr/>
                    <a:lstStyle/>
                    <a:p>
                      <a:endParaRPr lang="en-US"/>
                    </a:p>
                  </a:txBody>
                  <a:tcPr/>
                </a:tc>
                <a:extLst>
                  <a:ext uri="{0D108BD9-81ED-4DB2-BD59-A6C34878D82A}">
                    <a16:rowId xmlns:a16="http://schemas.microsoft.com/office/drawing/2014/main" xmlns="" val="1181587094"/>
                  </a:ext>
                </a:extLst>
              </a:tr>
              <a:tr h="209333">
                <a:tc>
                  <a:txBody>
                    <a:bodyPr/>
                    <a:lstStyle/>
                    <a:p>
                      <a:pPr marL="71755" algn="just">
                        <a:spcAft>
                          <a:spcPts val="0"/>
                        </a:spcAft>
                      </a:pPr>
                      <a:r>
                        <a:rPr lang="en-US" sz="1400">
                          <a:effectLst/>
                        </a:rPr>
                        <a:t>L</a:t>
                      </a:r>
                      <a:endParaRPr lang="pl-PL" sz="1400">
                        <a:effectLst/>
                        <a:latin typeface="Times New Roman" panose="02020603050405020304" pitchFamily="18" charset="0"/>
                        <a:ea typeface="Times New Roman" panose="02020603050405020304" pitchFamily="18" charset="0"/>
                      </a:endParaRPr>
                    </a:p>
                  </a:txBody>
                  <a:tcPr marL="94200" marR="94200" marT="0" marB="0"/>
                </a:tc>
                <a:tc>
                  <a:txBody>
                    <a:bodyPr/>
                    <a:lstStyle/>
                    <a:p>
                      <a:pPr indent="-6985" algn="just">
                        <a:lnSpc>
                          <a:spcPct val="115000"/>
                        </a:lnSpc>
                        <a:spcAft>
                          <a:spcPts val="0"/>
                        </a:spcAft>
                      </a:pPr>
                      <a:r>
                        <a:rPr lang="en-US" sz="1200">
                          <a:effectLst/>
                        </a:rPr>
                        <a:t>-</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0,478</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0,049</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0,052</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0,422</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ctr">
                        <a:lnSpc>
                          <a:spcPct val="115000"/>
                        </a:lnSpc>
                        <a:spcAft>
                          <a:spcPts val="0"/>
                        </a:spcAft>
                      </a:pPr>
                      <a:r>
                        <a:rPr lang="en-US" sz="1200">
                          <a:effectLst/>
                        </a:rPr>
                        <a:t>59,3</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extLst>
                  <a:ext uri="{0D108BD9-81ED-4DB2-BD59-A6C34878D82A}">
                    <a16:rowId xmlns:a16="http://schemas.microsoft.com/office/drawing/2014/main" xmlns="" val="1271725429"/>
                  </a:ext>
                </a:extLst>
              </a:tr>
              <a:tr h="209333">
                <a:tc>
                  <a:txBody>
                    <a:bodyPr/>
                    <a:lstStyle/>
                    <a:p>
                      <a:pPr marL="71755" algn="just">
                        <a:spcAft>
                          <a:spcPts val="0"/>
                        </a:spcAft>
                      </a:pPr>
                      <a:r>
                        <a:rPr lang="en-US" sz="1400">
                          <a:effectLst/>
                        </a:rPr>
                        <a:t>D</a:t>
                      </a:r>
                      <a:endParaRPr lang="pl-PL" sz="1400">
                        <a:effectLst/>
                        <a:latin typeface="Times New Roman" panose="02020603050405020304" pitchFamily="18" charset="0"/>
                        <a:ea typeface="Times New Roman" panose="02020603050405020304" pitchFamily="18" charset="0"/>
                      </a:endParaRPr>
                    </a:p>
                  </a:txBody>
                  <a:tcPr marL="94200" marR="94200" marT="0" marB="0"/>
                </a:tc>
                <a:tc>
                  <a:txBody>
                    <a:bodyPr/>
                    <a:lstStyle/>
                    <a:p>
                      <a:pPr indent="-6985" algn="just">
                        <a:lnSpc>
                          <a:spcPct val="115000"/>
                        </a:lnSpc>
                        <a:spcAft>
                          <a:spcPts val="0"/>
                        </a:spcAft>
                      </a:pPr>
                      <a:r>
                        <a:rPr lang="en-US" sz="1200">
                          <a:effectLst/>
                        </a:rPr>
                        <a:t>0,752</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1000"/>
                        </a:spcAft>
                      </a:pPr>
                      <a:r>
                        <a:rPr lang="en-US" sz="1200">
                          <a:effectLst/>
                        </a:rPr>
                        <a:t>0,000</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0,017</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0,221</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ctr">
                        <a:lnSpc>
                          <a:spcPct val="115000"/>
                        </a:lnSpc>
                        <a:spcAft>
                          <a:spcPts val="0"/>
                        </a:spcAft>
                      </a:pPr>
                      <a:r>
                        <a:rPr lang="en-US" sz="1200">
                          <a:effectLst/>
                        </a:rPr>
                        <a:t>27,6</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extLst>
                  <a:ext uri="{0D108BD9-81ED-4DB2-BD59-A6C34878D82A}">
                    <a16:rowId xmlns:a16="http://schemas.microsoft.com/office/drawing/2014/main" xmlns="" val="4085749852"/>
                  </a:ext>
                </a:extLst>
              </a:tr>
              <a:tr h="209333">
                <a:tc>
                  <a:txBody>
                    <a:bodyPr/>
                    <a:lstStyle/>
                    <a:p>
                      <a:pPr marL="71755" algn="just">
                        <a:spcAft>
                          <a:spcPts val="0"/>
                        </a:spcAft>
                      </a:pPr>
                      <a:r>
                        <a:rPr lang="en-US" sz="1400">
                          <a:effectLst/>
                        </a:rPr>
                        <a:t>REM</a:t>
                      </a:r>
                      <a:endParaRPr lang="pl-PL" sz="1400">
                        <a:effectLst/>
                        <a:latin typeface="Times New Roman" panose="02020603050405020304" pitchFamily="18" charset="0"/>
                        <a:ea typeface="Times New Roman" panose="02020603050405020304" pitchFamily="18" charset="0"/>
                      </a:endParaRPr>
                    </a:p>
                  </a:txBody>
                  <a:tcPr marL="94200" marR="94200" marT="0" marB="0"/>
                </a:tc>
                <a:tc>
                  <a:txBody>
                    <a:bodyPr/>
                    <a:lstStyle/>
                    <a:p>
                      <a:pPr indent="-6985" algn="just">
                        <a:lnSpc>
                          <a:spcPct val="115000"/>
                        </a:lnSpc>
                        <a:spcAft>
                          <a:spcPts val="0"/>
                        </a:spcAft>
                      </a:pPr>
                      <a:r>
                        <a:rPr lang="en-US" sz="1200">
                          <a:effectLst/>
                        </a:rPr>
                        <a:t>0,760</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0,000</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0,119</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0,121</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ctr">
                        <a:lnSpc>
                          <a:spcPct val="115000"/>
                        </a:lnSpc>
                        <a:spcAft>
                          <a:spcPts val="0"/>
                        </a:spcAft>
                      </a:pPr>
                      <a:r>
                        <a:rPr lang="en-US" sz="1200">
                          <a:effectLst/>
                        </a:rPr>
                        <a:t>4,9</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extLst>
                  <a:ext uri="{0D108BD9-81ED-4DB2-BD59-A6C34878D82A}">
                    <a16:rowId xmlns:a16="http://schemas.microsoft.com/office/drawing/2014/main" xmlns="" val="2341251261"/>
                  </a:ext>
                </a:extLst>
              </a:tr>
              <a:tr h="209333">
                <a:tc>
                  <a:txBody>
                    <a:bodyPr/>
                    <a:lstStyle/>
                    <a:p>
                      <a:pPr marL="71755" algn="just">
                        <a:spcAft>
                          <a:spcPts val="0"/>
                        </a:spcAft>
                      </a:pPr>
                      <a:r>
                        <a:rPr lang="en-US" sz="1400">
                          <a:effectLst/>
                        </a:rPr>
                        <a:t>W</a:t>
                      </a:r>
                      <a:endParaRPr lang="pl-PL" sz="1400">
                        <a:effectLst/>
                        <a:latin typeface="Times New Roman" panose="02020603050405020304" pitchFamily="18" charset="0"/>
                        <a:ea typeface="Times New Roman" panose="02020603050405020304" pitchFamily="18" charset="0"/>
                      </a:endParaRPr>
                    </a:p>
                  </a:txBody>
                  <a:tcPr marL="94200" marR="94200" marT="0" marB="0"/>
                </a:tc>
                <a:tc>
                  <a:txBody>
                    <a:bodyPr/>
                    <a:lstStyle/>
                    <a:p>
                      <a:pPr indent="-6985" algn="just">
                        <a:lnSpc>
                          <a:spcPct val="115000"/>
                        </a:lnSpc>
                        <a:spcAft>
                          <a:spcPts val="0"/>
                        </a:spcAft>
                      </a:pPr>
                      <a:r>
                        <a:rPr lang="en-US" sz="1200">
                          <a:effectLst/>
                        </a:rPr>
                        <a:t>0,049</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0,000</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0,89</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0,060</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ctr">
                        <a:lnSpc>
                          <a:spcPct val="115000"/>
                        </a:lnSpc>
                        <a:spcAft>
                          <a:spcPts val="0"/>
                        </a:spcAft>
                      </a:pPr>
                      <a:r>
                        <a:rPr lang="en-US" sz="1200">
                          <a:effectLst/>
                        </a:rPr>
                        <a:t>5,4</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extLst>
                  <a:ext uri="{0D108BD9-81ED-4DB2-BD59-A6C34878D82A}">
                    <a16:rowId xmlns:a16="http://schemas.microsoft.com/office/drawing/2014/main" xmlns="" val="128910292"/>
                  </a:ext>
                </a:extLst>
              </a:tr>
              <a:tr h="209333">
                <a:tc>
                  <a:txBody>
                    <a:bodyPr/>
                    <a:lstStyle/>
                    <a:p>
                      <a:pPr marL="71755" algn="just">
                        <a:spcAft>
                          <a:spcPts val="0"/>
                        </a:spcAft>
                      </a:pPr>
                      <a:r>
                        <a:rPr lang="en-US" sz="1400">
                          <a:effectLst/>
                        </a:rPr>
                        <a:t>Exc</a:t>
                      </a:r>
                      <a:endParaRPr lang="pl-PL" sz="1400">
                        <a:effectLst/>
                        <a:latin typeface="Times New Roman" panose="02020603050405020304" pitchFamily="18" charset="0"/>
                        <a:ea typeface="Times New Roman" panose="02020603050405020304" pitchFamily="18" charset="0"/>
                      </a:endParaRPr>
                    </a:p>
                  </a:txBody>
                  <a:tcPr marL="94200" marR="94200" marT="0" marB="0"/>
                </a:tc>
                <a:tc>
                  <a:txBody>
                    <a:bodyPr/>
                    <a:lstStyle/>
                    <a:p>
                      <a:pPr indent="-6985" algn="just">
                        <a:lnSpc>
                          <a:spcPct val="115000"/>
                        </a:lnSpc>
                        <a:spcAft>
                          <a:spcPts val="0"/>
                        </a:spcAft>
                      </a:pPr>
                      <a:r>
                        <a:rPr lang="en-US" sz="1200">
                          <a:effectLst/>
                        </a:rPr>
                        <a:t>0,484</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0,038</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0,301</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0,177</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just">
                        <a:lnSpc>
                          <a:spcPct val="115000"/>
                        </a:lnSpc>
                        <a:spcAft>
                          <a:spcPts val="0"/>
                        </a:spcAft>
                      </a:pPr>
                      <a:r>
                        <a:rPr lang="en-US" sz="1200">
                          <a:effectLst/>
                        </a:rPr>
                        <a:t>-</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tc>
                <a:tc>
                  <a:txBody>
                    <a:bodyPr/>
                    <a:lstStyle/>
                    <a:p>
                      <a:pPr algn="ctr">
                        <a:lnSpc>
                          <a:spcPct val="115000"/>
                        </a:lnSpc>
                        <a:spcAft>
                          <a:spcPts val="0"/>
                        </a:spcAft>
                      </a:pPr>
                      <a:r>
                        <a:rPr lang="en-US" sz="1200">
                          <a:effectLst/>
                        </a:rPr>
                        <a:t>2,7</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extLst>
                  <a:ext uri="{0D108BD9-81ED-4DB2-BD59-A6C34878D82A}">
                    <a16:rowId xmlns:a16="http://schemas.microsoft.com/office/drawing/2014/main" xmlns="" val="1534576691"/>
                  </a:ext>
                </a:extLst>
              </a:tr>
              <a:tr h="209333">
                <a:tc gridSpan="6">
                  <a:txBody>
                    <a:bodyPr/>
                    <a:lstStyle/>
                    <a:p>
                      <a:pPr marL="0" algn="just" defTabSz="914400" rtl="0" eaLnBrk="1" latinLnBrk="0" hangingPunct="1">
                        <a:spcAft>
                          <a:spcPts val="0"/>
                        </a:spcAft>
                      </a:pPr>
                      <a:r>
                        <a:rPr lang="en-US" sz="1400" b="1" kern="1200" dirty="0">
                          <a:solidFill>
                            <a:schemeClr val="bg1"/>
                          </a:solidFill>
                          <a:effectLst/>
                          <a:latin typeface="+mn-lt"/>
                          <a:ea typeface="+mn-ea"/>
                          <a:cs typeface="+mn-cs"/>
                        </a:rPr>
                        <a:t>II half of sleep – matrix of probability </a:t>
                      </a:r>
                      <a:endParaRPr lang="pl-PL" sz="1400" b="1" kern="1200" dirty="0">
                        <a:solidFill>
                          <a:schemeClr val="bg1"/>
                        </a:solidFill>
                        <a:effectLst/>
                        <a:latin typeface="+mn-lt"/>
                        <a:ea typeface="+mn-ea"/>
                        <a:cs typeface="+mn-cs"/>
                      </a:endParaRPr>
                    </a:p>
                  </a:txBody>
                  <a:tcPr marL="94200" marR="94200" marT="0" marB="0" anchor="ctr">
                    <a:solidFill>
                      <a:schemeClr val="accent1"/>
                    </a:solidFill>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hMerge="1">
                  <a:txBody>
                    <a:bodyPr/>
                    <a:lstStyle/>
                    <a:p>
                      <a:endParaRPr lang="en-US"/>
                    </a:p>
                  </a:txBody>
                  <a:tcPr/>
                </a:tc>
                <a:tc rowSpan="2">
                  <a:txBody>
                    <a:bodyPr/>
                    <a:lstStyle/>
                    <a:p>
                      <a:pPr marL="0" algn="ctr" defTabSz="914400" rtl="0" eaLnBrk="1" latinLnBrk="0" hangingPunct="1">
                        <a:spcAft>
                          <a:spcPts val="0"/>
                        </a:spcAft>
                      </a:pPr>
                      <a:r>
                        <a:rPr lang="en-US" sz="1400" b="1" kern="1200" dirty="0">
                          <a:solidFill>
                            <a:schemeClr val="bg1"/>
                          </a:solidFill>
                          <a:effectLst/>
                          <a:latin typeface="+mn-lt"/>
                          <a:ea typeface="+mn-ea"/>
                          <a:cs typeface="+mn-cs"/>
                        </a:rPr>
                        <a:t>Sleep stage occurrence [%]</a:t>
                      </a:r>
                      <a:endParaRPr lang="pl-PL" sz="1400" b="1" kern="1200" dirty="0">
                        <a:solidFill>
                          <a:schemeClr val="bg1"/>
                        </a:solidFill>
                        <a:effectLst/>
                        <a:latin typeface="+mn-lt"/>
                        <a:ea typeface="+mn-ea"/>
                        <a:cs typeface="+mn-cs"/>
                      </a:endParaRPr>
                    </a:p>
                  </a:txBody>
                  <a:tcPr marL="94200" marR="94200" marT="0" marB="0" anchor="ctr">
                    <a:solidFill>
                      <a:schemeClr val="accent1"/>
                    </a:solidFill>
                  </a:tcPr>
                </a:tc>
                <a:extLst>
                  <a:ext uri="{0D108BD9-81ED-4DB2-BD59-A6C34878D82A}">
                    <a16:rowId xmlns:a16="http://schemas.microsoft.com/office/drawing/2014/main" xmlns="" val="3503144193"/>
                  </a:ext>
                </a:extLst>
              </a:tr>
              <a:tr h="628000">
                <a:tc>
                  <a:txBody>
                    <a:bodyPr/>
                    <a:lstStyle/>
                    <a:p>
                      <a:pPr algn="just">
                        <a:spcAft>
                          <a:spcPts val="0"/>
                        </a:spcAft>
                      </a:pPr>
                      <a:r>
                        <a:rPr lang="en-US" sz="1400">
                          <a:effectLst/>
                        </a:rPr>
                        <a:t>Sleep stage</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algn="just">
                        <a:spcAft>
                          <a:spcPts val="0"/>
                        </a:spcAft>
                      </a:pPr>
                      <a:r>
                        <a:rPr lang="en-US" sz="1400">
                          <a:effectLst/>
                        </a:rPr>
                        <a:t>L</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algn="just">
                        <a:spcAft>
                          <a:spcPts val="0"/>
                        </a:spcAft>
                      </a:pPr>
                      <a:r>
                        <a:rPr lang="en-US" sz="1400">
                          <a:effectLst/>
                        </a:rPr>
                        <a:t>D</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algn="just">
                        <a:spcAft>
                          <a:spcPts val="0"/>
                        </a:spcAft>
                      </a:pPr>
                      <a:r>
                        <a:rPr lang="en-US" sz="1400">
                          <a:effectLst/>
                        </a:rPr>
                        <a:t>REM</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algn="just">
                        <a:spcAft>
                          <a:spcPts val="0"/>
                        </a:spcAft>
                      </a:pPr>
                      <a:r>
                        <a:rPr lang="en-US" sz="1400">
                          <a:effectLst/>
                        </a:rPr>
                        <a:t>W</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algn="just">
                        <a:spcAft>
                          <a:spcPts val="0"/>
                        </a:spcAft>
                      </a:pPr>
                      <a:r>
                        <a:rPr lang="en-US" sz="1400">
                          <a:effectLst/>
                        </a:rPr>
                        <a:t>EXC</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vMerge="1">
                  <a:txBody>
                    <a:bodyPr/>
                    <a:lstStyle/>
                    <a:p>
                      <a:endParaRPr lang="en-US"/>
                    </a:p>
                  </a:txBody>
                  <a:tcPr/>
                </a:tc>
                <a:extLst>
                  <a:ext uri="{0D108BD9-81ED-4DB2-BD59-A6C34878D82A}">
                    <a16:rowId xmlns:a16="http://schemas.microsoft.com/office/drawing/2014/main" xmlns="" val="2904964144"/>
                  </a:ext>
                </a:extLst>
              </a:tr>
              <a:tr h="209333">
                <a:tc>
                  <a:txBody>
                    <a:bodyPr/>
                    <a:lstStyle/>
                    <a:p>
                      <a:pPr marL="71755" algn="l">
                        <a:spcAft>
                          <a:spcPts val="0"/>
                        </a:spcAft>
                      </a:pPr>
                      <a:r>
                        <a:rPr lang="en-US" sz="1400">
                          <a:effectLst/>
                        </a:rPr>
                        <a:t>L</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0,222</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0,092</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0,113</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0,573</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66,5</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extLst>
                  <a:ext uri="{0D108BD9-81ED-4DB2-BD59-A6C34878D82A}">
                    <a16:rowId xmlns:a16="http://schemas.microsoft.com/office/drawing/2014/main" xmlns="" val="2380162832"/>
                  </a:ext>
                </a:extLst>
              </a:tr>
              <a:tr h="209333">
                <a:tc>
                  <a:txBody>
                    <a:bodyPr/>
                    <a:lstStyle/>
                    <a:p>
                      <a:pPr marL="71755" algn="l">
                        <a:spcAft>
                          <a:spcPts val="0"/>
                        </a:spcAft>
                      </a:pPr>
                      <a:r>
                        <a:rPr lang="en-US" sz="1400">
                          <a:effectLst/>
                        </a:rPr>
                        <a:t>D</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0,776</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0,020</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0,041</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0,163</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10,8</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extLst>
                  <a:ext uri="{0D108BD9-81ED-4DB2-BD59-A6C34878D82A}">
                    <a16:rowId xmlns:a16="http://schemas.microsoft.com/office/drawing/2014/main" xmlns="" val="3919541978"/>
                  </a:ext>
                </a:extLst>
              </a:tr>
              <a:tr h="209333">
                <a:tc>
                  <a:txBody>
                    <a:bodyPr/>
                    <a:lstStyle/>
                    <a:p>
                      <a:pPr marL="71755" algn="l">
                        <a:spcAft>
                          <a:spcPts val="0"/>
                        </a:spcAft>
                      </a:pPr>
                      <a:r>
                        <a:rPr lang="en-US" sz="1400">
                          <a:effectLst/>
                        </a:rPr>
                        <a:t>REM</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0,691</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0,003</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0,182</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0,124</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07,6</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extLst>
                  <a:ext uri="{0D108BD9-81ED-4DB2-BD59-A6C34878D82A}">
                    <a16:rowId xmlns:a16="http://schemas.microsoft.com/office/drawing/2014/main" xmlns="" val="3585952768"/>
                  </a:ext>
                </a:extLst>
              </a:tr>
              <a:tr h="209333">
                <a:tc>
                  <a:txBody>
                    <a:bodyPr/>
                    <a:lstStyle/>
                    <a:p>
                      <a:pPr marL="71755" algn="l">
                        <a:spcAft>
                          <a:spcPts val="0"/>
                        </a:spcAft>
                      </a:pPr>
                      <a:r>
                        <a:rPr lang="en-US" sz="1400">
                          <a:effectLst/>
                        </a:rPr>
                        <a:t>W</a:t>
                      </a:r>
                      <a:endParaRPr lang="pl-PL" sz="140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0,087</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0,000</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0,803</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0,110</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12,1</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extLst>
                  <a:ext uri="{0D108BD9-81ED-4DB2-BD59-A6C34878D82A}">
                    <a16:rowId xmlns:a16="http://schemas.microsoft.com/office/drawing/2014/main" xmlns="" val="3073967647"/>
                  </a:ext>
                </a:extLst>
              </a:tr>
              <a:tr h="209333">
                <a:tc>
                  <a:txBody>
                    <a:bodyPr/>
                    <a:lstStyle/>
                    <a:p>
                      <a:pPr marL="71755" algn="l">
                        <a:spcAft>
                          <a:spcPts val="0"/>
                        </a:spcAft>
                      </a:pPr>
                      <a:r>
                        <a:rPr lang="en-US" sz="1400" dirty="0" err="1">
                          <a:effectLst/>
                        </a:rPr>
                        <a:t>Exc</a:t>
                      </a:r>
                      <a:endParaRPr lang="pl-PL" sz="1400" dirty="0">
                        <a:effectLst/>
                        <a:latin typeface="Times New Roman" panose="02020603050405020304" pitchFamily="18" charset="0"/>
                        <a:ea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0,386</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0,000</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0,364</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0,250</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a:effectLst/>
                        </a:rPr>
                        <a:t>-</a:t>
                      </a:r>
                      <a:endParaRPr lang="pl-PL" sz="150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tc>
                  <a:txBody>
                    <a:bodyPr/>
                    <a:lstStyle/>
                    <a:p>
                      <a:pPr indent="-6985" algn="ctr">
                        <a:lnSpc>
                          <a:spcPct val="115000"/>
                        </a:lnSpc>
                        <a:spcAft>
                          <a:spcPts val="0"/>
                        </a:spcAft>
                      </a:pPr>
                      <a:r>
                        <a:rPr lang="en-US" sz="1200" dirty="0">
                          <a:effectLst/>
                        </a:rPr>
                        <a:t>3,0</a:t>
                      </a:r>
                      <a:endParaRPr lang="pl-PL" sz="1500" dirty="0">
                        <a:effectLst/>
                        <a:latin typeface="Calibri" panose="020F0502020204030204" pitchFamily="34" charset="0"/>
                        <a:ea typeface="Times New Roman" panose="02020603050405020304" pitchFamily="18" charset="0"/>
                        <a:cs typeface="Times New Roman" panose="02020603050405020304" pitchFamily="18" charset="0"/>
                      </a:endParaRPr>
                    </a:p>
                  </a:txBody>
                  <a:tcPr marL="94200" marR="94200" marT="0" marB="0" anchor="ctr"/>
                </a:tc>
                <a:extLst>
                  <a:ext uri="{0D108BD9-81ED-4DB2-BD59-A6C34878D82A}">
                    <a16:rowId xmlns:a16="http://schemas.microsoft.com/office/drawing/2014/main" xmlns="" val="4176132493"/>
                  </a:ext>
                </a:extLst>
              </a:tr>
            </a:tbl>
          </a:graphicData>
        </a:graphic>
      </p:graphicFrame>
      <p:sp>
        <p:nvSpPr>
          <p:cNvPr id="12" name="Prostokąt 11"/>
          <p:cNvSpPr/>
          <p:nvPr/>
        </p:nvSpPr>
        <p:spPr>
          <a:xfrm>
            <a:off x="820361" y="4167949"/>
            <a:ext cx="3439406"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
            </a:pPr>
            <a:r>
              <a:rPr lang="en-US" dirty="0">
                <a:latin typeface="+mj-lt"/>
              </a:rPr>
              <a:t>Gamma distribution: light </a:t>
            </a:r>
            <a:r>
              <a:rPr lang="en-US" dirty="0" err="1">
                <a:latin typeface="+mj-lt"/>
              </a:rPr>
              <a:t>sllep</a:t>
            </a:r>
            <a:r>
              <a:rPr lang="en-US" dirty="0">
                <a:latin typeface="+mj-lt"/>
              </a:rPr>
              <a:t> (L), deep sleep (D), REM.</a:t>
            </a:r>
          </a:p>
          <a:p>
            <a:pPr marL="285750" indent="-285750">
              <a:buFont typeface="Wingdings" panose="05000000000000000000" pitchFamily="2" charset="2"/>
              <a:buChar char="§"/>
            </a:pPr>
            <a:r>
              <a:rPr lang="en-US" dirty="0">
                <a:latin typeface="+mj-lt"/>
              </a:rPr>
              <a:t>Exponential distribution: wake stage (W)</a:t>
            </a:r>
          </a:p>
          <a:p>
            <a:pPr marL="285750" indent="-285750">
              <a:buFont typeface="Wingdings" panose="05000000000000000000" pitchFamily="2" charset="2"/>
              <a:buChar char="§"/>
            </a:pPr>
            <a:r>
              <a:rPr lang="en-US" dirty="0">
                <a:latin typeface="+mj-lt"/>
              </a:rPr>
              <a:t>Exercise</a:t>
            </a:r>
            <a:r>
              <a:rPr lang="pl-PL" dirty="0">
                <a:latin typeface="+mj-lt"/>
              </a:rPr>
              <a:t> </a:t>
            </a:r>
            <a:r>
              <a:rPr lang="pl-PL" dirty="0" err="1">
                <a:latin typeface="+mj-lt"/>
              </a:rPr>
              <a:t>episodes</a:t>
            </a:r>
            <a:r>
              <a:rPr lang="pl-PL" dirty="0">
                <a:latin typeface="+mj-lt"/>
              </a:rPr>
              <a:t>: 30 </a:t>
            </a:r>
            <a:r>
              <a:rPr lang="pl-PL" dirty="0" err="1">
                <a:latin typeface="+mj-lt"/>
              </a:rPr>
              <a:t>samlpes</a:t>
            </a:r>
            <a:r>
              <a:rPr lang="pl-PL" dirty="0">
                <a:latin typeface="+mj-lt"/>
              </a:rPr>
              <a:t> per event</a:t>
            </a:r>
            <a:r>
              <a:rPr lang="en-US" dirty="0">
                <a:latin typeface="+mj-lt"/>
              </a:rPr>
              <a:t> </a:t>
            </a:r>
          </a:p>
        </p:txBody>
      </p:sp>
      <p:sp>
        <p:nvSpPr>
          <p:cNvPr id="4" name="Prostokąt 3"/>
          <p:cNvSpPr/>
          <p:nvPr/>
        </p:nvSpPr>
        <p:spPr>
          <a:xfrm>
            <a:off x="5231174" y="5510905"/>
            <a:ext cx="5786230"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latin typeface="+mj-lt"/>
              </a:rPr>
              <a:t>TABLE I. Probability matrices of transitions between all possible pairs of</a:t>
            </a:r>
            <a:r>
              <a:rPr lang="pl-PL" sz="1600" dirty="0">
                <a:latin typeface="+mj-lt"/>
              </a:rPr>
              <a:t> </a:t>
            </a:r>
            <a:r>
              <a:rPr lang="en-US" sz="1600" dirty="0">
                <a:latin typeface="+mj-lt"/>
              </a:rPr>
              <a:t>sleep stages, together with the percent of occurrence of the sleep stages in</a:t>
            </a:r>
            <a:r>
              <a:rPr lang="pl-PL" sz="1600" dirty="0">
                <a:latin typeface="+mj-lt"/>
              </a:rPr>
              <a:t> </a:t>
            </a:r>
            <a:r>
              <a:rPr lang="en-US" sz="1600" dirty="0">
                <a:latin typeface="+mj-lt"/>
              </a:rPr>
              <a:t>the complete time series.</a:t>
            </a:r>
          </a:p>
        </p:txBody>
      </p:sp>
      <p:cxnSp>
        <p:nvCxnSpPr>
          <p:cNvPr id="5" name="Straight Arrow Connector 4"/>
          <p:cNvCxnSpPr/>
          <p:nvPr/>
        </p:nvCxnSpPr>
        <p:spPr>
          <a:xfrm>
            <a:off x="1048215" y="3166946"/>
            <a:ext cx="0" cy="903249"/>
          </a:xfrm>
          <a:prstGeom prst="straightConnector1">
            <a:avLst/>
          </a:prstGeom>
          <a:ln w="28575">
            <a:solidFill>
              <a:schemeClr val="accent2">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10" name="Straight Arrow Connector 9"/>
          <p:cNvCxnSpPr/>
          <p:nvPr/>
        </p:nvCxnSpPr>
        <p:spPr>
          <a:xfrm>
            <a:off x="3252440" y="2040671"/>
            <a:ext cx="1687551" cy="1"/>
          </a:xfrm>
          <a:prstGeom prst="straightConnector1">
            <a:avLst/>
          </a:prstGeom>
          <a:ln w="38100">
            <a:solidFill>
              <a:schemeClr val="accent4">
                <a:lumMod val="60000"/>
                <a:lumOff val="40000"/>
              </a:schemeClr>
            </a:solidFill>
            <a:tailEnd type="triangle"/>
          </a:ln>
        </p:spPr>
        <p:style>
          <a:lnRef idx="1">
            <a:schemeClr val="accent1"/>
          </a:lnRef>
          <a:fillRef idx="0">
            <a:schemeClr val="accent1"/>
          </a:fillRef>
          <a:effectRef idx="0">
            <a:schemeClr val="accent1"/>
          </a:effectRef>
          <a:fontRef idx="minor">
            <a:schemeClr val="tx1"/>
          </a:fontRef>
        </p:style>
      </p:cxnSp>
      <p:sp>
        <p:nvSpPr>
          <p:cNvPr id="3" name="Prostokąt 2"/>
          <p:cNvSpPr/>
          <p:nvPr/>
        </p:nvSpPr>
        <p:spPr>
          <a:xfrm>
            <a:off x="672778" y="1072908"/>
            <a:ext cx="2185919" cy="369332"/>
          </a:xfrm>
          <a:prstGeom prst="rect">
            <a:avLst/>
          </a:prstGeom>
        </p:spPr>
        <p:txBody>
          <a:bodyPr wrap="none">
            <a:spAutoFit/>
          </a:bodyPr>
          <a:lstStyle/>
          <a:p>
            <a:r>
              <a:rPr lang="en-US" dirty="0">
                <a:latin typeface="+mj-lt"/>
              </a:rPr>
              <a:t>(based on own ideas)</a:t>
            </a:r>
          </a:p>
        </p:txBody>
      </p:sp>
    </p:spTree>
    <p:extLst>
      <p:ext uri="{BB962C8B-B14F-4D97-AF65-F5344CB8AC3E}">
        <p14:creationId xmlns:p14="http://schemas.microsoft.com/office/powerpoint/2010/main" val="131313490"/>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8484"/>
          <a:stretch/>
        </p:blipFill>
        <p:spPr>
          <a:xfrm>
            <a:off x="7062775" y="702526"/>
            <a:ext cx="4416067" cy="5310793"/>
          </a:xfrm>
          <a:prstGeom prst="rect">
            <a:avLst/>
          </a:prstGeom>
          <a:ln>
            <a:solidFill>
              <a:schemeClr val="accent4">
                <a:lumMod val="60000"/>
                <a:lumOff val="40000"/>
              </a:schemeClr>
            </a:solidFill>
          </a:ln>
        </p:spPr>
      </p:pic>
      <p:sp>
        <p:nvSpPr>
          <p:cNvPr id="11" name="Tytuł 1"/>
          <p:cNvSpPr txBox="1">
            <a:spLocks/>
          </p:cNvSpPr>
          <p:nvPr/>
        </p:nvSpPr>
        <p:spPr>
          <a:xfrm>
            <a:off x="641941" y="524786"/>
            <a:ext cx="5769285"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a:latin typeface="AdvHelv_B"/>
              </a:rPr>
              <a:t>II. </a:t>
            </a:r>
            <a:r>
              <a:rPr lang="en-US" sz="3200">
                <a:latin typeface="AdvHelv_B"/>
              </a:rPr>
              <a:t>S</a:t>
            </a:r>
            <a:r>
              <a:rPr lang="pl-PL" sz="3200">
                <a:latin typeface="AdvHelv_B"/>
              </a:rPr>
              <a:t>YNTHETIC HYPNOGRAM</a:t>
            </a:r>
            <a:endParaRPr lang="pl-PL" sz="1800" b="1" u="sng" dirty="0"/>
          </a:p>
        </p:txBody>
      </p:sp>
      <p:sp>
        <p:nvSpPr>
          <p:cNvPr id="9" name="Prostokąt 8"/>
          <p:cNvSpPr/>
          <p:nvPr/>
        </p:nvSpPr>
        <p:spPr>
          <a:xfrm>
            <a:off x="820360" y="1584583"/>
            <a:ext cx="3164582"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pl-PL" dirty="0" err="1">
                <a:latin typeface="+mj-lt"/>
              </a:rPr>
              <a:t>Two</a:t>
            </a:r>
            <a:r>
              <a:rPr lang="pl-PL" dirty="0">
                <a:latin typeface="+mj-lt"/>
              </a:rPr>
              <a:t> </a:t>
            </a:r>
            <a:r>
              <a:rPr lang="pl-PL" dirty="0" err="1">
                <a:latin typeface="+mj-lt"/>
              </a:rPr>
              <a:t>features</a:t>
            </a:r>
            <a:r>
              <a:rPr lang="pl-PL" dirty="0">
                <a:latin typeface="+mj-lt"/>
              </a:rPr>
              <a:t>:</a:t>
            </a:r>
          </a:p>
          <a:p>
            <a:pPr marL="342900" indent="-342900">
              <a:buFont typeface="+mj-lt"/>
              <a:buAutoNum type="arabicPeriod"/>
            </a:pPr>
            <a:r>
              <a:rPr lang="en-US" dirty="0">
                <a:latin typeface="+mj-lt"/>
              </a:rPr>
              <a:t>probabilities of the transitions between all possible</a:t>
            </a:r>
            <a:r>
              <a:rPr lang="pl-PL" dirty="0">
                <a:latin typeface="+mj-lt"/>
              </a:rPr>
              <a:t> </a:t>
            </a:r>
            <a:r>
              <a:rPr lang="en-US" dirty="0">
                <a:latin typeface="+mj-lt"/>
              </a:rPr>
              <a:t>pairs of phases</a:t>
            </a:r>
            <a:endParaRPr lang="pl-PL" dirty="0">
              <a:latin typeface="+mj-lt"/>
            </a:endParaRPr>
          </a:p>
          <a:p>
            <a:pPr marL="342900" indent="-342900">
              <a:buFont typeface="+mj-lt"/>
              <a:buAutoNum type="arabicPeriod"/>
            </a:pPr>
            <a:r>
              <a:rPr lang="pl-PL" dirty="0" err="1">
                <a:latin typeface="+mj-lt"/>
              </a:rPr>
              <a:t>Probability</a:t>
            </a:r>
            <a:r>
              <a:rPr lang="pl-PL" dirty="0">
                <a:latin typeface="+mj-lt"/>
              </a:rPr>
              <a:t> </a:t>
            </a:r>
            <a:r>
              <a:rPr lang="pl-PL" dirty="0" err="1">
                <a:latin typeface="+mj-lt"/>
              </a:rPr>
              <a:t>distribution</a:t>
            </a:r>
            <a:r>
              <a:rPr lang="pl-PL" dirty="0">
                <a:latin typeface="+mj-lt"/>
              </a:rPr>
              <a:t> of </a:t>
            </a:r>
            <a:r>
              <a:rPr lang="pl-PL" dirty="0" err="1">
                <a:latin typeface="+mj-lt"/>
              </a:rPr>
              <a:t>phase</a:t>
            </a:r>
            <a:r>
              <a:rPr lang="pl-PL" dirty="0">
                <a:latin typeface="+mj-lt"/>
              </a:rPr>
              <a:t> </a:t>
            </a:r>
            <a:r>
              <a:rPr lang="pl-PL" dirty="0" err="1">
                <a:latin typeface="+mj-lt"/>
              </a:rPr>
              <a:t>durations</a:t>
            </a:r>
            <a:endParaRPr lang="pl-PL" dirty="0">
              <a:latin typeface="+mj-lt"/>
            </a:endParaRPr>
          </a:p>
        </p:txBody>
      </p:sp>
      <p:sp>
        <p:nvSpPr>
          <p:cNvPr id="12" name="Prostokąt 11"/>
          <p:cNvSpPr/>
          <p:nvPr/>
        </p:nvSpPr>
        <p:spPr>
          <a:xfrm>
            <a:off x="820360" y="4167793"/>
            <a:ext cx="3439406" cy="1754326"/>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
            </a:pPr>
            <a:r>
              <a:rPr lang="en-US" dirty="0">
                <a:latin typeface="+mj-lt"/>
              </a:rPr>
              <a:t>Gamma distribution: light </a:t>
            </a:r>
            <a:r>
              <a:rPr lang="en-US" dirty="0" err="1">
                <a:latin typeface="+mj-lt"/>
              </a:rPr>
              <a:t>sllep</a:t>
            </a:r>
            <a:r>
              <a:rPr lang="en-US" dirty="0">
                <a:latin typeface="+mj-lt"/>
              </a:rPr>
              <a:t> (L), deep sleep (D), REM.</a:t>
            </a:r>
          </a:p>
          <a:p>
            <a:pPr marL="285750" indent="-285750">
              <a:buFont typeface="Wingdings" panose="05000000000000000000" pitchFamily="2" charset="2"/>
              <a:buChar char="§"/>
            </a:pPr>
            <a:r>
              <a:rPr lang="en-US" dirty="0">
                <a:latin typeface="+mj-lt"/>
              </a:rPr>
              <a:t>Exponential distribution: wake stage (W)</a:t>
            </a:r>
          </a:p>
          <a:p>
            <a:pPr marL="285750" indent="-285750">
              <a:buFont typeface="Wingdings" panose="05000000000000000000" pitchFamily="2" charset="2"/>
              <a:buChar char="§"/>
            </a:pPr>
            <a:r>
              <a:rPr lang="en-US" dirty="0">
                <a:latin typeface="+mj-lt"/>
              </a:rPr>
              <a:t>Exercise</a:t>
            </a:r>
            <a:r>
              <a:rPr lang="pl-PL" dirty="0">
                <a:latin typeface="+mj-lt"/>
              </a:rPr>
              <a:t> </a:t>
            </a:r>
            <a:r>
              <a:rPr lang="pl-PL" dirty="0" err="1">
                <a:latin typeface="+mj-lt"/>
              </a:rPr>
              <a:t>episodes</a:t>
            </a:r>
            <a:r>
              <a:rPr lang="pl-PL" dirty="0">
                <a:latin typeface="+mj-lt"/>
              </a:rPr>
              <a:t>: 30 </a:t>
            </a:r>
            <a:r>
              <a:rPr lang="pl-PL" dirty="0" err="1">
                <a:latin typeface="+mj-lt"/>
              </a:rPr>
              <a:t>samlpes</a:t>
            </a:r>
            <a:r>
              <a:rPr lang="pl-PL" dirty="0">
                <a:latin typeface="+mj-lt"/>
              </a:rPr>
              <a:t> per event</a:t>
            </a:r>
            <a:r>
              <a:rPr lang="en-US" dirty="0">
                <a:latin typeface="+mj-lt"/>
              </a:rPr>
              <a:t> </a:t>
            </a:r>
          </a:p>
        </p:txBody>
      </p:sp>
      <p:sp>
        <p:nvSpPr>
          <p:cNvPr id="3" name="Prostokąt 2"/>
          <p:cNvSpPr/>
          <p:nvPr/>
        </p:nvSpPr>
        <p:spPr>
          <a:xfrm>
            <a:off x="4810956" y="5351919"/>
            <a:ext cx="2346199" cy="1323439"/>
          </a:xfrm>
          <a:prstGeom prst="rect">
            <a:avLst/>
          </a:prstGeom>
          <a:ln>
            <a:solidFill>
              <a:schemeClr val="accent4">
                <a:lumMod val="60000"/>
                <a:lumOff val="40000"/>
              </a:schemeClr>
            </a:solidFill>
          </a:ln>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latin typeface="+mj-lt"/>
              </a:rPr>
              <a:t>FIG. 2. Real hypnogram obtained from a healthy person (a) and a synthetic</a:t>
            </a:r>
            <a:r>
              <a:rPr lang="pl-PL" sz="1600" dirty="0">
                <a:latin typeface="+mj-lt"/>
              </a:rPr>
              <a:t> </a:t>
            </a:r>
            <a:r>
              <a:rPr lang="en-US" sz="1600" dirty="0">
                <a:latin typeface="+mj-lt"/>
              </a:rPr>
              <a:t>hypnogram generated using our model (b).</a:t>
            </a:r>
          </a:p>
        </p:txBody>
      </p:sp>
      <p:sp>
        <p:nvSpPr>
          <p:cNvPr id="7" name="Prostokąt 6"/>
          <p:cNvSpPr/>
          <p:nvPr/>
        </p:nvSpPr>
        <p:spPr>
          <a:xfrm>
            <a:off x="672778" y="1072908"/>
            <a:ext cx="2185919" cy="369332"/>
          </a:xfrm>
          <a:prstGeom prst="rect">
            <a:avLst/>
          </a:prstGeom>
        </p:spPr>
        <p:txBody>
          <a:bodyPr wrap="none">
            <a:spAutoFit/>
          </a:bodyPr>
          <a:lstStyle/>
          <a:p>
            <a:r>
              <a:rPr lang="en-US" dirty="0">
                <a:latin typeface="+mj-lt"/>
              </a:rPr>
              <a:t>(based on own ideas)</a:t>
            </a:r>
          </a:p>
        </p:txBody>
      </p:sp>
    </p:spTree>
    <p:extLst>
      <p:ext uri="{BB962C8B-B14F-4D97-AF65-F5344CB8AC3E}">
        <p14:creationId xmlns:p14="http://schemas.microsoft.com/office/powerpoint/2010/main" val="3132696911"/>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641941" y="524786"/>
            <a:ext cx="7665718"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III. ADDITIONAL MODEL EXTENTIONS</a:t>
            </a:r>
            <a:endParaRPr lang="pl-PL" sz="1800" b="1" u="sng" dirty="0"/>
          </a:p>
        </p:txBody>
      </p:sp>
      <p:sp>
        <p:nvSpPr>
          <p:cNvPr id="8" name="Prostokąt 7"/>
          <p:cNvSpPr/>
          <p:nvPr/>
        </p:nvSpPr>
        <p:spPr>
          <a:xfrm>
            <a:off x="820359" y="1584583"/>
            <a:ext cx="6907435" cy="36933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ü"/>
            </a:pPr>
            <a:r>
              <a:rPr lang="en-US" b="1" dirty="0">
                <a:latin typeface="+mj-lt"/>
              </a:rPr>
              <a:t>remove discontinuities</a:t>
            </a:r>
            <a:r>
              <a:rPr lang="pl-PL" b="1" dirty="0">
                <a:latin typeface="+mj-lt"/>
              </a:rPr>
              <a:t> </a:t>
            </a:r>
            <a:r>
              <a:rPr lang="en-US" b="1" dirty="0">
                <a:latin typeface="+mj-lt"/>
              </a:rPr>
              <a:t>in the signal</a:t>
            </a:r>
            <a:r>
              <a:rPr lang="pl-PL" b="1" dirty="0">
                <a:latin typeface="+mj-lt"/>
              </a:rPr>
              <a:t> </a:t>
            </a:r>
            <a:r>
              <a:rPr lang="pl-PL" b="1" dirty="0" err="1">
                <a:latin typeface="+mj-lt"/>
              </a:rPr>
              <a:t>during</a:t>
            </a:r>
            <a:r>
              <a:rPr lang="pl-PL" b="1" dirty="0">
                <a:latin typeface="+mj-lt"/>
              </a:rPr>
              <a:t> </a:t>
            </a:r>
            <a:r>
              <a:rPr lang="pl-PL" b="1" dirty="0" err="1">
                <a:latin typeface="+mj-lt"/>
              </a:rPr>
              <a:t>sleep</a:t>
            </a:r>
            <a:r>
              <a:rPr lang="pl-PL" b="1" dirty="0">
                <a:latin typeface="+mj-lt"/>
              </a:rPr>
              <a:t> </a:t>
            </a:r>
            <a:r>
              <a:rPr lang="pl-PL" b="1" dirty="0" err="1">
                <a:latin typeface="+mj-lt"/>
              </a:rPr>
              <a:t>stage</a:t>
            </a:r>
            <a:r>
              <a:rPr lang="pl-PL" b="1" dirty="0">
                <a:latin typeface="+mj-lt"/>
              </a:rPr>
              <a:t> </a:t>
            </a:r>
            <a:r>
              <a:rPr lang="pl-PL" b="1" dirty="0" err="1">
                <a:latin typeface="+mj-lt"/>
              </a:rPr>
              <a:t>change</a:t>
            </a:r>
            <a:endParaRPr lang="pl-PL" b="1" dirty="0">
              <a:latin typeface="+mj-lt"/>
            </a:endParaRPr>
          </a:p>
        </p:txBody>
      </p:sp>
    </p:spTree>
    <p:extLst>
      <p:ext uri="{BB962C8B-B14F-4D97-AF65-F5344CB8AC3E}">
        <p14:creationId xmlns:p14="http://schemas.microsoft.com/office/powerpoint/2010/main" val="382138752"/>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641941" y="524786"/>
            <a:ext cx="7665718"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III. ADDITIONAL MODEL EXTENTIONS</a:t>
            </a:r>
            <a:endParaRPr lang="pl-PL" sz="1800" b="1" u="sng" dirty="0"/>
          </a:p>
        </p:txBody>
      </p:sp>
      <mc:AlternateContent xmlns:mc="http://schemas.openxmlformats.org/markup-compatibility/2006" xmlns:a14="http://schemas.microsoft.com/office/drawing/2010/main">
        <mc:Choice Requires="a14">
          <p:sp>
            <p:nvSpPr>
              <p:cNvPr id="8" name="Prostokąt 7"/>
              <p:cNvSpPr/>
              <p:nvPr/>
            </p:nvSpPr>
            <p:spPr>
              <a:xfrm>
                <a:off x="820358" y="1584583"/>
                <a:ext cx="9658456" cy="92333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ü"/>
                </a:pPr>
                <a:r>
                  <a:rPr lang="en-US" dirty="0">
                    <a:latin typeface="+mj-lt"/>
                  </a:rPr>
                  <a:t>remove discontinuities</a:t>
                </a:r>
                <a:r>
                  <a:rPr lang="pl-PL" dirty="0">
                    <a:latin typeface="+mj-lt"/>
                  </a:rPr>
                  <a:t> </a:t>
                </a:r>
                <a:r>
                  <a:rPr lang="en-US" dirty="0">
                    <a:latin typeface="+mj-lt"/>
                  </a:rPr>
                  <a:t>in the signal</a:t>
                </a:r>
                <a:r>
                  <a:rPr lang="pl-PL" dirty="0">
                    <a:latin typeface="+mj-lt"/>
                  </a:rPr>
                  <a:t> </a:t>
                </a:r>
                <a:r>
                  <a:rPr lang="pl-PL" dirty="0" err="1">
                    <a:latin typeface="+mj-lt"/>
                  </a:rPr>
                  <a:t>during</a:t>
                </a:r>
                <a:r>
                  <a:rPr lang="pl-PL" dirty="0">
                    <a:latin typeface="+mj-lt"/>
                  </a:rPr>
                  <a:t> </a:t>
                </a:r>
                <a:r>
                  <a:rPr lang="pl-PL" dirty="0" err="1">
                    <a:latin typeface="+mj-lt"/>
                  </a:rPr>
                  <a:t>sleep</a:t>
                </a:r>
                <a:r>
                  <a:rPr lang="pl-PL" dirty="0">
                    <a:latin typeface="+mj-lt"/>
                  </a:rPr>
                  <a:t> </a:t>
                </a:r>
                <a:r>
                  <a:rPr lang="pl-PL" dirty="0" err="1">
                    <a:latin typeface="+mj-lt"/>
                  </a:rPr>
                  <a:t>stage</a:t>
                </a:r>
                <a:r>
                  <a:rPr lang="pl-PL" dirty="0">
                    <a:latin typeface="+mj-lt"/>
                  </a:rPr>
                  <a:t> </a:t>
                </a:r>
                <a:r>
                  <a:rPr lang="pl-PL" dirty="0" err="1">
                    <a:latin typeface="+mj-lt"/>
                  </a:rPr>
                  <a:t>change</a:t>
                </a:r>
                <a:endParaRPr lang="pl-PL" dirty="0">
                  <a:latin typeface="+mj-lt"/>
                </a:endParaRPr>
              </a:p>
              <a:p>
                <a:pPr marL="285750" indent="-285750">
                  <a:buFont typeface="Wingdings" panose="05000000000000000000" pitchFamily="2" charset="2"/>
                  <a:buChar char="ü"/>
                </a:pPr>
                <a:r>
                  <a:rPr lang="pl-PL" b="1" dirty="0">
                    <a:latin typeface="+mj-lt"/>
                  </a:rPr>
                  <a:t>m</a:t>
                </a:r>
                <a:r>
                  <a:rPr lang="en-US" b="1" dirty="0" err="1">
                    <a:latin typeface="+mj-lt"/>
                  </a:rPr>
                  <a:t>odulation</a:t>
                </a:r>
                <a:r>
                  <a:rPr lang="pl-PL" b="1" dirty="0">
                    <a:latin typeface="+mj-lt"/>
                  </a:rPr>
                  <a:t> </a:t>
                </a:r>
                <a:r>
                  <a:rPr lang="en-US" b="1" dirty="0">
                    <a:latin typeface="+mj-lt"/>
                  </a:rPr>
                  <a:t>of the parameters for every sleep stage by the addition</a:t>
                </a:r>
                <a:r>
                  <a:rPr lang="pl-PL" b="1" dirty="0">
                    <a:latin typeface="+mj-lt"/>
                  </a:rPr>
                  <a:t> </a:t>
                </a:r>
                <a:r>
                  <a:rPr lang="en-US" b="1" dirty="0">
                    <a:latin typeface="+mj-lt"/>
                  </a:rPr>
                  <a:t>to the nominal parameter value for the given sleep stage of a</a:t>
                </a:r>
                <a:r>
                  <a:rPr lang="pl-PL" b="1" dirty="0">
                    <a:latin typeface="+mj-lt"/>
                  </a:rPr>
                  <a:t> </a:t>
                </a:r>
                <a:r>
                  <a:rPr lang="en-US" b="1" dirty="0">
                    <a:latin typeface="+mj-lt"/>
                  </a:rPr>
                  <a:t>random </a:t>
                </a:r>
                <a:r>
                  <a:rPr lang="en-US" b="1" dirty="0" err="1" smtClean="0">
                    <a:latin typeface="+mj-lt"/>
                  </a:rPr>
                  <a:t>numer</a:t>
                </a:r>
                <a:r>
                  <a:rPr lang="pl-PL" b="1" dirty="0" smtClean="0">
                    <a:latin typeface="+mj-lt"/>
                  </a:rPr>
                  <a:t> </a:t>
                </a:r>
                <a:r>
                  <a:rPr lang="en-US" b="1" dirty="0" smtClean="0">
                    <a:latin typeface="+mj-lt"/>
                  </a:rPr>
                  <a:t>from </a:t>
                </a:r>
                <a:r>
                  <a:rPr lang="en-US" b="1" dirty="0">
                    <a:latin typeface="+mj-lt"/>
                  </a:rPr>
                  <a:t>normal distribution</a:t>
                </a:r>
                <a:r>
                  <a:rPr lang="pl-PL" b="1" dirty="0">
                    <a:latin typeface="+mj-lt"/>
                  </a:rPr>
                  <a:t> ( </a:t>
                </a:r>
                <a:r>
                  <a:rPr lang="pl-PL" b="1" dirty="0" err="1">
                    <a:latin typeface="+mj-lt"/>
                  </a:rPr>
                  <a:t>mean</a:t>
                </a:r>
                <a:r>
                  <a:rPr lang="pl-PL" b="1" dirty="0">
                    <a:latin typeface="+mj-lt"/>
                  </a:rPr>
                  <a:t> = </a:t>
                </a:r>
                <a14:m>
                  <m:oMath xmlns:m="http://schemas.openxmlformats.org/officeDocument/2006/math">
                    <m:r>
                      <a:rPr lang="pl-PL" b="1" i="1" dirty="0" smtClean="0">
                        <a:latin typeface="Cambria Math" panose="02040503050406030204" pitchFamily="18" charset="0"/>
                      </a:rPr>
                      <m:t>𝒑</m:t>
                    </m:r>
                  </m:oMath>
                </a14:m>
                <a:r>
                  <a:rPr lang="pl-PL" b="1" dirty="0">
                    <a:latin typeface="+mj-lt"/>
                  </a:rPr>
                  <a:t>, </a:t>
                </a:r>
                <a:r>
                  <a:rPr lang="pl-PL" b="1" dirty="0" err="1">
                    <a:latin typeface="+mj-lt"/>
                  </a:rPr>
                  <a:t>std</a:t>
                </a:r>
                <a:r>
                  <a:rPr lang="pl-PL" b="1" dirty="0">
                    <a:latin typeface="+mj-lt"/>
                  </a:rPr>
                  <a:t> = </a:t>
                </a:r>
                <a14:m>
                  <m:oMath xmlns:m="http://schemas.openxmlformats.org/officeDocument/2006/math">
                    <m:r>
                      <a:rPr lang="pl-PL" b="1" i="1" dirty="0">
                        <a:latin typeface="Cambria Math" panose="02040503050406030204" pitchFamily="18" charset="0"/>
                      </a:rPr>
                      <m:t>𝟓</m:t>
                    </m:r>
                    <m:r>
                      <a:rPr lang="pl-PL" b="1" i="1" dirty="0">
                        <a:latin typeface="Cambria Math" panose="02040503050406030204" pitchFamily="18" charset="0"/>
                      </a:rPr>
                      <m:t>%∙</m:t>
                    </m:r>
                    <m:r>
                      <a:rPr lang="pl-PL" b="1" i="1" dirty="0">
                        <a:latin typeface="Cambria Math" panose="02040503050406030204" pitchFamily="18" charset="0"/>
                      </a:rPr>
                      <m:t>𝒑</m:t>
                    </m:r>
                    <m:r>
                      <a:rPr lang="pl-PL" b="1" i="0" dirty="0" smtClean="0">
                        <a:latin typeface="Cambria Math" panose="02040503050406030204" pitchFamily="18" charset="0"/>
                      </a:rPr>
                      <m:t>)</m:t>
                    </m:r>
                  </m:oMath>
                </a14:m>
                <a:endParaRPr lang="pl-PL" b="1" dirty="0">
                  <a:latin typeface="+mj-lt"/>
                </a:endParaRPr>
              </a:p>
            </p:txBody>
          </p:sp>
        </mc:Choice>
        <mc:Fallback xmlns="">
          <p:sp>
            <p:nvSpPr>
              <p:cNvPr id="8" name="Prostokąt 7"/>
              <p:cNvSpPr>
                <a:spLocks noRot="1" noChangeAspect="1" noMove="1" noResize="1" noEditPoints="1" noAdjustHandles="1" noChangeArrowheads="1" noChangeShapeType="1" noTextEdit="1"/>
              </p:cNvSpPr>
              <p:nvPr/>
            </p:nvSpPr>
            <p:spPr>
              <a:xfrm>
                <a:off x="820358" y="1584583"/>
                <a:ext cx="9658456" cy="923330"/>
              </a:xfrm>
              <a:prstGeom prst="rect">
                <a:avLst/>
              </a:prstGeom>
              <a:blipFill rotWithShape="1">
                <a:blip r:embed="rId3"/>
                <a:stretch>
                  <a:fillRect l="-442" t="-3311" b="-9934"/>
                </a:stretch>
              </a:blipFill>
              <a:ln>
                <a:noFill/>
              </a:ln>
            </p:spPr>
            <p:txBody>
              <a:bodyPr/>
              <a:lstStyle/>
              <a:p>
                <a:r>
                  <a:rPr lang="pl-PL">
                    <a:noFill/>
                  </a:rPr>
                  <a:t> </a:t>
                </a:r>
              </a:p>
            </p:txBody>
          </p:sp>
        </mc:Fallback>
      </mc:AlternateContent>
    </p:spTree>
    <p:extLst>
      <p:ext uri="{BB962C8B-B14F-4D97-AF65-F5344CB8AC3E}">
        <p14:creationId xmlns:p14="http://schemas.microsoft.com/office/powerpoint/2010/main" val="369531058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641941" y="524786"/>
            <a:ext cx="7665718"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III. ADDITIONAL MODEL EXTENTIONS</a:t>
            </a:r>
            <a:endParaRPr lang="pl-PL" sz="1800" b="1" u="sng" dirty="0"/>
          </a:p>
        </p:txBody>
      </p:sp>
      <mc:AlternateContent xmlns:mc="http://schemas.openxmlformats.org/markup-compatibility/2006" xmlns:a14="http://schemas.microsoft.com/office/drawing/2010/main">
        <mc:Choice Requires="a14">
          <p:sp>
            <p:nvSpPr>
              <p:cNvPr id="8" name="Prostokąt 7"/>
              <p:cNvSpPr/>
              <p:nvPr/>
            </p:nvSpPr>
            <p:spPr>
              <a:xfrm>
                <a:off x="820358" y="1584583"/>
                <a:ext cx="9658456" cy="286232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ü"/>
                </a:pPr>
                <a:r>
                  <a:rPr lang="en-US" dirty="0">
                    <a:latin typeface="+mj-lt"/>
                  </a:rPr>
                  <a:t>remove discontinuities</a:t>
                </a:r>
                <a:r>
                  <a:rPr lang="pl-PL" dirty="0">
                    <a:latin typeface="+mj-lt"/>
                  </a:rPr>
                  <a:t> </a:t>
                </a:r>
                <a:r>
                  <a:rPr lang="en-US" dirty="0">
                    <a:latin typeface="+mj-lt"/>
                  </a:rPr>
                  <a:t>in the signal</a:t>
                </a:r>
                <a:r>
                  <a:rPr lang="pl-PL" dirty="0">
                    <a:latin typeface="+mj-lt"/>
                  </a:rPr>
                  <a:t> </a:t>
                </a:r>
                <a:r>
                  <a:rPr lang="pl-PL" dirty="0" err="1">
                    <a:latin typeface="+mj-lt"/>
                  </a:rPr>
                  <a:t>during</a:t>
                </a:r>
                <a:r>
                  <a:rPr lang="pl-PL" dirty="0">
                    <a:latin typeface="+mj-lt"/>
                  </a:rPr>
                  <a:t> </a:t>
                </a:r>
                <a:r>
                  <a:rPr lang="pl-PL" dirty="0" err="1">
                    <a:latin typeface="+mj-lt"/>
                  </a:rPr>
                  <a:t>sleep</a:t>
                </a:r>
                <a:r>
                  <a:rPr lang="pl-PL" dirty="0">
                    <a:latin typeface="+mj-lt"/>
                  </a:rPr>
                  <a:t> </a:t>
                </a:r>
                <a:r>
                  <a:rPr lang="pl-PL" dirty="0" err="1">
                    <a:latin typeface="+mj-lt"/>
                  </a:rPr>
                  <a:t>stage</a:t>
                </a:r>
                <a:r>
                  <a:rPr lang="pl-PL" dirty="0">
                    <a:latin typeface="+mj-lt"/>
                  </a:rPr>
                  <a:t> </a:t>
                </a:r>
                <a:r>
                  <a:rPr lang="pl-PL" dirty="0" err="1">
                    <a:latin typeface="+mj-lt"/>
                  </a:rPr>
                  <a:t>change</a:t>
                </a:r>
                <a:endParaRPr lang="pl-PL" dirty="0">
                  <a:latin typeface="+mj-lt"/>
                </a:endParaRPr>
              </a:p>
              <a:p>
                <a:pPr marL="285750" indent="-285750">
                  <a:buFont typeface="Wingdings" panose="05000000000000000000" pitchFamily="2" charset="2"/>
                  <a:buChar char="ü"/>
                </a:pPr>
                <a:r>
                  <a:rPr lang="pl-PL" dirty="0">
                    <a:latin typeface="+mj-lt"/>
                  </a:rPr>
                  <a:t>m</a:t>
                </a:r>
                <a:r>
                  <a:rPr lang="en-US" dirty="0" err="1">
                    <a:latin typeface="+mj-lt"/>
                  </a:rPr>
                  <a:t>odulation</a:t>
                </a:r>
                <a:r>
                  <a:rPr lang="pl-PL" dirty="0">
                    <a:latin typeface="+mj-lt"/>
                  </a:rPr>
                  <a:t> </a:t>
                </a:r>
                <a:r>
                  <a:rPr lang="en-US" dirty="0">
                    <a:latin typeface="+mj-lt"/>
                  </a:rPr>
                  <a:t>of the parameters for every sleep stage by the addition</a:t>
                </a:r>
                <a:r>
                  <a:rPr lang="pl-PL" dirty="0">
                    <a:latin typeface="+mj-lt"/>
                  </a:rPr>
                  <a:t> </a:t>
                </a:r>
                <a:r>
                  <a:rPr lang="en-US" dirty="0">
                    <a:latin typeface="+mj-lt"/>
                  </a:rPr>
                  <a:t>to the nominal parameter value for the given sleep stage of a</a:t>
                </a:r>
                <a:r>
                  <a:rPr lang="pl-PL" dirty="0">
                    <a:latin typeface="+mj-lt"/>
                  </a:rPr>
                  <a:t> </a:t>
                </a:r>
                <a:r>
                  <a:rPr lang="en-US" dirty="0">
                    <a:latin typeface="+mj-lt"/>
                  </a:rPr>
                  <a:t>random </a:t>
                </a:r>
                <a:r>
                  <a:rPr lang="en-US" dirty="0" err="1" smtClean="0">
                    <a:latin typeface="+mj-lt"/>
                  </a:rPr>
                  <a:t>numer</a:t>
                </a:r>
                <a:r>
                  <a:rPr lang="pl-PL" dirty="0" smtClean="0">
                    <a:latin typeface="+mj-lt"/>
                  </a:rPr>
                  <a:t> </a:t>
                </a:r>
                <a:r>
                  <a:rPr lang="en-US" dirty="0" smtClean="0">
                    <a:latin typeface="+mj-lt"/>
                  </a:rPr>
                  <a:t>from </a:t>
                </a:r>
                <a:r>
                  <a:rPr lang="en-US" dirty="0">
                    <a:latin typeface="+mj-lt"/>
                  </a:rPr>
                  <a:t>normal distribution</a:t>
                </a:r>
                <a:r>
                  <a:rPr lang="pl-PL" dirty="0">
                    <a:latin typeface="+mj-lt"/>
                  </a:rPr>
                  <a:t> ( </a:t>
                </a:r>
                <a:r>
                  <a:rPr lang="pl-PL" dirty="0" err="1">
                    <a:latin typeface="+mj-lt"/>
                  </a:rPr>
                  <a:t>mean</a:t>
                </a:r>
                <a:r>
                  <a:rPr lang="pl-PL" dirty="0">
                    <a:latin typeface="+mj-lt"/>
                  </a:rPr>
                  <a:t> = </a:t>
                </a:r>
                <a14:m>
                  <m:oMath xmlns:m="http://schemas.openxmlformats.org/officeDocument/2006/math">
                    <m:r>
                      <a:rPr lang="pl-PL" i="1" dirty="0" smtClean="0">
                        <a:latin typeface="Cambria Math" panose="02040503050406030204" pitchFamily="18" charset="0"/>
                      </a:rPr>
                      <m:t>𝑝</m:t>
                    </m:r>
                  </m:oMath>
                </a14:m>
                <a:r>
                  <a:rPr lang="pl-PL" dirty="0">
                    <a:latin typeface="+mj-lt"/>
                  </a:rPr>
                  <a:t>, </a:t>
                </a:r>
                <a:r>
                  <a:rPr lang="pl-PL" dirty="0" err="1">
                    <a:latin typeface="+mj-lt"/>
                  </a:rPr>
                  <a:t>std</a:t>
                </a:r>
                <a:r>
                  <a:rPr lang="pl-PL" dirty="0">
                    <a:latin typeface="+mj-lt"/>
                  </a:rPr>
                  <a:t> = </a:t>
                </a:r>
                <a14:m>
                  <m:oMath xmlns:m="http://schemas.openxmlformats.org/officeDocument/2006/math">
                    <m:r>
                      <a:rPr lang="pl-PL" i="1" dirty="0">
                        <a:latin typeface="Cambria Math" panose="02040503050406030204" pitchFamily="18" charset="0"/>
                      </a:rPr>
                      <m:t>5%∙</m:t>
                    </m:r>
                    <m:r>
                      <a:rPr lang="pl-PL" i="1" dirty="0">
                        <a:latin typeface="Cambria Math" panose="02040503050406030204" pitchFamily="18" charset="0"/>
                      </a:rPr>
                      <m:t>𝑝</m:t>
                    </m:r>
                    <m:r>
                      <a:rPr lang="pl-PL" b="0" i="0" dirty="0" smtClean="0">
                        <a:latin typeface="Cambria Math" panose="02040503050406030204" pitchFamily="18" charset="0"/>
                      </a:rPr>
                      <m:t>)</m:t>
                    </m:r>
                  </m:oMath>
                </a14:m>
                <a:endParaRPr lang="pl-PL" dirty="0">
                  <a:latin typeface="+mj-lt"/>
                </a:endParaRPr>
              </a:p>
              <a:p>
                <a:pPr marL="285750" indent="-285750">
                  <a:buFont typeface="Wingdings" panose="05000000000000000000" pitchFamily="2" charset="2"/>
                  <a:buChar char="ü"/>
                </a:pPr>
                <a:r>
                  <a:rPr lang="pl-PL" b="1" dirty="0" err="1">
                    <a:latin typeface="+mj-lt"/>
                  </a:rPr>
                  <a:t>introduce</a:t>
                </a:r>
                <a:r>
                  <a:rPr lang="pl-PL" b="1" dirty="0">
                    <a:latin typeface="+mj-lt"/>
                  </a:rPr>
                  <a:t> </a:t>
                </a:r>
                <a:r>
                  <a:rPr lang="pl-PL" b="1" dirty="0" err="1">
                    <a:latin typeface="+mj-lt"/>
                  </a:rPr>
                  <a:t>method</a:t>
                </a:r>
                <a:r>
                  <a:rPr lang="pl-PL" b="1" dirty="0">
                    <a:latin typeface="+mj-lt"/>
                  </a:rPr>
                  <a:t> </a:t>
                </a:r>
                <a:r>
                  <a:rPr lang="pl-PL" b="1" dirty="0" err="1">
                    <a:latin typeface="+mj-lt"/>
                  </a:rPr>
                  <a:t>simulating</a:t>
                </a:r>
                <a:r>
                  <a:rPr lang="pl-PL" b="1" dirty="0">
                    <a:latin typeface="+mj-lt"/>
                  </a:rPr>
                  <a:t> </a:t>
                </a:r>
                <a:r>
                  <a:rPr lang="pl-PL" b="1" dirty="0" err="1">
                    <a:latin typeface="+mj-lt"/>
                  </a:rPr>
                  <a:t>cardio</a:t>
                </a:r>
                <a:r>
                  <a:rPr lang="pl-PL" b="1" dirty="0">
                    <a:latin typeface="+mj-lt"/>
                  </a:rPr>
                  <a:t>-respiratory </a:t>
                </a:r>
                <a:r>
                  <a:rPr lang="pl-PL" b="1" dirty="0" err="1">
                    <a:latin typeface="+mj-lt"/>
                  </a:rPr>
                  <a:t>coupling</a:t>
                </a:r>
                <a:r>
                  <a:rPr lang="pl-PL" b="1" dirty="0">
                    <a:latin typeface="+mj-lt"/>
                  </a:rPr>
                  <a:t> </a:t>
                </a:r>
                <a:r>
                  <a:rPr lang="en-US" b="1" dirty="0">
                    <a:latin typeface="+mj-lt"/>
                  </a:rPr>
                  <a:t>adapted from </a:t>
                </a:r>
                <a:r>
                  <a:rPr lang="en-US" b="1" dirty="0" err="1">
                    <a:latin typeface="+mj-lt"/>
                  </a:rPr>
                  <a:t>McSharry</a:t>
                </a:r>
                <a:r>
                  <a:rPr lang="en-US" b="1" dirty="0">
                    <a:latin typeface="+mj-lt"/>
                  </a:rPr>
                  <a:t> et al. model based on the inverse Fourier transform</a:t>
                </a:r>
                <a:r>
                  <a:rPr lang="pl-PL" b="1" dirty="0">
                    <a:latin typeface="+mj-lt"/>
                  </a:rPr>
                  <a:t> as a </a:t>
                </a:r>
                <a:r>
                  <a:rPr lang="pl-PL" b="1" dirty="0" err="1">
                    <a:latin typeface="+mj-lt"/>
                  </a:rPr>
                  <a:t>substitute</a:t>
                </a:r>
                <a:r>
                  <a:rPr lang="pl-PL" b="1" dirty="0">
                    <a:latin typeface="+mj-lt"/>
                  </a:rPr>
                  <a:t> of the </a:t>
                </a:r>
                <a:r>
                  <a:rPr lang="en-US" b="1" dirty="0">
                    <a:latin typeface="+mj-lt"/>
                  </a:rPr>
                  <a:t>periodic</a:t>
                </a:r>
                <a:r>
                  <a:rPr lang="pl-PL" b="1" dirty="0">
                    <a:latin typeface="+mj-lt"/>
                  </a:rPr>
                  <a:t> component in </a:t>
                </a:r>
                <a:r>
                  <a:rPr lang="pl-PL" b="1" dirty="0" err="1">
                    <a:latin typeface="+mj-lt"/>
                  </a:rPr>
                  <a:t>main</a:t>
                </a:r>
                <a:r>
                  <a:rPr lang="pl-PL" b="1" dirty="0">
                    <a:latin typeface="+mj-lt"/>
                  </a:rPr>
                  <a:t> </a:t>
                </a:r>
                <a:r>
                  <a:rPr lang="pl-PL" b="1" dirty="0" err="1">
                    <a:latin typeface="+mj-lt"/>
                  </a:rPr>
                  <a:t>equation</a:t>
                </a:r>
                <a:r>
                  <a:rPr lang="pl-PL" b="1" dirty="0">
                    <a:latin typeface="+mj-lt"/>
                  </a:rPr>
                  <a:t> of </a:t>
                </a:r>
                <a:r>
                  <a:rPr lang="pl-PL" b="1" dirty="0" err="1">
                    <a:latin typeface="+mj-lt"/>
                  </a:rPr>
                  <a:t>Kantelhard</a:t>
                </a:r>
                <a:r>
                  <a:rPr lang="pl-PL" b="1" dirty="0">
                    <a:latin typeface="+mj-lt"/>
                  </a:rPr>
                  <a:t> model:</a:t>
                </a:r>
              </a:p>
              <a:p>
                <a:pPr marL="285750" indent="-285750">
                  <a:buFont typeface="Wingdings" panose="05000000000000000000" pitchFamily="2" charset="2"/>
                  <a:buChar char="ü"/>
                </a:pPr>
                <a:endParaRPr lang="pl-PL" b="1" dirty="0">
                  <a:latin typeface="+mj-lt"/>
                </a:endParaRPr>
              </a:p>
              <a:p>
                <a:pPr marL="285750" indent="-285750">
                  <a:buFont typeface="Wingdings" panose="05000000000000000000" pitchFamily="2" charset="2"/>
                  <a:buChar char="ü"/>
                </a:pPr>
                <a:endParaRPr lang="pl-PL" b="1" dirty="0">
                  <a:latin typeface="+mj-lt"/>
                </a:endParaRPr>
              </a:p>
              <a:p>
                <a:endParaRPr lang="pl-PL" dirty="0">
                  <a:latin typeface="+mj-lt"/>
                </a:endParaRPr>
              </a:p>
              <a:p>
                <a:endParaRPr lang="pl-PL" b="1" dirty="0">
                  <a:latin typeface="+mj-lt"/>
                </a:endParaRPr>
              </a:p>
            </p:txBody>
          </p:sp>
        </mc:Choice>
        <mc:Fallback xmlns="">
          <p:sp>
            <p:nvSpPr>
              <p:cNvPr id="8" name="Prostokąt 7"/>
              <p:cNvSpPr>
                <a:spLocks noRot="1" noChangeAspect="1" noMove="1" noResize="1" noEditPoints="1" noAdjustHandles="1" noChangeArrowheads="1" noChangeShapeType="1" noTextEdit="1"/>
              </p:cNvSpPr>
              <p:nvPr/>
            </p:nvSpPr>
            <p:spPr>
              <a:xfrm>
                <a:off x="820358" y="1584583"/>
                <a:ext cx="9658456" cy="2862322"/>
              </a:xfrm>
              <a:prstGeom prst="rect">
                <a:avLst/>
              </a:prstGeom>
              <a:blipFill rotWithShape="1">
                <a:blip r:embed="rId3"/>
                <a:stretch>
                  <a:fillRect l="-568" t="-1066" r="-189" b="-2559"/>
                </a:stretch>
              </a:blipFill>
              <a:ln>
                <a:noFill/>
              </a:ln>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4" name="pole tekstowe 3"/>
              <p:cNvSpPr txBox="1"/>
              <p:nvPr/>
            </p:nvSpPr>
            <p:spPr>
              <a:xfrm>
                <a:off x="2917396" y="3114232"/>
                <a:ext cx="6264151" cy="911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pl-PL" sz="2000" b="0" i="1" smtClean="0">
                              <a:latin typeface="Cambria Math" panose="02040503050406030204" pitchFamily="18" charset="0"/>
                            </a:rPr>
                            <m:t>𝑅𝑅</m:t>
                          </m:r>
                        </m:e>
                        <m:sub>
                          <m:r>
                            <a:rPr lang="pl-PL" sz="2000" b="0" i="1" smtClean="0">
                              <a:latin typeface="Cambria Math" panose="02040503050406030204" pitchFamily="18" charset="0"/>
                            </a:rPr>
                            <m:t>𝑖</m:t>
                          </m:r>
                        </m:sub>
                      </m:sSub>
                      <m:r>
                        <a:rPr lang="pl-PL" sz="2000" b="0" i="1" smtClean="0">
                          <a:latin typeface="Cambria Math" panose="02040503050406030204" pitchFamily="18" charset="0"/>
                        </a:rPr>
                        <m:t>=</m:t>
                      </m:r>
                      <m:r>
                        <a:rPr lang="pl-PL" sz="2000" b="0" i="1" smtClean="0">
                          <a:latin typeface="Cambria Math" panose="02040503050406030204" pitchFamily="18" charset="0"/>
                          <a:ea typeface="Cambria Math" panose="02040503050406030204" pitchFamily="18" charset="0"/>
                        </a:rPr>
                        <m:t>𝜇</m:t>
                      </m:r>
                      <m:r>
                        <a:rPr lang="pl-PL" sz="2000" b="0" i="1" smtClean="0">
                          <a:latin typeface="Cambria Math" panose="02040503050406030204" pitchFamily="18" charset="0"/>
                          <a:ea typeface="Cambria Math" panose="02040503050406030204" pitchFamily="18" charset="0"/>
                        </a:rPr>
                        <m:t>+0.03</m:t>
                      </m:r>
                      <m:func>
                        <m:funcPr>
                          <m:ctrlPr>
                            <a:rPr lang="pl-PL" sz="2000" i="1" strike="sngStrike" smtClean="0">
                              <a:solidFill>
                                <a:srgbClr val="FF0000"/>
                              </a:solidFill>
                              <a:latin typeface="Cambria Math"/>
                              <a:ea typeface="Cambria Math" panose="02040503050406030204" pitchFamily="18" charset="0"/>
                            </a:rPr>
                          </m:ctrlPr>
                        </m:funcPr>
                        <m:fName>
                          <m:r>
                            <m:rPr>
                              <m:sty m:val="p"/>
                            </m:rPr>
                            <a:rPr lang="pl-PL" sz="2000" b="0" i="0" strike="sngStrike" smtClean="0">
                              <a:solidFill>
                                <a:srgbClr val="FF0000"/>
                              </a:solidFill>
                              <a:latin typeface="Cambria Math" panose="02040503050406030204" pitchFamily="18" charset="0"/>
                              <a:ea typeface="Cambria Math" panose="02040503050406030204" pitchFamily="18" charset="0"/>
                            </a:rPr>
                            <m:t>sin</m:t>
                          </m:r>
                        </m:fName>
                        <m:e>
                          <m:d>
                            <m:dPr>
                              <m:ctrlPr>
                                <a:rPr lang="pl-PL" sz="2000" i="1" strike="sngStrike" smtClean="0">
                                  <a:solidFill>
                                    <a:srgbClr val="FF0000"/>
                                  </a:solidFill>
                                  <a:latin typeface="Cambria Math"/>
                                  <a:ea typeface="Cambria Math" panose="02040503050406030204" pitchFamily="18" charset="0"/>
                                </a:rPr>
                              </m:ctrlPr>
                            </m:dPr>
                            <m:e>
                              <m:f>
                                <m:fPr>
                                  <m:type m:val="lin"/>
                                  <m:ctrlPr>
                                    <a:rPr lang="pl-PL" sz="2000" i="1" strike="sngStrike" smtClean="0">
                                      <a:solidFill>
                                        <a:srgbClr val="FF0000"/>
                                      </a:solidFill>
                                      <a:latin typeface="Cambria Math"/>
                                      <a:ea typeface="Cambria Math" panose="02040503050406030204" pitchFamily="18" charset="0"/>
                                    </a:rPr>
                                  </m:ctrlPr>
                                </m:fPr>
                                <m:num>
                                  <m:r>
                                    <a:rPr lang="pl-PL" sz="2000" b="0" i="1" strike="sngStrike" smtClean="0">
                                      <a:solidFill>
                                        <a:srgbClr val="FF0000"/>
                                      </a:solidFill>
                                      <a:latin typeface="Cambria Math" panose="02040503050406030204" pitchFamily="18" charset="0"/>
                                      <a:ea typeface="Cambria Math" panose="02040503050406030204" pitchFamily="18" charset="0"/>
                                    </a:rPr>
                                    <m:t>2</m:t>
                                  </m:r>
                                  <m:r>
                                    <a:rPr lang="pl-PL" sz="2000" b="0" i="1" strike="sngStrike" smtClean="0">
                                      <a:solidFill>
                                        <a:srgbClr val="FF0000"/>
                                      </a:solidFill>
                                      <a:latin typeface="Cambria Math" panose="02040503050406030204" pitchFamily="18" charset="0"/>
                                      <a:ea typeface="Cambria Math" panose="02040503050406030204" pitchFamily="18" charset="0"/>
                                    </a:rPr>
                                    <m:t>𝜋</m:t>
                                  </m:r>
                                  <m:sSub>
                                    <m:sSubPr>
                                      <m:ctrlPr>
                                        <a:rPr lang="pl-PL" sz="2000" i="1" strike="sngStrike" smtClean="0">
                                          <a:solidFill>
                                            <a:srgbClr val="FF0000"/>
                                          </a:solidFill>
                                          <a:latin typeface="Cambria Math"/>
                                          <a:ea typeface="Cambria Math" panose="02040503050406030204" pitchFamily="18" charset="0"/>
                                        </a:rPr>
                                      </m:ctrlPr>
                                    </m:sSubPr>
                                    <m:e>
                                      <m:r>
                                        <a:rPr lang="pl-PL" sz="2000" b="0" i="1" strike="sngStrike" smtClean="0">
                                          <a:solidFill>
                                            <a:srgbClr val="FF0000"/>
                                          </a:solidFill>
                                          <a:latin typeface="Cambria Math" panose="02040503050406030204" pitchFamily="18" charset="0"/>
                                          <a:ea typeface="Cambria Math" panose="02040503050406030204" pitchFamily="18" charset="0"/>
                                        </a:rPr>
                                        <m:t>𝑡</m:t>
                                      </m:r>
                                    </m:e>
                                    <m:sub>
                                      <m:r>
                                        <a:rPr lang="pl-PL" sz="2000" b="0" i="1" strike="sngStrike" smtClean="0">
                                          <a:solidFill>
                                            <a:srgbClr val="FF0000"/>
                                          </a:solidFill>
                                          <a:latin typeface="Cambria Math" panose="02040503050406030204" pitchFamily="18" charset="0"/>
                                          <a:ea typeface="Cambria Math" panose="02040503050406030204" pitchFamily="18" charset="0"/>
                                        </a:rPr>
                                        <m:t>𝑖</m:t>
                                      </m:r>
                                    </m:sub>
                                  </m:sSub>
                                </m:num>
                                <m:den>
                                  <m:r>
                                    <a:rPr lang="pl-PL" sz="2000" b="0" i="1" strike="sngStrike" smtClean="0">
                                      <a:solidFill>
                                        <a:srgbClr val="FF0000"/>
                                      </a:solidFill>
                                      <a:latin typeface="Cambria Math" panose="02040503050406030204" pitchFamily="18" charset="0"/>
                                      <a:ea typeface="Cambria Math" panose="02040503050406030204" pitchFamily="18" charset="0"/>
                                    </a:rPr>
                                    <m:t>3.6</m:t>
                                  </m:r>
                                </m:den>
                              </m:f>
                            </m:e>
                          </m:d>
                        </m:e>
                      </m:func>
                      <m:r>
                        <a:rPr lang="pl-PL" sz="2000" b="0" i="1" smtClean="0">
                          <a:latin typeface="Cambria Math" panose="02040503050406030204" pitchFamily="18" charset="0"/>
                          <a:ea typeface="Cambria Math" panose="02040503050406030204" pitchFamily="18" charset="0"/>
                        </a:rPr>
                        <m:t>+0.025</m:t>
                      </m:r>
                      <m:nary>
                        <m:naryPr>
                          <m:chr m:val="∑"/>
                          <m:ctrlPr>
                            <a:rPr lang="pl-PL" sz="2000" i="1" smtClean="0">
                              <a:latin typeface="Cambria Math"/>
                              <a:ea typeface="Cambria Math" panose="02040503050406030204" pitchFamily="18" charset="0"/>
                            </a:rPr>
                          </m:ctrlPr>
                        </m:naryPr>
                        <m:sub>
                          <m:r>
                            <m:rPr>
                              <m:brk m:alnAt="23"/>
                            </m:rPr>
                            <a:rPr lang="pl-PL" sz="2000" b="0" i="1" smtClean="0">
                              <a:latin typeface="Cambria Math" panose="02040503050406030204" pitchFamily="18" charset="0"/>
                              <a:ea typeface="Cambria Math" panose="02040503050406030204" pitchFamily="18" charset="0"/>
                            </a:rPr>
                            <m:t>𝑗</m:t>
                          </m:r>
                          <m:r>
                            <a:rPr lang="pl-PL" sz="2000" b="0" i="1" smtClean="0">
                              <a:latin typeface="Cambria Math" panose="02040503050406030204" pitchFamily="18" charset="0"/>
                              <a:ea typeface="Cambria Math" panose="02040503050406030204" pitchFamily="18" charset="0"/>
                            </a:rPr>
                            <m:t>=1</m:t>
                          </m:r>
                        </m:sub>
                        <m:sup>
                          <m:r>
                            <a:rPr lang="pl-PL" sz="2000" b="0" i="1" smtClean="0">
                              <a:latin typeface="Cambria Math" panose="02040503050406030204" pitchFamily="18" charset="0"/>
                              <a:ea typeface="Cambria Math" panose="02040503050406030204" pitchFamily="18" charset="0"/>
                            </a:rPr>
                            <m:t>𝑖</m:t>
                          </m:r>
                        </m:sup>
                        <m:e>
                          <m:sSub>
                            <m:sSubPr>
                              <m:ctrlPr>
                                <a:rPr lang="pl-PL" sz="2000" i="1" smtClean="0">
                                  <a:latin typeface="Cambria Math"/>
                                  <a:ea typeface="Cambria Math" panose="02040503050406030204" pitchFamily="18" charset="0"/>
                                </a:rPr>
                              </m:ctrlPr>
                            </m:sSubPr>
                            <m:e>
                              <m:r>
                                <a:rPr lang="pl-PL" sz="2000" b="0" i="1" smtClean="0">
                                  <a:latin typeface="Cambria Math" panose="02040503050406030204" pitchFamily="18" charset="0"/>
                                  <a:ea typeface="Cambria Math" panose="02040503050406030204" pitchFamily="18" charset="0"/>
                                </a:rPr>
                                <m:t>𝑦</m:t>
                              </m:r>
                            </m:e>
                            <m:sub>
                              <m:r>
                                <a:rPr lang="pl-PL" sz="2000" b="0" i="1" smtClean="0">
                                  <a:latin typeface="Cambria Math" panose="02040503050406030204" pitchFamily="18" charset="0"/>
                                  <a:ea typeface="Cambria Math" panose="02040503050406030204" pitchFamily="18" charset="0"/>
                                </a:rPr>
                                <m:t>𝑖</m:t>
                              </m:r>
                            </m:sub>
                          </m:sSub>
                          <m:r>
                            <a:rPr lang="el-GR" sz="2000" b="0" i="1" smtClean="0">
                              <a:latin typeface="Cambria Math" panose="02040503050406030204" pitchFamily="18" charset="0"/>
                              <a:ea typeface="Cambria Math" panose="02040503050406030204" pitchFamily="18" charset="0"/>
                            </a:rPr>
                            <m:t>𝛩</m:t>
                          </m:r>
                          <m:r>
                            <a:rPr lang="pl-PL" sz="2000" b="0" i="1" smtClean="0">
                              <a:latin typeface="Cambria Math" panose="02040503050406030204" pitchFamily="18" charset="0"/>
                              <a:ea typeface="Cambria Math" panose="02040503050406030204" pitchFamily="18" charset="0"/>
                            </a:rPr>
                            <m:t>(</m:t>
                          </m:r>
                          <m:sSub>
                            <m:sSubPr>
                              <m:ctrlPr>
                                <a:rPr lang="pl-PL" sz="2000" i="1" smtClean="0">
                                  <a:latin typeface="Cambria Math"/>
                                  <a:ea typeface="Cambria Math" panose="02040503050406030204" pitchFamily="18" charset="0"/>
                                </a:rPr>
                              </m:ctrlPr>
                            </m:sSubPr>
                            <m:e>
                              <m:r>
                                <a:rPr lang="pl-PL" sz="2000" b="0" i="1" smtClean="0">
                                  <a:latin typeface="Cambria Math" panose="02040503050406030204" pitchFamily="18" charset="0"/>
                                  <a:ea typeface="Cambria Math" panose="02040503050406030204" pitchFamily="18" charset="0"/>
                                </a:rPr>
                                <m:t>𝑘</m:t>
                              </m:r>
                            </m:e>
                            <m:sub>
                              <m:r>
                                <a:rPr lang="pl-PL" sz="2000" b="0" i="1" smtClean="0">
                                  <a:latin typeface="Cambria Math" panose="02040503050406030204" pitchFamily="18" charset="0"/>
                                  <a:ea typeface="Cambria Math" panose="02040503050406030204" pitchFamily="18" charset="0"/>
                                </a:rPr>
                                <m:t>𝑗</m:t>
                              </m:r>
                            </m:sub>
                          </m:sSub>
                          <m:r>
                            <a:rPr lang="pl-PL" sz="2000" b="0" i="1" smtClean="0">
                              <a:latin typeface="Cambria Math" panose="02040503050406030204" pitchFamily="18" charset="0"/>
                              <a:ea typeface="Cambria Math" panose="02040503050406030204" pitchFamily="18" charset="0"/>
                            </a:rPr>
                            <m:t>+</m:t>
                          </m:r>
                          <m:r>
                            <a:rPr lang="pl-PL" sz="2000" b="0" i="1" smtClean="0">
                              <a:latin typeface="Cambria Math" panose="02040503050406030204" pitchFamily="18" charset="0"/>
                              <a:ea typeface="Cambria Math" panose="02040503050406030204" pitchFamily="18" charset="0"/>
                            </a:rPr>
                            <m:t>𝑗</m:t>
                          </m:r>
                          <m:r>
                            <a:rPr lang="pl-PL" sz="2000" b="0" i="1" smtClean="0">
                              <a:latin typeface="Cambria Math" panose="02040503050406030204" pitchFamily="18" charset="0"/>
                              <a:ea typeface="Cambria Math" panose="02040503050406030204" pitchFamily="18" charset="0"/>
                            </a:rPr>
                            <m:t>−</m:t>
                          </m:r>
                          <m:r>
                            <a:rPr lang="pl-PL" sz="2000" b="0" i="1" smtClean="0">
                              <a:latin typeface="Cambria Math" panose="02040503050406030204" pitchFamily="18" charset="0"/>
                              <a:ea typeface="Cambria Math" panose="02040503050406030204" pitchFamily="18" charset="0"/>
                            </a:rPr>
                            <m:t>𝑖</m:t>
                          </m:r>
                          <m:r>
                            <a:rPr lang="pl-PL" sz="2000" b="0" i="1" smtClean="0">
                              <a:latin typeface="Cambria Math" panose="02040503050406030204" pitchFamily="18" charset="0"/>
                              <a:ea typeface="Cambria Math" panose="02040503050406030204" pitchFamily="18" charset="0"/>
                            </a:rPr>
                            <m:t>)</m:t>
                          </m:r>
                        </m:e>
                      </m:nary>
                    </m:oMath>
                  </m:oMathPara>
                </a14:m>
                <a:endParaRPr lang="en-US" sz="2000" dirty="0"/>
              </a:p>
            </p:txBody>
          </p:sp>
        </mc:Choice>
        <mc:Fallback xmlns="">
          <p:sp>
            <p:nvSpPr>
              <p:cNvPr id="4" name="pole tekstowe 3"/>
              <p:cNvSpPr txBox="1">
                <a:spLocks noRot="1" noChangeAspect="1" noMove="1" noResize="1" noEditPoints="1" noAdjustHandles="1" noChangeArrowheads="1" noChangeShapeType="1" noTextEdit="1"/>
              </p:cNvSpPr>
              <p:nvPr/>
            </p:nvSpPr>
            <p:spPr>
              <a:xfrm>
                <a:off x="2917396" y="3114232"/>
                <a:ext cx="6264151" cy="911019"/>
              </a:xfrm>
              <a:prstGeom prst="rect">
                <a:avLst/>
              </a:prstGeom>
              <a:blipFill rotWithShape="1">
                <a:blip r:embed="rId4"/>
                <a:stretch>
                  <a:fillRect r="-2532"/>
                </a:stretch>
              </a:blipFill>
            </p:spPr>
            <p:txBody>
              <a:bodyPr/>
              <a:lstStyle/>
              <a:p>
                <a:r>
                  <a:rPr lang="pl-PL">
                    <a:noFill/>
                  </a:rPr>
                  <a:t> </a:t>
                </a:r>
              </a:p>
            </p:txBody>
          </p:sp>
        </mc:Fallback>
      </mc:AlternateContent>
    </p:spTree>
    <p:extLst>
      <p:ext uri="{BB962C8B-B14F-4D97-AF65-F5344CB8AC3E}">
        <p14:creationId xmlns:p14="http://schemas.microsoft.com/office/powerpoint/2010/main" val="1308154578"/>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641941" y="524786"/>
            <a:ext cx="7665718"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III. ADDITIONAL MODEL EXTENTIONS</a:t>
            </a:r>
            <a:endParaRPr lang="pl-PL" sz="1800" b="1" u="sng" dirty="0"/>
          </a:p>
        </p:txBody>
      </p:sp>
      <mc:AlternateContent xmlns:mc="http://schemas.openxmlformats.org/markup-compatibility/2006" xmlns:a14="http://schemas.microsoft.com/office/drawing/2010/main">
        <mc:Choice Requires="a14">
          <p:sp>
            <p:nvSpPr>
              <p:cNvPr id="8" name="Prostokąt 7"/>
              <p:cNvSpPr/>
              <p:nvPr/>
            </p:nvSpPr>
            <p:spPr>
              <a:xfrm>
                <a:off x="820358" y="1584583"/>
                <a:ext cx="9658456" cy="3970318"/>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ü"/>
                </a:pPr>
                <a:r>
                  <a:rPr lang="en-US" dirty="0">
                    <a:latin typeface="+mj-lt"/>
                  </a:rPr>
                  <a:t>remove discontinuities</a:t>
                </a:r>
                <a:r>
                  <a:rPr lang="pl-PL" dirty="0">
                    <a:latin typeface="+mj-lt"/>
                  </a:rPr>
                  <a:t> </a:t>
                </a:r>
                <a:r>
                  <a:rPr lang="en-US" dirty="0">
                    <a:latin typeface="+mj-lt"/>
                  </a:rPr>
                  <a:t>in the signal</a:t>
                </a:r>
                <a:r>
                  <a:rPr lang="pl-PL" dirty="0">
                    <a:latin typeface="+mj-lt"/>
                  </a:rPr>
                  <a:t> </a:t>
                </a:r>
                <a:r>
                  <a:rPr lang="pl-PL" dirty="0" err="1">
                    <a:latin typeface="+mj-lt"/>
                  </a:rPr>
                  <a:t>during</a:t>
                </a:r>
                <a:r>
                  <a:rPr lang="pl-PL" dirty="0">
                    <a:latin typeface="+mj-lt"/>
                  </a:rPr>
                  <a:t> </a:t>
                </a:r>
                <a:r>
                  <a:rPr lang="pl-PL" dirty="0" err="1">
                    <a:latin typeface="+mj-lt"/>
                  </a:rPr>
                  <a:t>sleep</a:t>
                </a:r>
                <a:r>
                  <a:rPr lang="pl-PL" dirty="0">
                    <a:latin typeface="+mj-lt"/>
                  </a:rPr>
                  <a:t> </a:t>
                </a:r>
                <a:r>
                  <a:rPr lang="pl-PL" dirty="0" err="1">
                    <a:latin typeface="+mj-lt"/>
                  </a:rPr>
                  <a:t>stage</a:t>
                </a:r>
                <a:r>
                  <a:rPr lang="pl-PL" dirty="0">
                    <a:latin typeface="+mj-lt"/>
                  </a:rPr>
                  <a:t> </a:t>
                </a:r>
                <a:r>
                  <a:rPr lang="pl-PL" dirty="0" err="1">
                    <a:latin typeface="+mj-lt"/>
                  </a:rPr>
                  <a:t>change</a:t>
                </a:r>
                <a:endParaRPr lang="pl-PL" dirty="0">
                  <a:latin typeface="+mj-lt"/>
                </a:endParaRPr>
              </a:p>
              <a:p>
                <a:pPr marL="285750" indent="-285750">
                  <a:buFont typeface="Wingdings" panose="05000000000000000000" pitchFamily="2" charset="2"/>
                  <a:buChar char="ü"/>
                </a:pPr>
                <a:r>
                  <a:rPr lang="pl-PL" dirty="0">
                    <a:latin typeface="+mj-lt"/>
                  </a:rPr>
                  <a:t>m</a:t>
                </a:r>
                <a:r>
                  <a:rPr lang="en-US" dirty="0" err="1">
                    <a:latin typeface="+mj-lt"/>
                  </a:rPr>
                  <a:t>odulation</a:t>
                </a:r>
                <a:r>
                  <a:rPr lang="pl-PL" dirty="0">
                    <a:latin typeface="+mj-lt"/>
                  </a:rPr>
                  <a:t> </a:t>
                </a:r>
                <a:r>
                  <a:rPr lang="en-US" dirty="0">
                    <a:latin typeface="+mj-lt"/>
                  </a:rPr>
                  <a:t>of the parameters for every sleep stage by the addition</a:t>
                </a:r>
                <a:r>
                  <a:rPr lang="pl-PL" dirty="0">
                    <a:latin typeface="+mj-lt"/>
                  </a:rPr>
                  <a:t> </a:t>
                </a:r>
                <a:r>
                  <a:rPr lang="en-US" dirty="0">
                    <a:latin typeface="+mj-lt"/>
                  </a:rPr>
                  <a:t>to the nominal parameter value for the given sleep stage of a</a:t>
                </a:r>
                <a:r>
                  <a:rPr lang="pl-PL" dirty="0">
                    <a:latin typeface="+mj-lt"/>
                  </a:rPr>
                  <a:t> </a:t>
                </a:r>
                <a:r>
                  <a:rPr lang="en-US" dirty="0">
                    <a:latin typeface="+mj-lt"/>
                  </a:rPr>
                  <a:t>random </a:t>
                </a:r>
                <a:r>
                  <a:rPr lang="en-US" dirty="0" err="1">
                    <a:latin typeface="+mj-lt"/>
                  </a:rPr>
                  <a:t>numerfrom</a:t>
                </a:r>
                <a:r>
                  <a:rPr lang="en-US" dirty="0">
                    <a:latin typeface="+mj-lt"/>
                  </a:rPr>
                  <a:t> normal distribution</a:t>
                </a:r>
                <a:r>
                  <a:rPr lang="pl-PL" dirty="0">
                    <a:latin typeface="+mj-lt"/>
                  </a:rPr>
                  <a:t> ( </a:t>
                </a:r>
                <a:r>
                  <a:rPr lang="pl-PL" dirty="0" err="1">
                    <a:latin typeface="+mj-lt"/>
                  </a:rPr>
                  <a:t>mean</a:t>
                </a:r>
                <a:r>
                  <a:rPr lang="pl-PL" dirty="0">
                    <a:latin typeface="+mj-lt"/>
                  </a:rPr>
                  <a:t> = </a:t>
                </a:r>
                <a14:m>
                  <m:oMath xmlns:m="http://schemas.openxmlformats.org/officeDocument/2006/math">
                    <m:r>
                      <a:rPr lang="pl-PL" i="1" dirty="0" smtClean="0">
                        <a:latin typeface="Cambria Math"/>
                      </a:rPr>
                      <m:t>𝑝</m:t>
                    </m:r>
                  </m:oMath>
                </a14:m>
                <a:r>
                  <a:rPr lang="pl-PL" dirty="0">
                    <a:latin typeface="+mj-lt"/>
                  </a:rPr>
                  <a:t>, </a:t>
                </a:r>
                <a:r>
                  <a:rPr lang="pl-PL" dirty="0" err="1">
                    <a:latin typeface="+mj-lt"/>
                  </a:rPr>
                  <a:t>std</a:t>
                </a:r>
                <a:r>
                  <a:rPr lang="pl-PL" dirty="0">
                    <a:latin typeface="+mj-lt"/>
                  </a:rPr>
                  <a:t> = </a:t>
                </a:r>
                <a14:m>
                  <m:oMath xmlns:m="http://schemas.openxmlformats.org/officeDocument/2006/math">
                    <m:r>
                      <a:rPr lang="pl-PL" i="1" dirty="0">
                        <a:latin typeface="Cambria Math"/>
                      </a:rPr>
                      <m:t>5%∙</m:t>
                    </m:r>
                    <m:r>
                      <a:rPr lang="pl-PL" i="1" dirty="0">
                        <a:latin typeface="Cambria Math"/>
                      </a:rPr>
                      <m:t>𝑝</m:t>
                    </m:r>
                    <m:r>
                      <a:rPr lang="pl-PL" b="0" i="0" dirty="0" smtClean="0">
                        <a:latin typeface="Cambria Math"/>
                      </a:rPr>
                      <m:t>)</m:t>
                    </m:r>
                  </m:oMath>
                </a14:m>
                <a:endParaRPr lang="pl-PL" dirty="0">
                  <a:latin typeface="+mj-lt"/>
                </a:endParaRPr>
              </a:p>
              <a:p>
                <a:pPr marL="285750" indent="-285750">
                  <a:buFont typeface="Wingdings" panose="05000000000000000000" pitchFamily="2" charset="2"/>
                  <a:buChar char="ü"/>
                </a:pPr>
                <a:r>
                  <a:rPr lang="pl-PL" dirty="0" err="1">
                    <a:latin typeface="+mj-lt"/>
                  </a:rPr>
                  <a:t>introduce</a:t>
                </a:r>
                <a:r>
                  <a:rPr lang="pl-PL" dirty="0">
                    <a:latin typeface="+mj-lt"/>
                  </a:rPr>
                  <a:t> </a:t>
                </a:r>
                <a:r>
                  <a:rPr lang="pl-PL" dirty="0" err="1">
                    <a:latin typeface="+mj-lt"/>
                  </a:rPr>
                  <a:t>method</a:t>
                </a:r>
                <a:r>
                  <a:rPr lang="pl-PL" dirty="0">
                    <a:latin typeface="+mj-lt"/>
                  </a:rPr>
                  <a:t> </a:t>
                </a:r>
                <a:r>
                  <a:rPr lang="pl-PL" dirty="0" err="1">
                    <a:latin typeface="+mj-lt"/>
                  </a:rPr>
                  <a:t>simulating</a:t>
                </a:r>
                <a:r>
                  <a:rPr lang="pl-PL" dirty="0">
                    <a:latin typeface="+mj-lt"/>
                  </a:rPr>
                  <a:t> </a:t>
                </a:r>
                <a:r>
                  <a:rPr lang="pl-PL" dirty="0" err="1">
                    <a:latin typeface="+mj-lt"/>
                  </a:rPr>
                  <a:t>cardio</a:t>
                </a:r>
                <a:r>
                  <a:rPr lang="pl-PL" dirty="0">
                    <a:latin typeface="+mj-lt"/>
                  </a:rPr>
                  <a:t>-respiratory </a:t>
                </a:r>
                <a:r>
                  <a:rPr lang="pl-PL" dirty="0" err="1">
                    <a:latin typeface="+mj-lt"/>
                  </a:rPr>
                  <a:t>coupling</a:t>
                </a:r>
                <a:r>
                  <a:rPr lang="pl-PL" dirty="0">
                    <a:latin typeface="+mj-lt"/>
                  </a:rPr>
                  <a:t> </a:t>
                </a:r>
                <a:r>
                  <a:rPr lang="en-US" dirty="0">
                    <a:latin typeface="+mj-lt"/>
                  </a:rPr>
                  <a:t>adapted from </a:t>
                </a:r>
                <a:r>
                  <a:rPr lang="en-US" dirty="0" err="1">
                    <a:latin typeface="+mj-lt"/>
                  </a:rPr>
                  <a:t>McSharry</a:t>
                </a:r>
                <a:r>
                  <a:rPr lang="en-US" dirty="0">
                    <a:latin typeface="+mj-lt"/>
                  </a:rPr>
                  <a:t> et al. model based on the inverse Fourier transform</a:t>
                </a:r>
                <a:r>
                  <a:rPr lang="pl-PL" dirty="0">
                    <a:latin typeface="+mj-lt"/>
                  </a:rPr>
                  <a:t> as a </a:t>
                </a:r>
                <a:r>
                  <a:rPr lang="pl-PL" dirty="0" err="1">
                    <a:latin typeface="+mj-lt"/>
                  </a:rPr>
                  <a:t>substitute</a:t>
                </a:r>
                <a:r>
                  <a:rPr lang="pl-PL" dirty="0">
                    <a:latin typeface="+mj-lt"/>
                  </a:rPr>
                  <a:t> of the </a:t>
                </a:r>
                <a:r>
                  <a:rPr lang="en-US" dirty="0">
                    <a:latin typeface="+mj-lt"/>
                  </a:rPr>
                  <a:t>periodic</a:t>
                </a:r>
                <a:r>
                  <a:rPr lang="pl-PL" dirty="0">
                    <a:latin typeface="+mj-lt"/>
                  </a:rPr>
                  <a:t> component in </a:t>
                </a:r>
                <a:r>
                  <a:rPr lang="pl-PL" dirty="0" err="1">
                    <a:latin typeface="+mj-lt"/>
                  </a:rPr>
                  <a:t>main</a:t>
                </a:r>
                <a:r>
                  <a:rPr lang="pl-PL" dirty="0">
                    <a:latin typeface="+mj-lt"/>
                  </a:rPr>
                  <a:t> </a:t>
                </a:r>
                <a:r>
                  <a:rPr lang="pl-PL" dirty="0" err="1">
                    <a:latin typeface="+mj-lt"/>
                  </a:rPr>
                  <a:t>equation</a:t>
                </a:r>
                <a:r>
                  <a:rPr lang="pl-PL" dirty="0">
                    <a:latin typeface="+mj-lt"/>
                  </a:rPr>
                  <a:t> of </a:t>
                </a:r>
                <a:r>
                  <a:rPr lang="pl-PL" dirty="0" err="1">
                    <a:latin typeface="+mj-lt"/>
                  </a:rPr>
                  <a:t>Kantelhard</a:t>
                </a:r>
                <a:r>
                  <a:rPr lang="pl-PL" dirty="0">
                    <a:latin typeface="+mj-lt"/>
                  </a:rPr>
                  <a:t> model:</a:t>
                </a:r>
              </a:p>
              <a:p>
                <a:pPr marL="285750" indent="-285750">
                  <a:buFont typeface="Wingdings" panose="05000000000000000000" pitchFamily="2" charset="2"/>
                  <a:buChar char="ü"/>
                </a:pPr>
                <a:endParaRPr lang="pl-PL" b="1" dirty="0">
                  <a:latin typeface="+mj-lt"/>
                </a:endParaRPr>
              </a:p>
              <a:p>
                <a:pPr marL="285750" indent="-285750">
                  <a:buFont typeface="Wingdings" panose="05000000000000000000" pitchFamily="2" charset="2"/>
                  <a:buChar char="ü"/>
                </a:pPr>
                <a:endParaRPr lang="pl-PL" b="1" dirty="0">
                  <a:latin typeface="+mj-lt"/>
                </a:endParaRPr>
              </a:p>
              <a:p>
                <a:pPr marL="285750" indent="-285750">
                  <a:buFont typeface="Wingdings" panose="05000000000000000000" pitchFamily="2" charset="2"/>
                  <a:buChar char="ü"/>
                </a:pPr>
                <a:endParaRPr lang="pl-PL" b="1" dirty="0">
                  <a:latin typeface="+mj-lt"/>
                </a:endParaRPr>
              </a:p>
              <a:p>
                <a:pPr marL="285750" indent="-285750">
                  <a:buFont typeface="Wingdings" panose="05000000000000000000" pitchFamily="2" charset="2"/>
                  <a:buChar char="ü"/>
                </a:pPr>
                <a:endParaRPr lang="pl-PL" b="1" dirty="0">
                  <a:latin typeface="+mj-lt"/>
                </a:endParaRPr>
              </a:p>
              <a:p>
                <a:pPr marL="285750" indent="-285750">
                  <a:buFont typeface="Wingdings" panose="05000000000000000000" pitchFamily="2" charset="2"/>
                  <a:buChar char="ü"/>
                </a:pPr>
                <a:r>
                  <a:rPr lang="pl-PL" b="1" dirty="0" err="1">
                    <a:latin typeface="+mj-lt"/>
                  </a:rPr>
                  <a:t>introduce</a:t>
                </a:r>
                <a:r>
                  <a:rPr lang="en-US" b="1" dirty="0">
                    <a:latin typeface="+mj-lt"/>
                  </a:rPr>
                  <a:t> a novel way of generating the rapid decreases of RR time </a:t>
                </a:r>
                <a:r>
                  <a:rPr lang="en-US" b="1" dirty="0" smtClean="0">
                    <a:latin typeface="+mj-lt"/>
                  </a:rPr>
                  <a:t>interval</a:t>
                </a:r>
                <a:r>
                  <a:rPr lang="pl-PL" b="1" dirty="0" smtClean="0">
                    <a:latin typeface="+mj-lt"/>
                  </a:rPr>
                  <a:t>s </a:t>
                </a:r>
                <a:r>
                  <a:rPr lang="en-US" b="1" dirty="0" smtClean="0">
                    <a:latin typeface="+mj-lt"/>
                  </a:rPr>
                  <a:t>which </a:t>
                </a:r>
                <a:r>
                  <a:rPr lang="en-US" b="1" dirty="0">
                    <a:latin typeface="+mj-lt"/>
                  </a:rPr>
                  <a:t>may be due to exercise episodes</a:t>
                </a:r>
                <a:endParaRPr lang="pl-PL" b="1" dirty="0">
                  <a:latin typeface="+mj-lt"/>
                </a:endParaRPr>
              </a:p>
              <a:p>
                <a:endParaRPr lang="pl-PL" dirty="0">
                  <a:latin typeface="+mj-lt"/>
                </a:endParaRPr>
              </a:p>
              <a:p>
                <a:endParaRPr lang="pl-PL" b="1" dirty="0">
                  <a:latin typeface="+mj-lt"/>
                </a:endParaRPr>
              </a:p>
            </p:txBody>
          </p:sp>
        </mc:Choice>
        <mc:Fallback xmlns="">
          <p:sp>
            <p:nvSpPr>
              <p:cNvPr id="8" name="Prostokąt 7"/>
              <p:cNvSpPr>
                <a:spLocks noRot="1" noChangeAspect="1" noMove="1" noResize="1" noEditPoints="1" noAdjustHandles="1" noChangeArrowheads="1" noChangeShapeType="1" noTextEdit="1"/>
              </p:cNvSpPr>
              <p:nvPr/>
            </p:nvSpPr>
            <p:spPr>
              <a:xfrm>
                <a:off x="820358" y="1584583"/>
                <a:ext cx="9658456" cy="3970318"/>
              </a:xfrm>
              <a:prstGeom prst="rect">
                <a:avLst/>
              </a:prstGeom>
              <a:blipFill rotWithShape="1">
                <a:blip r:embed="rId3"/>
                <a:stretch>
                  <a:fillRect l="-568" t="-768" r="-821" b="-1536"/>
                </a:stretch>
              </a:blipFill>
              <a:ln>
                <a:noFill/>
              </a:ln>
            </p:spPr>
            <p:txBody>
              <a:bodyPr/>
              <a:lstStyle/>
              <a:p>
                <a:r>
                  <a:rPr lang="pl-PL">
                    <a:noFill/>
                  </a:rPr>
                  <a:t> </a:t>
                </a:r>
              </a:p>
            </p:txBody>
          </p:sp>
        </mc:Fallback>
      </mc:AlternateContent>
      <mc:AlternateContent xmlns:mc="http://schemas.openxmlformats.org/markup-compatibility/2006" xmlns:a14="http://schemas.microsoft.com/office/drawing/2010/main">
        <mc:Choice Requires="a14">
          <p:sp>
            <p:nvSpPr>
              <p:cNvPr id="4" name="pole tekstowe 3"/>
              <p:cNvSpPr txBox="1"/>
              <p:nvPr/>
            </p:nvSpPr>
            <p:spPr>
              <a:xfrm>
                <a:off x="2917396" y="3114232"/>
                <a:ext cx="6264151" cy="911019"/>
              </a:xfrm>
              <a:prstGeom prst="rect">
                <a:avLst/>
              </a:prstGeom>
              <a:noFill/>
            </p:spPr>
            <p:txBody>
              <a:bodyPr wrap="none" lIns="0" tIns="0" rIns="0" bIns="0" rtlCol="0">
                <a:spAutoFit/>
              </a:bodyPr>
              <a:lstStyle/>
              <a:p>
                <a:pPr/>
                <a14:m>
                  <m:oMathPara xmlns:m="http://schemas.openxmlformats.org/officeDocument/2006/math">
                    <m:oMathParaPr>
                      <m:jc m:val="centerGroup"/>
                    </m:oMathParaPr>
                    <m:oMath xmlns:m="http://schemas.openxmlformats.org/officeDocument/2006/math">
                      <m:sSub>
                        <m:sSubPr>
                          <m:ctrlPr>
                            <a:rPr lang="en-US" sz="2000" i="1" smtClean="0">
                              <a:latin typeface="Cambria Math"/>
                            </a:rPr>
                          </m:ctrlPr>
                        </m:sSubPr>
                        <m:e>
                          <m:r>
                            <a:rPr lang="pl-PL" sz="2000" b="0" i="1" smtClean="0">
                              <a:latin typeface="Cambria Math" panose="02040503050406030204" pitchFamily="18" charset="0"/>
                            </a:rPr>
                            <m:t>𝑅𝑅</m:t>
                          </m:r>
                        </m:e>
                        <m:sub>
                          <m:r>
                            <a:rPr lang="pl-PL" sz="2000" b="0" i="1" smtClean="0">
                              <a:latin typeface="Cambria Math" panose="02040503050406030204" pitchFamily="18" charset="0"/>
                            </a:rPr>
                            <m:t>𝑖</m:t>
                          </m:r>
                        </m:sub>
                      </m:sSub>
                      <m:r>
                        <a:rPr lang="pl-PL" sz="2000" b="0" i="1" smtClean="0">
                          <a:latin typeface="Cambria Math" panose="02040503050406030204" pitchFamily="18" charset="0"/>
                        </a:rPr>
                        <m:t>=</m:t>
                      </m:r>
                      <m:r>
                        <a:rPr lang="pl-PL" sz="2000" b="0" i="1" smtClean="0">
                          <a:latin typeface="Cambria Math" panose="02040503050406030204" pitchFamily="18" charset="0"/>
                          <a:ea typeface="Cambria Math" panose="02040503050406030204" pitchFamily="18" charset="0"/>
                        </a:rPr>
                        <m:t>𝜇</m:t>
                      </m:r>
                      <m:r>
                        <a:rPr lang="pl-PL" sz="2000" b="0" i="1" smtClean="0">
                          <a:latin typeface="Cambria Math" panose="02040503050406030204" pitchFamily="18" charset="0"/>
                          <a:ea typeface="Cambria Math" panose="02040503050406030204" pitchFamily="18" charset="0"/>
                        </a:rPr>
                        <m:t>+0.03</m:t>
                      </m:r>
                      <m:func>
                        <m:funcPr>
                          <m:ctrlPr>
                            <a:rPr lang="pl-PL" sz="2000" i="1" strike="sngStrike" smtClean="0">
                              <a:solidFill>
                                <a:srgbClr val="FF0000"/>
                              </a:solidFill>
                              <a:latin typeface="Cambria Math"/>
                              <a:ea typeface="Cambria Math" panose="02040503050406030204" pitchFamily="18" charset="0"/>
                            </a:rPr>
                          </m:ctrlPr>
                        </m:funcPr>
                        <m:fName>
                          <m:r>
                            <m:rPr>
                              <m:sty m:val="p"/>
                            </m:rPr>
                            <a:rPr lang="pl-PL" sz="2000" b="0" i="0" strike="sngStrike" smtClean="0">
                              <a:solidFill>
                                <a:srgbClr val="FF0000"/>
                              </a:solidFill>
                              <a:latin typeface="Cambria Math" panose="02040503050406030204" pitchFamily="18" charset="0"/>
                              <a:ea typeface="Cambria Math" panose="02040503050406030204" pitchFamily="18" charset="0"/>
                            </a:rPr>
                            <m:t>sin</m:t>
                          </m:r>
                        </m:fName>
                        <m:e>
                          <m:d>
                            <m:dPr>
                              <m:ctrlPr>
                                <a:rPr lang="pl-PL" sz="2000" i="1" strike="sngStrike" smtClean="0">
                                  <a:solidFill>
                                    <a:srgbClr val="FF0000"/>
                                  </a:solidFill>
                                  <a:latin typeface="Cambria Math"/>
                                  <a:ea typeface="Cambria Math" panose="02040503050406030204" pitchFamily="18" charset="0"/>
                                </a:rPr>
                              </m:ctrlPr>
                            </m:dPr>
                            <m:e>
                              <m:f>
                                <m:fPr>
                                  <m:type m:val="lin"/>
                                  <m:ctrlPr>
                                    <a:rPr lang="pl-PL" sz="2000" i="1" strike="sngStrike" smtClean="0">
                                      <a:solidFill>
                                        <a:srgbClr val="FF0000"/>
                                      </a:solidFill>
                                      <a:latin typeface="Cambria Math"/>
                                      <a:ea typeface="Cambria Math" panose="02040503050406030204" pitchFamily="18" charset="0"/>
                                    </a:rPr>
                                  </m:ctrlPr>
                                </m:fPr>
                                <m:num>
                                  <m:r>
                                    <a:rPr lang="pl-PL" sz="2000" b="0" i="1" strike="sngStrike" smtClean="0">
                                      <a:solidFill>
                                        <a:srgbClr val="FF0000"/>
                                      </a:solidFill>
                                      <a:latin typeface="Cambria Math" panose="02040503050406030204" pitchFamily="18" charset="0"/>
                                      <a:ea typeface="Cambria Math" panose="02040503050406030204" pitchFamily="18" charset="0"/>
                                    </a:rPr>
                                    <m:t>2</m:t>
                                  </m:r>
                                  <m:r>
                                    <a:rPr lang="pl-PL" sz="2000" b="0" i="1" strike="sngStrike" smtClean="0">
                                      <a:solidFill>
                                        <a:srgbClr val="FF0000"/>
                                      </a:solidFill>
                                      <a:latin typeface="Cambria Math" panose="02040503050406030204" pitchFamily="18" charset="0"/>
                                      <a:ea typeface="Cambria Math" panose="02040503050406030204" pitchFamily="18" charset="0"/>
                                    </a:rPr>
                                    <m:t>𝜋</m:t>
                                  </m:r>
                                  <m:sSub>
                                    <m:sSubPr>
                                      <m:ctrlPr>
                                        <a:rPr lang="pl-PL" sz="2000" i="1" strike="sngStrike" smtClean="0">
                                          <a:solidFill>
                                            <a:srgbClr val="FF0000"/>
                                          </a:solidFill>
                                          <a:latin typeface="Cambria Math"/>
                                          <a:ea typeface="Cambria Math" panose="02040503050406030204" pitchFamily="18" charset="0"/>
                                        </a:rPr>
                                      </m:ctrlPr>
                                    </m:sSubPr>
                                    <m:e>
                                      <m:r>
                                        <a:rPr lang="pl-PL" sz="2000" b="0" i="1" strike="sngStrike" smtClean="0">
                                          <a:solidFill>
                                            <a:srgbClr val="FF0000"/>
                                          </a:solidFill>
                                          <a:latin typeface="Cambria Math" panose="02040503050406030204" pitchFamily="18" charset="0"/>
                                          <a:ea typeface="Cambria Math" panose="02040503050406030204" pitchFamily="18" charset="0"/>
                                        </a:rPr>
                                        <m:t>𝑡</m:t>
                                      </m:r>
                                    </m:e>
                                    <m:sub>
                                      <m:r>
                                        <a:rPr lang="pl-PL" sz="2000" b="0" i="1" strike="sngStrike" smtClean="0">
                                          <a:solidFill>
                                            <a:srgbClr val="FF0000"/>
                                          </a:solidFill>
                                          <a:latin typeface="Cambria Math" panose="02040503050406030204" pitchFamily="18" charset="0"/>
                                          <a:ea typeface="Cambria Math" panose="02040503050406030204" pitchFamily="18" charset="0"/>
                                        </a:rPr>
                                        <m:t>𝑖</m:t>
                                      </m:r>
                                    </m:sub>
                                  </m:sSub>
                                </m:num>
                                <m:den>
                                  <m:r>
                                    <a:rPr lang="pl-PL" sz="2000" b="0" i="1" strike="sngStrike" smtClean="0">
                                      <a:solidFill>
                                        <a:srgbClr val="FF0000"/>
                                      </a:solidFill>
                                      <a:latin typeface="Cambria Math" panose="02040503050406030204" pitchFamily="18" charset="0"/>
                                      <a:ea typeface="Cambria Math" panose="02040503050406030204" pitchFamily="18" charset="0"/>
                                    </a:rPr>
                                    <m:t>3.6</m:t>
                                  </m:r>
                                </m:den>
                              </m:f>
                            </m:e>
                          </m:d>
                        </m:e>
                      </m:func>
                      <m:r>
                        <a:rPr lang="pl-PL" sz="2000" b="0" i="1" smtClean="0">
                          <a:latin typeface="Cambria Math" panose="02040503050406030204" pitchFamily="18" charset="0"/>
                          <a:ea typeface="Cambria Math" panose="02040503050406030204" pitchFamily="18" charset="0"/>
                        </a:rPr>
                        <m:t>+0.025</m:t>
                      </m:r>
                      <m:nary>
                        <m:naryPr>
                          <m:chr m:val="∑"/>
                          <m:ctrlPr>
                            <a:rPr lang="pl-PL" sz="2000" i="1" smtClean="0">
                              <a:latin typeface="Cambria Math"/>
                              <a:ea typeface="Cambria Math" panose="02040503050406030204" pitchFamily="18" charset="0"/>
                            </a:rPr>
                          </m:ctrlPr>
                        </m:naryPr>
                        <m:sub>
                          <m:r>
                            <m:rPr>
                              <m:brk m:alnAt="23"/>
                            </m:rPr>
                            <a:rPr lang="pl-PL" sz="2000" b="0" i="1" smtClean="0">
                              <a:latin typeface="Cambria Math" panose="02040503050406030204" pitchFamily="18" charset="0"/>
                              <a:ea typeface="Cambria Math" panose="02040503050406030204" pitchFamily="18" charset="0"/>
                            </a:rPr>
                            <m:t>𝑗</m:t>
                          </m:r>
                          <m:r>
                            <a:rPr lang="pl-PL" sz="2000" b="0" i="1" smtClean="0">
                              <a:latin typeface="Cambria Math" panose="02040503050406030204" pitchFamily="18" charset="0"/>
                              <a:ea typeface="Cambria Math" panose="02040503050406030204" pitchFamily="18" charset="0"/>
                            </a:rPr>
                            <m:t>=1</m:t>
                          </m:r>
                        </m:sub>
                        <m:sup>
                          <m:r>
                            <a:rPr lang="pl-PL" sz="2000" b="0" i="1" smtClean="0">
                              <a:latin typeface="Cambria Math" panose="02040503050406030204" pitchFamily="18" charset="0"/>
                              <a:ea typeface="Cambria Math" panose="02040503050406030204" pitchFamily="18" charset="0"/>
                            </a:rPr>
                            <m:t>𝑖</m:t>
                          </m:r>
                        </m:sup>
                        <m:e>
                          <m:sSub>
                            <m:sSubPr>
                              <m:ctrlPr>
                                <a:rPr lang="pl-PL" sz="2000" i="1" smtClean="0">
                                  <a:latin typeface="Cambria Math"/>
                                  <a:ea typeface="Cambria Math" panose="02040503050406030204" pitchFamily="18" charset="0"/>
                                </a:rPr>
                              </m:ctrlPr>
                            </m:sSubPr>
                            <m:e>
                              <m:r>
                                <a:rPr lang="pl-PL" sz="2000" b="0" i="1" smtClean="0">
                                  <a:latin typeface="Cambria Math" panose="02040503050406030204" pitchFamily="18" charset="0"/>
                                  <a:ea typeface="Cambria Math" panose="02040503050406030204" pitchFamily="18" charset="0"/>
                                </a:rPr>
                                <m:t>𝑦</m:t>
                              </m:r>
                            </m:e>
                            <m:sub>
                              <m:r>
                                <a:rPr lang="pl-PL" sz="2000" b="0" i="1" smtClean="0">
                                  <a:latin typeface="Cambria Math" panose="02040503050406030204" pitchFamily="18" charset="0"/>
                                  <a:ea typeface="Cambria Math" panose="02040503050406030204" pitchFamily="18" charset="0"/>
                                </a:rPr>
                                <m:t>𝑖</m:t>
                              </m:r>
                            </m:sub>
                          </m:sSub>
                          <m:r>
                            <a:rPr lang="el-GR" sz="2000" b="0" i="1" smtClean="0">
                              <a:latin typeface="Cambria Math" panose="02040503050406030204" pitchFamily="18" charset="0"/>
                              <a:ea typeface="Cambria Math" panose="02040503050406030204" pitchFamily="18" charset="0"/>
                            </a:rPr>
                            <m:t>𝛩</m:t>
                          </m:r>
                          <m:r>
                            <a:rPr lang="pl-PL" sz="2000" b="0" i="1" smtClean="0">
                              <a:latin typeface="Cambria Math" panose="02040503050406030204" pitchFamily="18" charset="0"/>
                              <a:ea typeface="Cambria Math" panose="02040503050406030204" pitchFamily="18" charset="0"/>
                            </a:rPr>
                            <m:t>(</m:t>
                          </m:r>
                          <m:sSub>
                            <m:sSubPr>
                              <m:ctrlPr>
                                <a:rPr lang="pl-PL" sz="2000" i="1" smtClean="0">
                                  <a:latin typeface="Cambria Math"/>
                                  <a:ea typeface="Cambria Math" panose="02040503050406030204" pitchFamily="18" charset="0"/>
                                </a:rPr>
                              </m:ctrlPr>
                            </m:sSubPr>
                            <m:e>
                              <m:r>
                                <a:rPr lang="pl-PL" sz="2000" b="0" i="1" smtClean="0">
                                  <a:latin typeface="Cambria Math" panose="02040503050406030204" pitchFamily="18" charset="0"/>
                                  <a:ea typeface="Cambria Math" panose="02040503050406030204" pitchFamily="18" charset="0"/>
                                </a:rPr>
                                <m:t>𝑘</m:t>
                              </m:r>
                            </m:e>
                            <m:sub>
                              <m:r>
                                <a:rPr lang="pl-PL" sz="2000" b="0" i="1" smtClean="0">
                                  <a:latin typeface="Cambria Math" panose="02040503050406030204" pitchFamily="18" charset="0"/>
                                  <a:ea typeface="Cambria Math" panose="02040503050406030204" pitchFamily="18" charset="0"/>
                                </a:rPr>
                                <m:t>𝑗</m:t>
                              </m:r>
                            </m:sub>
                          </m:sSub>
                          <m:r>
                            <a:rPr lang="pl-PL" sz="2000" b="0" i="1" smtClean="0">
                              <a:latin typeface="Cambria Math" panose="02040503050406030204" pitchFamily="18" charset="0"/>
                              <a:ea typeface="Cambria Math" panose="02040503050406030204" pitchFamily="18" charset="0"/>
                            </a:rPr>
                            <m:t>+</m:t>
                          </m:r>
                          <m:r>
                            <a:rPr lang="pl-PL" sz="2000" b="0" i="1" smtClean="0">
                              <a:latin typeface="Cambria Math" panose="02040503050406030204" pitchFamily="18" charset="0"/>
                              <a:ea typeface="Cambria Math" panose="02040503050406030204" pitchFamily="18" charset="0"/>
                            </a:rPr>
                            <m:t>𝑗</m:t>
                          </m:r>
                          <m:r>
                            <a:rPr lang="pl-PL" sz="2000" b="0" i="1" smtClean="0">
                              <a:latin typeface="Cambria Math" panose="02040503050406030204" pitchFamily="18" charset="0"/>
                              <a:ea typeface="Cambria Math" panose="02040503050406030204" pitchFamily="18" charset="0"/>
                            </a:rPr>
                            <m:t>−</m:t>
                          </m:r>
                          <m:r>
                            <a:rPr lang="pl-PL" sz="2000" b="0" i="1" smtClean="0">
                              <a:latin typeface="Cambria Math" panose="02040503050406030204" pitchFamily="18" charset="0"/>
                              <a:ea typeface="Cambria Math" panose="02040503050406030204" pitchFamily="18" charset="0"/>
                            </a:rPr>
                            <m:t>𝑖</m:t>
                          </m:r>
                          <m:r>
                            <a:rPr lang="pl-PL" sz="2000" b="0" i="1" smtClean="0">
                              <a:latin typeface="Cambria Math" panose="02040503050406030204" pitchFamily="18" charset="0"/>
                              <a:ea typeface="Cambria Math" panose="02040503050406030204" pitchFamily="18" charset="0"/>
                            </a:rPr>
                            <m:t>)</m:t>
                          </m:r>
                        </m:e>
                      </m:nary>
                    </m:oMath>
                  </m:oMathPara>
                </a14:m>
                <a:endParaRPr lang="en-US" sz="2000" dirty="0"/>
              </a:p>
            </p:txBody>
          </p:sp>
        </mc:Choice>
        <mc:Fallback xmlns="">
          <p:sp>
            <p:nvSpPr>
              <p:cNvPr id="4" name="pole tekstowe 3"/>
              <p:cNvSpPr txBox="1">
                <a:spLocks noRot="1" noChangeAspect="1" noMove="1" noResize="1" noEditPoints="1" noAdjustHandles="1" noChangeArrowheads="1" noChangeShapeType="1" noTextEdit="1"/>
              </p:cNvSpPr>
              <p:nvPr/>
            </p:nvSpPr>
            <p:spPr>
              <a:xfrm>
                <a:off x="2917396" y="3114232"/>
                <a:ext cx="6264151" cy="911019"/>
              </a:xfrm>
              <a:prstGeom prst="rect">
                <a:avLst/>
              </a:prstGeom>
              <a:blipFill rotWithShape="1">
                <a:blip r:embed="rId4"/>
                <a:stretch>
                  <a:fillRect r="-2532"/>
                </a:stretch>
              </a:blipFill>
            </p:spPr>
            <p:txBody>
              <a:bodyPr/>
              <a:lstStyle/>
              <a:p>
                <a:r>
                  <a:rPr lang="pl-PL">
                    <a:noFill/>
                  </a:rPr>
                  <a:t> </a:t>
                </a:r>
              </a:p>
            </p:txBody>
          </p:sp>
        </mc:Fallback>
      </mc:AlternateContent>
    </p:spTree>
    <p:extLst>
      <p:ext uri="{BB962C8B-B14F-4D97-AF65-F5344CB8AC3E}">
        <p14:creationId xmlns:p14="http://schemas.microsoft.com/office/powerpoint/2010/main" val="2669894446"/>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641941" y="524786"/>
            <a:ext cx="7665718"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III. ADDITIONAL MODEL EXTENTIONS</a:t>
            </a:r>
            <a:endParaRPr lang="pl-PL" sz="1800" b="1" u="sng" dirty="0"/>
          </a:p>
        </p:txBody>
      </p:sp>
      <p:sp>
        <p:nvSpPr>
          <p:cNvPr id="8" name="Prostokąt 7"/>
          <p:cNvSpPr/>
          <p:nvPr/>
        </p:nvSpPr>
        <p:spPr>
          <a:xfrm>
            <a:off x="820358" y="1584583"/>
            <a:ext cx="9159983" cy="646331"/>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ü"/>
            </a:pPr>
            <a:r>
              <a:rPr lang="pl-PL" dirty="0" err="1">
                <a:latin typeface="+mj-lt"/>
              </a:rPr>
              <a:t>introduce</a:t>
            </a:r>
            <a:r>
              <a:rPr lang="en-US" dirty="0">
                <a:latin typeface="+mj-lt"/>
              </a:rPr>
              <a:t> of a novel way of generating the rapid decreases of RR time interval lengths which may be due to exercise episodes</a:t>
            </a:r>
            <a:endParaRPr lang="pl-PL" dirty="0">
              <a:latin typeface="+mj-lt"/>
            </a:endParaRPr>
          </a:p>
        </p:txBody>
      </p:sp>
      <p:sp>
        <p:nvSpPr>
          <p:cNvPr id="2" name="Rectangle 1"/>
          <p:cNvSpPr/>
          <p:nvPr/>
        </p:nvSpPr>
        <p:spPr>
          <a:xfrm>
            <a:off x="7757659" y="5009606"/>
            <a:ext cx="3541986" cy="1077218"/>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latin typeface="+mj-lt"/>
                <a:ea typeface="Times New Roman" panose="02020603050405020304" pitchFamily="18" charset="0"/>
                <a:cs typeface="Times New Roman" panose="02020603050405020304" pitchFamily="18" charset="0"/>
              </a:rPr>
              <a:t>­FIG3. Comparison between the characteristic rapid decreases of the RR intervals observed in real data (a-b) and their synthetic equivalent (c-d). </a:t>
            </a:r>
            <a:endParaRPr lang="en-US" sz="1600" dirty="0">
              <a:latin typeface="+mj-lt"/>
            </a:endParaRPr>
          </a:p>
        </p:txBody>
      </p:sp>
      <p:pic>
        <p:nvPicPr>
          <p:cNvPr id="4" name="Obraz 3"/>
          <p:cNvPicPr>
            <a:picLocks noChangeAspect="1"/>
          </p:cNvPicPr>
          <p:nvPr/>
        </p:nvPicPr>
        <p:blipFill>
          <a:blip r:embed="rId3">
            <a:extLst>
              <a:ext uri="{BEBA8EAE-BF5A-486C-A8C5-ECC9F3942E4B}">
                <a14:imgProps xmlns:a14="http://schemas.microsoft.com/office/drawing/2010/main">
                  <a14:imgLayer r:embed="rId4">
                    <a14:imgEffect>
                      <a14:sharpenSoften amount="27000"/>
                    </a14:imgEffect>
                  </a14:imgLayer>
                </a14:imgProps>
              </a:ext>
              <a:ext uri="{28A0092B-C50C-407E-A947-70E740481C1C}">
                <a14:useLocalDpi xmlns:a14="http://schemas.microsoft.com/office/drawing/2010/main" val="0"/>
              </a:ext>
            </a:extLst>
          </a:blip>
          <a:stretch>
            <a:fillRect/>
          </a:stretch>
        </p:blipFill>
        <p:spPr>
          <a:xfrm>
            <a:off x="1040805" y="2440413"/>
            <a:ext cx="6470936" cy="3781967"/>
          </a:xfrm>
          <a:prstGeom prst="rect">
            <a:avLst/>
          </a:prstGeom>
        </p:spPr>
      </p:pic>
    </p:spTree>
    <p:extLst>
      <p:ext uri="{BB962C8B-B14F-4D97-AF65-F5344CB8AC3E}">
        <p14:creationId xmlns:p14="http://schemas.microsoft.com/office/powerpoint/2010/main" val="30339881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652055" y="2662395"/>
            <a:ext cx="10515600"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r>
              <a:rPr lang="en-US" sz="4400" b="1" dirty="0">
                <a:latin typeface="AdvHelv_B"/>
              </a:rPr>
              <a:t>RESULTS</a:t>
            </a:r>
            <a:endParaRPr lang="pl-PL" sz="4400" b="1" dirty="0">
              <a:latin typeface="AdvHelv_B"/>
            </a:endParaRPr>
          </a:p>
        </p:txBody>
      </p:sp>
    </p:spTree>
    <p:extLst>
      <p:ext uri="{BB962C8B-B14F-4D97-AF65-F5344CB8AC3E}">
        <p14:creationId xmlns:p14="http://schemas.microsoft.com/office/powerpoint/2010/main" val="1345647898"/>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715541" y="568712"/>
            <a:ext cx="5083094" cy="757620"/>
          </a:xfrm>
          <a:prstGeom prst="rect">
            <a:avLst/>
          </a:prstGeom>
          <a:noFill/>
          <a:ln>
            <a:noFill/>
          </a:ln>
        </p:spPr>
        <p:txBody>
          <a:bodyPr vert="horz" wrap="square" lIns="91440" tIns="45720" rIns="91440" bIns="45720" anchor="b" anchorCtr="1" compatLnSpc="1">
            <a:norm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r>
              <a:rPr lang="en-US" sz="4400" b="1" dirty="0">
                <a:latin typeface="AdvHelv_B"/>
              </a:rPr>
              <a:t>INTRODUCTION</a:t>
            </a:r>
            <a:endParaRPr lang="pl-PL" sz="4400" b="1" dirty="0">
              <a:latin typeface="AdvHelv_B"/>
            </a:endParaRPr>
          </a:p>
        </p:txBody>
      </p:sp>
      <p:sp>
        <p:nvSpPr>
          <p:cNvPr id="12" name="pole tekstowe 3"/>
          <p:cNvSpPr txBox="1"/>
          <p:nvPr/>
        </p:nvSpPr>
        <p:spPr>
          <a:xfrm>
            <a:off x="1007002" y="1674650"/>
            <a:ext cx="10346802" cy="3416320"/>
          </a:xfrm>
          <a:prstGeom prst="rect">
            <a:avLst/>
          </a:prstGeom>
          <a:noFill/>
          <a:ln cap="flat">
            <a:noFill/>
          </a:ln>
        </p:spPr>
        <p:txBody>
          <a:bodyPr vert="horz" wrap="square" lIns="91440" tIns="45720" rIns="91440" bIns="45720" anchor="t" anchorCtr="0" compatLnSpc="1">
            <a:spAutoFit/>
          </a:bodyPr>
          <a:lstStyle/>
          <a:p>
            <a:pPr marL="285750" indent="-285750">
              <a:buFont typeface="Wingdings" panose="05000000000000000000" pitchFamily="2" charset="2"/>
              <a:buChar char="§"/>
            </a:pPr>
            <a:r>
              <a:rPr lang="en-US" dirty="0">
                <a:latin typeface="+mj-lt"/>
              </a:rPr>
              <a:t>h</a:t>
            </a:r>
            <a:r>
              <a:rPr lang="pl-PL" dirty="0" err="1">
                <a:latin typeface="+mj-lt"/>
              </a:rPr>
              <a:t>eart</a:t>
            </a:r>
            <a:r>
              <a:rPr lang="pl-PL" dirty="0">
                <a:latin typeface="+mj-lt"/>
              </a:rPr>
              <a:t> </a:t>
            </a:r>
            <a:r>
              <a:rPr lang="pl-PL" dirty="0" err="1">
                <a:latin typeface="+mj-lt"/>
              </a:rPr>
              <a:t>rate</a:t>
            </a:r>
            <a:r>
              <a:rPr lang="pl-PL" dirty="0">
                <a:latin typeface="+mj-lt"/>
              </a:rPr>
              <a:t> </a:t>
            </a:r>
            <a:r>
              <a:rPr lang="pl-PL" dirty="0" err="1">
                <a:latin typeface="+mj-lt"/>
              </a:rPr>
              <a:t>variability</a:t>
            </a:r>
            <a:r>
              <a:rPr lang="pl-PL" dirty="0">
                <a:latin typeface="+mj-lt"/>
              </a:rPr>
              <a:t> (HRV) </a:t>
            </a:r>
            <a:r>
              <a:rPr lang="pl-PL" dirty="0" err="1">
                <a:latin typeface="+mj-lt"/>
              </a:rPr>
              <a:t>is</a:t>
            </a:r>
            <a:r>
              <a:rPr lang="pl-PL" dirty="0">
                <a:latin typeface="+mj-lt"/>
              </a:rPr>
              <a:t> </a:t>
            </a:r>
            <a:r>
              <a:rPr lang="en-US" dirty="0">
                <a:latin typeface="+mj-lt"/>
              </a:rPr>
              <a:t>a nontrivial signal with a wide spectrum of</a:t>
            </a:r>
            <a:r>
              <a:rPr lang="pl-PL" dirty="0">
                <a:latin typeface="+mj-lt"/>
              </a:rPr>
              <a:t> </a:t>
            </a:r>
            <a:r>
              <a:rPr lang="en-US" dirty="0">
                <a:latin typeface="+mj-lt"/>
              </a:rPr>
              <a:t>frequencies and complex fluctuations</a:t>
            </a:r>
            <a:endParaRPr lang="pl-PL" dirty="0">
              <a:latin typeface="+mj-lt"/>
            </a:endParaRPr>
          </a:p>
          <a:p>
            <a:pPr marL="285750" indent="-285750">
              <a:buFont typeface="Wingdings" panose="05000000000000000000" pitchFamily="2" charset="2"/>
              <a:buChar char="§"/>
            </a:pPr>
            <a:r>
              <a:rPr lang="en-US" dirty="0">
                <a:latin typeface="+mj-lt"/>
              </a:rPr>
              <a:t>we can find some interesting models of HRV in the literature proposed by</a:t>
            </a:r>
            <a:r>
              <a:rPr lang="pl-PL" dirty="0">
                <a:latin typeface="+mj-lt"/>
              </a:rPr>
              <a:t> </a:t>
            </a:r>
            <a:r>
              <a:rPr lang="pl-PL" dirty="0" err="1">
                <a:latin typeface="+mj-lt"/>
              </a:rPr>
              <a:t>Ivanov</a:t>
            </a:r>
            <a:r>
              <a:rPr lang="pl-PL" dirty="0">
                <a:latin typeface="+mj-lt"/>
              </a:rPr>
              <a:t> et al. (2001), Lin (2002), </a:t>
            </a:r>
            <a:r>
              <a:rPr lang="pl-PL" dirty="0" err="1">
                <a:latin typeface="+mj-lt"/>
              </a:rPr>
              <a:t>McSharry</a:t>
            </a:r>
            <a:r>
              <a:rPr lang="pl-PL" dirty="0">
                <a:latin typeface="+mj-lt"/>
              </a:rPr>
              <a:t> et al. (2002) </a:t>
            </a:r>
            <a:r>
              <a:rPr lang="pl-PL" dirty="0" err="1">
                <a:latin typeface="+mj-lt"/>
              </a:rPr>
              <a:t>or</a:t>
            </a:r>
            <a:r>
              <a:rPr lang="pl-PL" dirty="0">
                <a:latin typeface="+mj-lt"/>
              </a:rPr>
              <a:t> </a:t>
            </a:r>
            <a:r>
              <a:rPr lang="pl-PL" dirty="0" err="1">
                <a:latin typeface="+mj-lt"/>
              </a:rPr>
              <a:t>Kantelhard</a:t>
            </a:r>
            <a:r>
              <a:rPr lang="pl-PL" dirty="0">
                <a:latin typeface="+mj-lt"/>
              </a:rPr>
              <a:t> et al. (2003)</a:t>
            </a:r>
            <a:endParaRPr lang="en-US" dirty="0">
              <a:latin typeface="+mj-lt"/>
            </a:endParaRPr>
          </a:p>
          <a:p>
            <a:pPr marL="285750" indent="-285750">
              <a:buFont typeface="Wingdings" panose="05000000000000000000" pitchFamily="2" charset="2"/>
              <a:buChar char="§"/>
            </a:pPr>
            <a:r>
              <a:rPr lang="en-US" dirty="0">
                <a:latin typeface="+mj-lt"/>
              </a:rPr>
              <a:t>the vagal contribution and the sympathetic nervous system</a:t>
            </a:r>
            <a:r>
              <a:rPr lang="pl-PL" dirty="0">
                <a:latin typeface="+mj-lt"/>
              </a:rPr>
              <a:t>, </a:t>
            </a:r>
            <a:r>
              <a:rPr lang="en-US" dirty="0">
                <a:latin typeface="+mj-lt"/>
              </a:rPr>
              <a:t>operate on the heart rate in the high frequency (HF) and low</a:t>
            </a:r>
            <a:r>
              <a:rPr lang="pl-PL" dirty="0">
                <a:latin typeface="+mj-lt"/>
              </a:rPr>
              <a:t> </a:t>
            </a:r>
            <a:r>
              <a:rPr lang="pl-PL" dirty="0" err="1">
                <a:latin typeface="+mj-lt"/>
              </a:rPr>
              <a:t>frequency</a:t>
            </a:r>
            <a:r>
              <a:rPr lang="pl-PL" dirty="0">
                <a:latin typeface="+mj-lt"/>
              </a:rPr>
              <a:t> (LF) </a:t>
            </a:r>
            <a:r>
              <a:rPr lang="pl-PL" dirty="0" err="1">
                <a:latin typeface="+mj-lt"/>
              </a:rPr>
              <a:t>ranges</a:t>
            </a:r>
            <a:r>
              <a:rPr lang="en-US" dirty="0">
                <a:latin typeface="+mj-lt"/>
              </a:rPr>
              <a:t> (</a:t>
            </a:r>
            <a:r>
              <a:rPr lang="en-US" dirty="0" err="1">
                <a:latin typeface="+mj-lt"/>
              </a:rPr>
              <a:t>Parati</a:t>
            </a:r>
            <a:r>
              <a:rPr lang="en-US" dirty="0">
                <a:latin typeface="+mj-lt"/>
              </a:rPr>
              <a:t> et al</a:t>
            </a:r>
            <a:r>
              <a:rPr lang="pl-PL" dirty="0">
                <a:latin typeface="+mj-lt"/>
              </a:rPr>
              <a:t>.</a:t>
            </a:r>
            <a:r>
              <a:rPr lang="en-US" dirty="0">
                <a:latin typeface="+mj-lt"/>
              </a:rPr>
              <a:t> 2006, </a:t>
            </a:r>
            <a:r>
              <a:rPr lang="en-US" dirty="0" err="1">
                <a:latin typeface="+mj-lt"/>
              </a:rPr>
              <a:t>Mainardi</a:t>
            </a:r>
            <a:r>
              <a:rPr lang="en-US" dirty="0">
                <a:latin typeface="+mj-lt"/>
              </a:rPr>
              <a:t> 2009)</a:t>
            </a:r>
            <a:endParaRPr lang="pl-PL" dirty="0">
              <a:latin typeface="+mj-lt"/>
            </a:endParaRPr>
          </a:p>
          <a:p>
            <a:pPr marL="285750" indent="-285750">
              <a:buFont typeface="Wingdings" panose="05000000000000000000" pitchFamily="2" charset="2"/>
              <a:buChar char="§"/>
            </a:pPr>
            <a:r>
              <a:rPr lang="pl-PL" dirty="0" err="1">
                <a:latin typeface="+mj-lt"/>
              </a:rPr>
              <a:t>however</a:t>
            </a:r>
            <a:r>
              <a:rPr lang="pl-PL" dirty="0">
                <a:latin typeface="+mj-lt"/>
              </a:rPr>
              <a:t>, the </a:t>
            </a:r>
            <a:r>
              <a:rPr lang="pl-PL" dirty="0" err="1">
                <a:latin typeface="+mj-lt"/>
              </a:rPr>
              <a:t>majority</a:t>
            </a:r>
            <a:r>
              <a:rPr lang="pl-PL" dirty="0">
                <a:latin typeface="+mj-lt"/>
              </a:rPr>
              <a:t> </a:t>
            </a:r>
            <a:r>
              <a:rPr lang="en-US" dirty="0">
                <a:latin typeface="+mj-lt"/>
              </a:rPr>
              <a:t>(ca. 95%) of the signal total power is determined by very</a:t>
            </a:r>
            <a:r>
              <a:rPr lang="pl-PL" dirty="0">
                <a:latin typeface="+mj-lt"/>
              </a:rPr>
              <a:t> </a:t>
            </a:r>
            <a:r>
              <a:rPr lang="en-US" dirty="0">
                <a:latin typeface="+mj-lt"/>
              </a:rPr>
              <a:t>low frequency (VLF) and ultra-low frequency (ULF)</a:t>
            </a:r>
            <a:r>
              <a:rPr lang="pl-PL" dirty="0">
                <a:latin typeface="+mj-lt"/>
              </a:rPr>
              <a:t> </a:t>
            </a:r>
            <a:r>
              <a:rPr lang="pl-PL" dirty="0" err="1">
                <a:latin typeface="+mj-lt"/>
              </a:rPr>
              <a:t>components</a:t>
            </a:r>
            <a:endParaRPr lang="pl-PL" dirty="0">
              <a:latin typeface="+mj-lt"/>
            </a:endParaRPr>
          </a:p>
          <a:p>
            <a:endParaRPr lang="pl-PL" dirty="0">
              <a:latin typeface="+mj-lt"/>
            </a:endParaRPr>
          </a:p>
          <a:p>
            <a:endParaRPr lang="pl-PL" dirty="0">
              <a:latin typeface="+mj-lt"/>
            </a:endParaRPr>
          </a:p>
          <a:p>
            <a:pPr marL="285750" indent="-285750">
              <a:buFont typeface="Arial" panose="020B0604020202020204" pitchFamily="34" charset="0"/>
              <a:buChar char="•"/>
            </a:pPr>
            <a:endParaRPr lang="en-GB" dirty="0">
              <a:latin typeface="+mj-lt"/>
            </a:endParaRPr>
          </a:p>
          <a:p>
            <a:pPr lvl="0">
              <a:buSzPct val="100000"/>
              <a:defRPr sz="1800" b="0" i="0" u="none" strike="noStrike" kern="0" cap="none" spc="0" baseline="0">
                <a:solidFill>
                  <a:srgbClr val="000000"/>
                </a:solidFill>
                <a:uFillTx/>
              </a:defRPr>
            </a:pPr>
            <a:endParaRPr lang="en-US" dirty="0">
              <a:solidFill>
                <a:srgbClr val="000000"/>
              </a:solidFill>
              <a:latin typeface="+mj-lt"/>
            </a:endParaRPr>
          </a:p>
        </p:txBody>
      </p:sp>
      <p:grpSp>
        <p:nvGrpSpPr>
          <p:cNvPr id="18" name="Group 17"/>
          <p:cNvGrpSpPr/>
          <p:nvPr/>
        </p:nvGrpSpPr>
        <p:grpSpPr>
          <a:xfrm>
            <a:off x="2769687" y="4285597"/>
            <a:ext cx="6057896" cy="2483192"/>
            <a:chOff x="2876639" y="4017968"/>
            <a:chExt cx="6057896" cy="2483192"/>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76639" y="4017968"/>
              <a:ext cx="6057896" cy="2483192"/>
            </a:xfrm>
            <a:prstGeom prst="rect">
              <a:avLst/>
            </a:prstGeom>
          </p:spPr>
        </p:pic>
        <p:sp>
          <p:nvSpPr>
            <p:cNvPr id="4" name="TextBox 3"/>
            <p:cNvSpPr txBox="1"/>
            <p:nvPr/>
          </p:nvSpPr>
          <p:spPr>
            <a:xfrm>
              <a:off x="6768790" y="4603410"/>
              <a:ext cx="518091" cy="461665"/>
            </a:xfrm>
            <a:prstGeom prst="rect">
              <a:avLst/>
            </a:prstGeom>
            <a:noFill/>
          </p:spPr>
          <p:txBody>
            <a:bodyPr wrap="none" rtlCol="0">
              <a:spAutoFit/>
            </a:bodyPr>
            <a:lstStyle/>
            <a:p>
              <a:r>
                <a:rPr lang="en-US" sz="2400" dirty="0">
                  <a:ln w="0"/>
                  <a:solidFill>
                    <a:schemeClr val="accent1"/>
                  </a:solidFill>
                  <a:effectLst>
                    <a:outerShdw blurRad="38100" dist="25400" dir="5400000" algn="ctr" rotWithShape="0">
                      <a:srgbClr val="6E747A">
                        <a:alpha val="43000"/>
                      </a:srgbClr>
                    </a:outerShdw>
                  </a:effectLst>
                </a:rPr>
                <a:t>HF</a:t>
              </a:r>
            </a:p>
          </p:txBody>
        </p:sp>
        <p:cxnSp>
          <p:nvCxnSpPr>
            <p:cNvPr id="6" name="Straight Arrow Connector 5"/>
            <p:cNvCxnSpPr/>
            <p:nvPr/>
          </p:nvCxnSpPr>
          <p:spPr>
            <a:xfrm flipH="1">
              <a:off x="6278137" y="5008401"/>
              <a:ext cx="490653" cy="341388"/>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0" name="TextBox 9"/>
            <p:cNvSpPr txBox="1"/>
            <p:nvPr/>
          </p:nvSpPr>
          <p:spPr>
            <a:xfrm>
              <a:off x="5532259" y="4738377"/>
              <a:ext cx="455574" cy="461665"/>
            </a:xfrm>
            <a:prstGeom prst="rect">
              <a:avLst/>
            </a:prstGeom>
            <a:noFill/>
          </p:spPr>
          <p:txBody>
            <a:bodyPr wrap="none" rtlCol="0">
              <a:spAutoFit/>
            </a:bodyPr>
            <a:lstStyle/>
            <a:p>
              <a:r>
                <a:rPr lang="en-US" sz="2400" dirty="0">
                  <a:ln w="0"/>
                  <a:solidFill>
                    <a:schemeClr val="accent1"/>
                  </a:solidFill>
                  <a:effectLst>
                    <a:outerShdw blurRad="38100" dist="25400" dir="5400000" algn="ctr" rotWithShape="0">
                      <a:srgbClr val="6E747A">
                        <a:alpha val="43000"/>
                      </a:srgbClr>
                    </a:outerShdw>
                  </a:effectLst>
                </a:rPr>
                <a:t>LF</a:t>
              </a:r>
            </a:p>
          </p:txBody>
        </p:sp>
        <p:cxnSp>
          <p:nvCxnSpPr>
            <p:cNvPr id="13" name="Straight Arrow Connector 12"/>
            <p:cNvCxnSpPr/>
            <p:nvPr/>
          </p:nvCxnSpPr>
          <p:spPr>
            <a:xfrm flipH="1">
              <a:off x="4958577" y="5065075"/>
              <a:ext cx="573682" cy="29447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sp>
          <p:nvSpPr>
            <p:cNvPr id="14" name="TextBox 13"/>
            <p:cNvSpPr txBox="1"/>
            <p:nvPr/>
          </p:nvSpPr>
          <p:spPr>
            <a:xfrm>
              <a:off x="5025909" y="4238865"/>
              <a:ext cx="630301" cy="461665"/>
            </a:xfrm>
            <a:prstGeom prst="rect">
              <a:avLst/>
            </a:prstGeom>
            <a:noFill/>
          </p:spPr>
          <p:txBody>
            <a:bodyPr wrap="none" rtlCol="0">
              <a:spAutoFit/>
            </a:bodyPr>
            <a:lstStyle/>
            <a:p>
              <a:r>
                <a:rPr lang="en-US" sz="2400" dirty="0">
                  <a:ln w="0"/>
                  <a:solidFill>
                    <a:schemeClr val="accent1"/>
                  </a:solidFill>
                  <a:effectLst>
                    <a:outerShdw blurRad="38100" dist="25400" dir="5400000" algn="ctr" rotWithShape="0">
                      <a:srgbClr val="6E747A">
                        <a:alpha val="43000"/>
                      </a:srgbClr>
                    </a:outerShdw>
                  </a:effectLst>
                </a:rPr>
                <a:t>VLF</a:t>
              </a:r>
            </a:p>
          </p:txBody>
        </p:sp>
        <p:cxnSp>
          <p:nvCxnSpPr>
            <p:cNvPr id="15" name="Straight Arrow Connector 14"/>
            <p:cNvCxnSpPr/>
            <p:nvPr/>
          </p:nvCxnSpPr>
          <p:spPr>
            <a:xfrm flipH="1">
              <a:off x="4493945" y="4400914"/>
              <a:ext cx="464632" cy="0"/>
            </a:xfrm>
            <a:prstGeom prst="straightConnector1">
              <a:avLst/>
            </a:prstGeom>
            <a:ln w="38100">
              <a:tailEnd type="triangle"/>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2589699294"/>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814530" y="373635"/>
            <a:ext cx="3773942"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 </a:t>
            </a:r>
            <a:r>
              <a:rPr lang="en-US" sz="3200" dirty="0">
                <a:latin typeface="AdvHelv_B"/>
              </a:rPr>
              <a:t>TACHOGRAMS</a:t>
            </a:r>
            <a:endParaRPr lang="pl-PL" sz="1800" b="1" u="sng" dirty="0"/>
          </a:p>
        </p:txBody>
      </p:sp>
      <p:sp>
        <p:nvSpPr>
          <p:cNvPr id="7" name="Rectangle 6"/>
          <p:cNvSpPr/>
          <p:nvPr/>
        </p:nvSpPr>
        <p:spPr>
          <a:xfrm>
            <a:off x="6202019" y="5325042"/>
            <a:ext cx="4570057"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latin typeface="+mj-lt"/>
                <a:ea typeface="Times New Roman" panose="02020603050405020304" pitchFamily="18" charset="0"/>
                <a:cs typeface="Times New Roman" panose="02020603050405020304" pitchFamily="18" charset="0"/>
              </a:rPr>
              <a:t>FIG4. Tachograms obtained for the real data (a), the RR interval time series from </a:t>
            </a:r>
            <a:r>
              <a:rPr lang="en-US" sz="1600" dirty="0" err="1">
                <a:latin typeface="+mj-lt"/>
                <a:ea typeface="Times New Roman" panose="02020603050405020304" pitchFamily="18" charset="0"/>
                <a:cs typeface="Times New Roman" panose="02020603050405020304" pitchFamily="18" charset="0"/>
              </a:rPr>
              <a:t>McSharry</a:t>
            </a:r>
            <a:r>
              <a:rPr lang="en-US" sz="1600" dirty="0">
                <a:latin typeface="+mj-lt"/>
                <a:ea typeface="Times New Roman" panose="02020603050405020304" pitchFamily="18" charset="0"/>
                <a:cs typeface="Times New Roman" panose="02020603050405020304" pitchFamily="18" charset="0"/>
              </a:rPr>
              <a:t> model (b) and from our model (c).</a:t>
            </a:r>
            <a:endParaRPr lang="en-US" sz="1600" dirty="0">
              <a:latin typeface="+mj-lt"/>
            </a:endParaRPr>
          </a:p>
        </p:txBody>
      </p:sp>
      <p:pic>
        <p:nvPicPr>
          <p:cNvPr id="8" name="Picture 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4530" y="1361442"/>
            <a:ext cx="4280689" cy="2642400"/>
          </a:xfrm>
          <a:prstGeom prst="rect">
            <a:avLst/>
          </a:prstGeom>
        </p:spPr>
      </p:pic>
      <p:pic>
        <p:nvPicPr>
          <p:cNvPr id="10" name="Picture 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14530" y="4003842"/>
            <a:ext cx="4280689" cy="2642400"/>
          </a:xfrm>
          <a:prstGeom prst="rect">
            <a:avLst/>
          </a:prstGeom>
        </p:spPr>
      </p:pic>
      <p:pic>
        <p:nvPicPr>
          <p:cNvPr id="13" name="Picture 12"/>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02120" y="1317045"/>
            <a:ext cx="6049822" cy="3734457"/>
          </a:xfrm>
          <a:prstGeom prst="rect">
            <a:avLst/>
          </a:prstGeom>
        </p:spPr>
      </p:pic>
      <p:sp>
        <p:nvSpPr>
          <p:cNvPr id="14" name="TextBox 13"/>
          <p:cNvSpPr txBox="1"/>
          <p:nvPr/>
        </p:nvSpPr>
        <p:spPr>
          <a:xfrm>
            <a:off x="633230" y="1226451"/>
            <a:ext cx="362600" cy="523220"/>
          </a:xfrm>
          <a:prstGeom prst="rect">
            <a:avLst/>
          </a:prstGeom>
          <a:noFill/>
        </p:spPr>
        <p:txBody>
          <a:bodyPr wrap="none" rtlCol="0">
            <a:spAutoFit/>
          </a:bodyPr>
          <a:lstStyle/>
          <a:p>
            <a:r>
              <a:rPr lang="en-US" sz="2800" b="1" dirty="0"/>
              <a:t>a</a:t>
            </a:r>
            <a:endParaRPr lang="en-US" b="1" dirty="0"/>
          </a:p>
        </p:txBody>
      </p:sp>
      <p:sp>
        <p:nvSpPr>
          <p:cNvPr id="15" name="TextBox 14"/>
          <p:cNvSpPr txBox="1"/>
          <p:nvPr/>
        </p:nvSpPr>
        <p:spPr>
          <a:xfrm>
            <a:off x="577966" y="3877223"/>
            <a:ext cx="377026" cy="523220"/>
          </a:xfrm>
          <a:prstGeom prst="rect">
            <a:avLst/>
          </a:prstGeom>
          <a:noFill/>
        </p:spPr>
        <p:txBody>
          <a:bodyPr wrap="none" rtlCol="0">
            <a:spAutoFit/>
          </a:bodyPr>
          <a:lstStyle/>
          <a:p>
            <a:r>
              <a:rPr lang="en-US" sz="2800" b="1" dirty="0"/>
              <a:t>b</a:t>
            </a:r>
            <a:endParaRPr lang="en-US" b="1" dirty="0"/>
          </a:p>
        </p:txBody>
      </p:sp>
      <p:sp>
        <p:nvSpPr>
          <p:cNvPr id="16" name="TextBox 15"/>
          <p:cNvSpPr txBox="1"/>
          <p:nvPr/>
        </p:nvSpPr>
        <p:spPr>
          <a:xfrm>
            <a:off x="5265859" y="1228183"/>
            <a:ext cx="335348" cy="523220"/>
          </a:xfrm>
          <a:prstGeom prst="rect">
            <a:avLst/>
          </a:prstGeom>
          <a:noFill/>
        </p:spPr>
        <p:txBody>
          <a:bodyPr wrap="none" rtlCol="0">
            <a:spAutoFit/>
          </a:bodyPr>
          <a:lstStyle/>
          <a:p>
            <a:r>
              <a:rPr lang="en-US" sz="2800" b="1" dirty="0"/>
              <a:t>c</a:t>
            </a:r>
            <a:endParaRPr lang="en-US" b="1" dirty="0"/>
          </a:p>
        </p:txBody>
      </p:sp>
    </p:spTree>
    <p:extLst>
      <p:ext uri="{BB962C8B-B14F-4D97-AF65-F5344CB8AC3E}">
        <p14:creationId xmlns:p14="http://schemas.microsoft.com/office/powerpoint/2010/main" val="1763126890"/>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791735" y="529750"/>
            <a:ext cx="4995747"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a:t>
            </a:r>
            <a:r>
              <a:rPr lang="en-US" sz="3200" dirty="0">
                <a:latin typeface="AdvHelv_B"/>
              </a:rPr>
              <a:t>I</a:t>
            </a:r>
            <a:r>
              <a:rPr lang="pl-PL" sz="3200" dirty="0">
                <a:latin typeface="AdvHelv_B"/>
              </a:rPr>
              <a:t>. </a:t>
            </a:r>
            <a:r>
              <a:rPr lang="en-US" sz="3200" dirty="0">
                <a:latin typeface="AdvHelv_B"/>
              </a:rPr>
              <a:t>STANDARD ANALYSIS</a:t>
            </a:r>
            <a:endParaRPr lang="pl-PL" sz="1800" b="1" u="sng" dirty="0"/>
          </a:p>
        </p:txBody>
      </p:sp>
      <p:graphicFrame>
        <p:nvGraphicFramePr>
          <p:cNvPr id="9" name="Table 8"/>
          <p:cNvGraphicFramePr>
            <a:graphicFrameLocks noGrp="1"/>
          </p:cNvGraphicFramePr>
          <p:nvPr>
            <p:extLst>
              <p:ext uri="{D42A27DB-BD31-4B8C-83A1-F6EECF244321}">
                <p14:modId xmlns:p14="http://schemas.microsoft.com/office/powerpoint/2010/main" val="956574978"/>
              </p:ext>
            </p:extLst>
          </p:nvPr>
        </p:nvGraphicFramePr>
        <p:xfrm>
          <a:off x="995796" y="2549167"/>
          <a:ext cx="8984545" cy="2925787"/>
        </p:xfrm>
        <a:graphic>
          <a:graphicData uri="http://schemas.openxmlformats.org/drawingml/2006/table">
            <a:tbl>
              <a:tblPr firstRow="1" bandRow="1" bandCol="1">
                <a:tableStyleId>{5940675A-B579-460E-94D1-54222C63F5DA}</a:tableStyleId>
              </a:tblPr>
              <a:tblGrid>
                <a:gridCol w="3255076">
                  <a:extLst>
                    <a:ext uri="{9D8B030D-6E8A-4147-A177-3AD203B41FA5}">
                      <a16:colId xmlns:a16="http://schemas.microsoft.com/office/drawing/2014/main" xmlns="" val="3949977849"/>
                    </a:ext>
                  </a:extLst>
                </a:gridCol>
                <a:gridCol w="1909823">
                  <a:extLst>
                    <a:ext uri="{9D8B030D-6E8A-4147-A177-3AD203B41FA5}">
                      <a16:colId xmlns:a16="http://schemas.microsoft.com/office/drawing/2014/main" xmlns="" val="1930645984"/>
                    </a:ext>
                  </a:extLst>
                </a:gridCol>
                <a:gridCol w="1909823">
                  <a:extLst>
                    <a:ext uri="{9D8B030D-6E8A-4147-A177-3AD203B41FA5}">
                      <a16:colId xmlns:a16="http://schemas.microsoft.com/office/drawing/2014/main" xmlns="" val="176280445"/>
                    </a:ext>
                  </a:extLst>
                </a:gridCol>
                <a:gridCol w="1909823">
                  <a:extLst>
                    <a:ext uri="{9D8B030D-6E8A-4147-A177-3AD203B41FA5}">
                      <a16:colId xmlns:a16="http://schemas.microsoft.com/office/drawing/2014/main" xmlns="" val="2667973346"/>
                    </a:ext>
                  </a:extLst>
                </a:gridCol>
              </a:tblGrid>
              <a:tr h="822667">
                <a:tc>
                  <a:txBody>
                    <a:bodyPr/>
                    <a:lstStyle/>
                    <a:p>
                      <a:pPr algn="just">
                        <a:spcAft>
                          <a:spcPts val="0"/>
                        </a:spcAft>
                      </a:pPr>
                      <a:r>
                        <a:rPr lang="en-US" sz="2700" dirty="0">
                          <a:effectLst/>
                          <a:latin typeface="+mj-lt"/>
                        </a:rPr>
                        <a:t> </a:t>
                      </a:r>
                      <a:endParaRPr lang="pl-PL" sz="2700" dirty="0">
                        <a:effectLst/>
                        <a:latin typeface="+mj-lt"/>
                        <a:ea typeface="Times New Roman" panose="02020603050405020304" pitchFamily="18" charset="0"/>
                      </a:endParaRPr>
                    </a:p>
                  </a:txBody>
                  <a:tcPr marL="185100" marR="185100" marT="0"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spcAft>
                          <a:spcPts val="0"/>
                        </a:spcAft>
                      </a:pPr>
                      <a:r>
                        <a:rPr lang="en-US" sz="2700" dirty="0">
                          <a:effectLst/>
                          <a:latin typeface="+mj-lt"/>
                        </a:rPr>
                        <a:t>Our Model</a:t>
                      </a:r>
                      <a:endParaRPr lang="pl-PL" sz="2700" dirty="0">
                        <a:effectLst/>
                        <a:latin typeface="+mj-lt"/>
                        <a:ea typeface="Times New Roman" panose="02020603050405020304" pitchFamily="18" charset="0"/>
                      </a:endParaRPr>
                    </a:p>
                  </a:txBody>
                  <a:tcPr marL="185100" marR="185100" marT="0"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spcAft>
                          <a:spcPts val="0"/>
                        </a:spcAft>
                      </a:pPr>
                      <a:r>
                        <a:rPr lang="en-US" sz="2700" dirty="0" err="1">
                          <a:effectLst/>
                          <a:latin typeface="+mj-lt"/>
                        </a:rPr>
                        <a:t>McSharry</a:t>
                      </a:r>
                      <a:endParaRPr lang="pl-PL" sz="2700" dirty="0">
                        <a:effectLst/>
                        <a:latin typeface="+mj-lt"/>
                        <a:ea typeface="Times New Roman" panose="02020603050405020304" pitchFamily="18" charset="0"/>
                      </a:endParaRPr>
                    </a:p>
                  </a:txBody>
                  <a:tcPr marL="185100" marR="185100" marT="0"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tc>
                  <a:txBody>
                    <a:bodyPr/>
                    <a:lstStyle/>
                    <a:p>
                      <a:pPr algn="ctr">
                        <a:spcAft>
                          <a:spcPts val="0"/>
                        </a:spcAft>
                      </a:pPr>
                      <a:r>
                        <a:rPr lang="en-US" sz="2700" dirty="0">
                          <a:effectLst/>
                          <a:latin typeface="+mj-lt"/>
                        </a:rPr>
                        <a:t>Real data</a:t>
                      </a:r>
                      <a:endParaRPr lang="pl-PL" sz="2700" dirty="0">
                        <a:effectLst/>
                        <a:latin typeface="+mj-lt"/>
                        <a:ea typeface="Times New Roman" panose="02020603050405020304" pitchFamily="18" charset="0"/>
                      </a:endParaRPr>
                    </a:p>
                  </a:txBody>
                  <a:tcPr marL="185100" marR="185100" marT="0" marB="0" anchor="ctr">
                    <a:lnT w="12700" cap="flat" cmpd="sng" algn="ctr">
                      <a:solidFill>
                        <a:schemeClr val="tx1"/>
                      </a:solidFill>
                      <a:prstDash val="solid"/>
                      <a:round/>
                      <a:headEnd type="none" w="med" len="med"/>
                      <a:tailEnd type="none" w="med" len="med"/>
                    </a:lnT>
                    <a:solidFill>
                      <a:schemeClr val="accent5">
                        <a:lumMod val="20000"/>
                        <a:lumOff val="80000"/>
                      </a:schemeClr>
                    </a:solidFill>
                  </a:tcPr>
                </a:tc>
                <a:extLst>
                  <a:ext uri="{0D108BD9-81ED-4DB2-BD59-A6C34878D82A}">
                    <a16:rowId xmlns:a16="http://schemas.microsoft.com/office/drawing/2014/main" xmlns="" val="1140943982"/>
                  </a:ext>
                </a:extLst>
              </a:tr>
              <a:tr h="411333">
                <a:tc>
                  <a:txBody>
                    <a:bodyPr/>
                    <a:lstStyle/>
                    <a:p>
                      <a:pPr marL="71755" algn="just">
                        <a:spcAft>
                          <a:spcPts val="0"/>
                        </a:spcAft>
                      </a:pPr>
                      <a:r>
                        <a:rPr lang="en-US" sz="2700">
                          <a:effectLst/>
                          <a:latin typeface="+mj-lt"/>
                        </a:rPr>
                        <a:t>Mean [ms]</a:t>
                      </a:r>
                      <a:endParaRPr lang="pl-PL" sz="2700">
                        <a:effectLst/>
                        <a:latin typeface="+mj-lt"/>
                        <a:ea typeface="Times New Roman" panose="02020603050405020304" pitchFamily="18" charset="0"/>
                      </a:endParaRPr>
                    </a:p>
                  </a:txBody>
                  <a:tcPr marL="185100" marR="185100" marT="0" marB="0"/>
                </a:tc>
                <a:tc>
                  <a:txBody>
                    <a:bodyPr/>
                    <a:lstStyle/>
                    <a:p>
                      <a:pPr algn="ctr">
                        <a:lnSpc>
                          <a:spcPct val="115000"/>
                        </a:lnSpc>
                        <a:spcAft>
                          <a:spcPts val="0"/>
                        </a:spcAft>
                      </a:pPr>
                      <a:r>
                        <a:rPr lang="en-US" sz="2400">
                          <a:effectLst/>
                          <a:latin typeface="+mj-lt"/>
                        </a:rPr>
                        <a:t>926±10</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nchor="ctr"/>
                </a:tc>
                <a:tc>
                  <a:txBody>
                    <a:bodyPr/>
                    <a:lstStyle/>
                    <a:p>
                      <a:pPr indent="-6985" algn="ctr">
                        <a:lnSpc>
                          <a:spcPct val="115000"/>
                        </a:lnSpc>
                        <a:spcAft>
                          <a:spcPts val="0"/>
                        </a:spcAft>
                      </a:pPr>
                      <a:r>
                        <a:rPr lang="en-US" sz="2400" dirty="0">
                          <a:effectLst/>
                          <a:latin typeface="+mj-lt"/>
                        </a:rPr>
                        <a:t>1138±4</a:t>
                      </a:r>
                      <a:endParaRPr lang="pl-PL" sz="3000" dirty="0">
                        <a:effectLst/>
                        <a:latin typeface="+mj-lt"/>
                        <a:ea typeface="Times New Roman" panose="02020603050405020304" pitchFamily="18" charset="0"/>
                        <a:cs typeface="Times New Roman" panose="02020603050405020304" pitchFamily="18" charset="0"/>
                      </a:endParaRPr>
                    </a:p>
                  </a:txBody>
                  <a:tcPr marL="185100" marR="185100" marT="0" marB="0"/>
                </a:tc>
                <a:tc>
                  <a:txBody>
                    <a:bodyPr/>
                    <a:lstStyle/>
                    <a:p>
                      <a:pPr indent="-6985" algn="ctr">
                        <a:lnSpc>
                          <a:spcPct val="115000"/>
                        </a:lnSpc>
                        <a:spcAft>
                          <a:spcPts val="0"/>
                        </a:spcAft>
                      </a:pPr>
                      <a:r>
                        <a:rPr lang="en-US" sz="2400">
                          <a:effectLst/>
                          <a:latin typeface="+mj-lt"/>
                        </a:rPr>
                        <a:t>979±87</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nchor="ctr"/>
                </a:tc>
                <a:extLst>
                  <a:ext uri="{0D108BD9-81ED-4DB2-BD59-A6C34878D82A}">
                    <a16:rowId xmlns:a16="http://schemas.microsoft.com/office/drawing/2014/main" xmlns="" val="2774919871"/>
                  </a:ext>
                </a:extLst>
              </a:tr>
              <a:tr h="411333">
                <a:tc>
                  <a:txBody>
                    <a:bodyPr/>
                    <a:lstStyle/>
                    <a:p>
                      <a:pPr marL="71755" algn="just">
                        <a:spcAft>
                          <a:spcPts val="0"/>
                        </a:spcAft>
                      </a:pPr>
                      <a:r>
                        <a:rPr lang="en-US" sz="2700">
                          <a:effectLst/>
                          <a:latin typeface="+mj-lt"/>
                        </a:rPr>
                        <a:t>SD [ms]</a:t>
                      </a:r>
                      <a:endParaRPr lang="pl-PL" sz="2700">
                        <a:effectLst/>
                        <a:latin typeface="+mj-lt"/>
                        <a:ea typeface="Times New Roman" panose="02020603050405020304" pitchFamily="18" charset="0"/>
                      </a:endParaRPr>
                    </a:p>
                  </a:txBody>
                  <a:tcPr marL="185100" marR="185100" marT="0" marB="0"/>
                </a:tc>
                <a:tc>
                  <a:txBody>
                    <a:bodyPr/>
                    <a:lstStyle/>
                    <a:p>
                      <a:pPr algn="ctr">
                        <a:lnSpc>
                          <a:spcPct val="115000"/>
                        </a:lnSpc>
                        <a:spcAft>
                          <a:spcPts val="0"/>
                        </a:spcAft>
                      </a:pPr>
                      <a:r>
                        <a:rPr lang="en-US" sz="2400">
                          <a:effectLst/>
                          <a:latin typeface="+mj-lt"/>
                        </a:rPr>
                        <a:t>99±4</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nchor="ctr"/>
                </a:tc>
                <a:tc>
                  <a:txBody>
                    <a:bodyPr/>
                    <a:lstStyle/>
                    <a:p>
                      <a:pPr indent="-6985" algn="ctr">
                        <a:lnSpc>
                          <a:spcPct val="115000"/>
                        </a:lnSpc>
                        <a:spcAft>
                          <a:spcPts val="0"/>
                        </a:spcAft>
                      </a:pPr>
                      <a:r>
                        <a:rPr lang="en-US" sz="2400" dirty="0">
                          <a:effectLst/>
                          <a:latin typeface="+mj-lt"/>
                        </a:rPr>
                        <a:t>78±2</a:t>
                      </a:r>
                      <a:endParaRPr lang="pl-PL" sz="3000" dirty="0">
                        <a:effectLst/>
                        <a:latin typeface="+mj-lt"/>
                        <a:ea typeface="Times New Roman" panose="02020603050405020304" pitchFamily="18" charset="0"/>
                        <a:cs typeface="Times New Roman" panose="02020603050405020304" pitchFamily="18" charset="0"/>
                      </a:endParaRPr>
                    </a:p>
                  </a:txBody>
                  <a:tcPr marL="185100" marR="185100" marT="0" marB="0"/>
                </a:tc>
                <a:tc>
                  <a:txBody>
                    <a:bodyPr/>
                    <a:lstStyle/>
                    <a:p>
                      <a:pPr indent="-6985" algn="ctr">
                        <a:lnSpc>
                          <a:spcPct val="115000"/>
                        </a:lnSpc>
                        <a:spcAft>
                          <a:spcPts val="0"/>
                        </a:spcAft>
                      </a:pPr>
                      <a:r>
                        <a:rPr lang="en-US" sz="2400">
                          <a:effectLst/>
                          <a:latin typeface="+mj-lt"/>
                        </a:rPr>
                        <a:t>93±24</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nchor="ctr"/>
                </a:tc>
                <a:extLst>
                  <a:ext uri="{0D108BD9-81ED-4DB2-BD59-A6C34878D82A}">
                    <a16:rowId xmlns:a16="http://schemas.microsoft.com/office/drawing/2014/main" xmlns="" val="113629782"/>
                  </a:ext>
                </a:extLst>
              </a:tr>
              <a:tr h="411333">
                <a:tc>
                  <a:txBody>
                    <a:bodyPr/>
                    <a:lstStyle/>
                    <a:p>
                      <a:pPr marL="71755" algn="just">
                        <a:spcAft>
                          <a:spcPts val="0"/>
                        </a:spcAft>
                      </a:pPr>
                      <a:r>
                        <a:rPr lang="en-US" sz="2700">
                          <a:effectLst/>
                          <a:latin typeface="+mj-lt"/>
                        </a:rPr>
                        <a:t>RMSSD [ms]</a:t>
                      </a:r>
                      <a:endParaRPr lang="pl-PL" sz="2700">
                        <a:effectLst/>
                        <a:latin typeface="+mj-lt"/>
                        <a:ea typeface="Times New Roman" panose="02020603050405020304" pitchFamily="18" charset="0"/>
                      </a:endParaRPr>
                    </a:p>
                  </a:txBody>
                  <a:tcPr marL="185100" marR="185100" marT="0" marB="0"/>
                </a:tc>
                <a:tc>
                  <a:txBody>
                    <a:bodyPr/>
                    <a:lstStyle/>
                    <a:p>
                      <a:pPr algn="ctr">
                        <a:lnSpc>
                          <a:spcPct val="115000"/>
                        </a:lnSpc>
                        <a:spcAft>
                          <a:spcPts val="0"/>
                        </a:spcAft>
                      </a:pPr>
                      <a:r>
                        <a:rPr lang="en-US" sz="2400">
                          <a:effectLst/>
                          <a:latin typeface="+mj-lt"/>
                        </a:rPr>
                        <a:t>44,9±0,3</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nchor="ctr"/>
                </a:tc>
                <a:tc>
                  <a:txBody>
                    <a:bodyPr/>
                    <a:lstStyle/>
                    <a:p>
                      <a:pPr indent="-6985" algn="ctr">
                        <a:lnSpc>
                          <a:spcPct val="115000"/>
                        </a:lnSpc>
                        <a:spcAft>
                          <a:spcPts val="0"/>
                        </a:spcAft>
                      </a:pPr>
                      <a:r>
                        <a:rPr lang="en-US" sz="2400">
                          <a:effectLst/>
                          <a:latin typeface="+mj-lt"/>
                        </a:rPr>
                        <a:t>51,0±0,9</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tc>
                <a:tc>
                  <a:txBody>
                    <a:bodyPr/>
                    <a:lstStyle/>
                    <a:p>
                      <a:pPr indent="-6985" algn="ctr">
                        <a:lnSpc>
                          <a:spcPct val="115000"/>
                        </a:lnSpc>
                        <a:spcAft>
                          <a:spcPts val="0"/>
                        </a:spcAft>
                      </a:pPr>
                      <a:r>
                        <a:rPr lang="en-US" sz="2400">
                          <a:effectLst/>
                          <a:latin typeface="+mj-lt"/>
                        </a:rPr>
                        <a:t>53±21</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nchor="ctr"/>
                </a:tc>
                <a:extLst>
                  <a:ext uri="{0D108BD9-81ED-4DB2-BD59-A6C34878D82A}">
                    <a16:rowId xmlns:a16="http://schemas.microsoft.com/office/drawing/2014/main" xmlns="" val="3203900509"/>
                  </a:ext>
                </a:extLst>
              </a:tr>
              <a:tr h="411333">
                <a:tc>
                  <a:txBody>
                    <a:bodyPr/>
                    <a:lstStyle/>
                    <a:p>
                      <a:pPr marL="71755" algn="just">
                        <a:spcAft>
                          <a:spcPts val="0"/>
                        </a:spcAft>
                      </a:pPr>
                      <a:r>
                        <a:rPr lang="en-US" sz="2700">
                          <a:effectLst/>
                          <a:latin typeface="+mj-lt"/>
                        </a:rPr>
                        <a:t>pNN50 [%]</a:t>
                      </a:r>
                      <a:endParaRPr lang="pl-PL" sz="2700">
                        <a:effectLst/>
                        <a:latin typeface="+mj-lt"/>
                        <a:ea typeface="Times New Roman" panose="02020603050405020304" pitchFamily="18" charset="0"/>
                      </a:endParaRPr>
                    </a:p>
                  </a:txBody>
                  <a:tcPr marL="185100" marR="185100" marT="0" marB="0"/>
                </a:tc>
                <a:tc>
                  <a:txBody>
                    <a:bodyPr/>
                    <a:lstStyle/>
                    <a:p>
                      <a:pPr algn="ctr">
                        <a:lnSpc>
                          <a:spcPct val="115000"/>
                        </a:lnSpc>
                        <a:spcAft>
                          <a:spcPts val="0"/>
                        </a:spcAft>
                      </a:pPr>
                      <a:r>
                        <a:rPr lang="en-US" sz="2400">
                          <a:effectLst/>
                          <a:latin typeface="+mj-lt"/>
                        </a:rPr>
                        <a:t>12,3±0,2</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nchor="ctr"/>
                </a:tc>
                <a:tc>
                  <a:txBody>
                    <a:bodyPr/>
                    <a:lstStyle/>
                    <a:p>
                      <a:pPr indent="-6985" algn="ctr">
                        <a:lnSpc>
                          <a:spcPct val="115000"/>
                        </a:lnSpc>
                        <a:spcAft>
                          <a:spcPts val="0"/>
                        </a:spcAft>
                      </a:pPr>
                      <a:r>
                        <a:rPr lang="en-US" sz="2400">
                          <a:effectLst/>
                          <a:latin typeface="+mj-lt"/>
                        </a:rPr>
                        <a:t>15,8±0,2</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tc>
                <a:tc>
                  <a:txBody>
                    <a:bodyPr/>
                    <a:lstStyle/>
                    <a:p>
                      <a:pPr indent="-6985" algn="ctr">
                        <a:lnSpc>
                          <a:spcPct val="115000"/>
                        </a:lnSpc>
                        <a:spcAft>
                          <a:spcPts val="0"/>
                        </a:spcAft>
                      </a:pPr>
                      <a:r>
                        <a:rPr lang="en-US" sz="2400">
                          <a:effectLst/>
                          <a:latin typeface="+mj-lt"/>
                        </a:rPr>
                        <a:t>12,0±8</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nchor="ctr"/>
                </a:tc>
                <a:extLst>
                  <a:ext uri="{0D108BD9-81ED-4DB2-BD59-A6C34878D82A}">
                    <a16:rowId xmlns:a16="http://schemas.microsoft.com/office/drawing/2014/main" xmlns="" val="599727676"/>
                  </a:ext>
                </a:extLst>
              </a:tr>
              <a:tr h="411333">
                <a:tc>
                  <a:txBody>
                    <a:bodyPr/>
                    <a:lstStyle/>
                    <a:p>
                      <a:pPr marL="71755" algn="just">
                        <a:spcAft>
                          <a:spcPts val="0"/>
                        </a:spcAft>
                      </a:pPr>
                      <a:r>
                        <a:rPr lang="en-US" sz="2700">
                          <a:effectLst/>
                          <a:latin typeface="+mj-lt"/>
                        </a:rPr>
                        <a:t>LF/HF</a:t>
                      </a:r>
                      <a:endParaRPr lang="pl-PL" sz="2700">
                        <a:effectLst/>
                        <a:latin typeface="+mj-lt"/>
                        <a:ea typeface="Times New Roman" panose="02020603050405020304" pitchFamily="18" charset="0"/>
                      </a:endParaRPr>
                    </a:p>
                  </a:txBody>
                  <a:tcPr marL="185100" marR="185100" marT="0" marB="0"/>
                </a:tc>
                <a:tc>
                  <a:txBody>
                    <a:bodyPr/>
                    <a:lstStyle/>
                    <a:p>
                      <a:pPr algn="ctr">
                        <a:lnSpc>
                          <a:spcPct val="115000"/>
                        </a:lnSpc>
                        <a:spcAft>
                          <a:spcPts val="0"/>
                        </a:spcAft>
                      </a:pPr>
                      <a:r>
                        <a:rPr lang="en-US" sz="2400">
                          <a:effectLst/>
                          <a:latin typeface="+mj-lt"/>
                        </a:rPr>
                        <a:t>1.7±0.2</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nchor="ctr"/>
                </a:tc>
                <a:tc>
                  <a:txBody>
                    <a:bodyPr/>
                    <a:lstStyle/>
                    <a:p>
                      <a:pPr indent="-6985" algn="ctr">
                        <a:lnSpc>
                          <a:spcPct val="115000"/>
                        </a:lnSpc>
                        <a:spcAft>
                          <a:spcPts val="0"/>
                        </a:spcAft>
                      </a:pPr>
                      <a:r>
                        <a:rPr lang="en-US" sz="2400">
                          <a:effectLst/>
                          <a:latin typeface="+mj-lt"/>
                        </a:rPr>
                        <a:t>1.2±0.1</a:t>
                      </a:r>
                      <a:endParaRPr lang="pl-PL" sz="3000">
                        <a:effectLst/>
                        <a:latin typeface="+mj-lt"/>
                        <a:ea typeface="Times New Roman" panose="02020603050405020304" pitchFamily="18" charset="0"/>
                        <a:cs typeface="Times New Roman" panose="02020603050405020304" pitchFamily="18" charset="0"/>
                      </a:endParaRPr>
                    </a:p>
                  </a:txBody>
                  <a:tcPr marL="185100" marR="185100" marT="0" marB="0"/>
                </a:tc>
                <a:tc>
                  <a:txBody>
                    <a:bodyPr/>
                    <a:lstStyle/>
                    <a:p>
                      <a:pPr indent="-6985" algn="ctr">
                        <a:lnSpc>
                          <a:spcPct val="115000"/>
                        </a:lnSpc>
                        <a:spcAft>
                          <a:spcPts val="0"/>
                        </a:spcAft>
                      </a:pPr>
                      <a:r>
                        <a:rPr lang="en-US" sz="2400" dirty="0">
                          <a:effectLst/>
                          <a:latin typeface="+mj-lt"/>
                        </a:rPr>
                        <a:t>2.2±1.7</a:t>
                      </a:r>
                      <a:endParaRPr lang="pl-PL" sz="3000" dirty="0">
                        <a:effectLst/>
                        <a:latin typeface="+mj-lt"/>
                        <a:ea typeface="Times New Roman" panose="02020603050405020304" pitchFamily="18" charset="0"/>
                        <a:cs typeface="Times New Roman" panose="02020603050405020304" pitchFamily="18" charset="0"/>
                      </a:endParaRPr>
                    </a:p>
                  </a:txBody>
                  <a:tcPr marL="185100" marR="185100" marT="0" marB="0" anchor="ctr"/>
                </a:tc>
                <a:extLst>
                  <a:ext uri="{0D108BD9-81ED-4DB2-BD59-A6C34878D82A}">
                    <a16:rowId xmlns:a16="http://schemas.microsoft.com/office/drawing/2014/main" xmlns="" val="2704376456"/>
                  </a:ext>
                </a:extLst>
              </a:tr>
            </a:tbl>
          </a:graphicData>
        </a:graphic>
      </p:graphicFrame>
      <p:sp>
        <p:nvSpPr>
          <p:cNvPr id="10" name="Rectangle 9"/>
          <p:cNvSpPr/>
          <p:nvPr/>
        </p:nvSpPr>
        <p:spPr>
          <a:xfrm>
            <a:off x="873131" y="1524440"/>
            <a:ext cx="9107209" cy="923330"/>
          </a:xfrm>
          <a:prstGeom prst="rect">
            <a:avLst/>
          </a:prstGeom>
        </p:spPr>
        <p:txBody>
          <a:bodyPr wrap="square">
            <a:spAutoFit/>
          </a:bodyPr>
          <a:lstStyle/>
          <a:p>
            <a:r>
              <a:rPr lang="en-US" b="1" dirty="0">
                <a:latin typeface="+mj-lt"/>
                <a:ea typeface="Times New Roman" panose="02020603050405020304" pitchFamily="18" charset="0"/>
                <a:cs typeface="Times New Roman" panose="02020603050405020304" pitchFamily="18" charset="0"/>
              </a:rPr>
              <a:t>TAB2</a:t>
            </a:r>
            <a:r>
              <a:rPr lang="pl-PL" b="1" dirty="0">
                <a:latin typeface="+mj-lt"/>
                <a:ea typeface="Times New Roman" panose="02020603050405020304" pitchFamily="18" charset="0"/>
                <a:cs typeface="Times New Roman" panose="02020603050405020304" pitchFamily="18" charset="0"/>
              </a:rPr>
              <a:t>.</a:t>
            </a:r>
            <a:r>
              <a:rPr lang="en-US" b="1" dirty="0">
                <a:latin typeface="+mj-lt"/>
                <a:ea typeface="Times New Roman" panose="02020603050405020304" pitchFamily="18" charset="0"/>
                <a:cs typeface="Times New Roman" panose="02020603050405020304" pitchFamily="18" charset="0"/>
              </a:rPr>
              <a:t> </a:t>
            </a:r>
            <a:r>
              <a:rPr lang="en-US" dirty="0">
                <a:latin typeface="+mj-lt"/>
                <a:ea typeface="Times New Roman" panose="02020603050405020304" pitchFamily="18" charset="0"/>
                <a:cs typeface="Times New Roman" panose="02020603050405020304" pitchFamily="18" charset="0"/>
              </a:rPr>
              <a:t>Results of standard linear analysis methods in the time domain and LF/HF ratio averaged over 34 RR interval time series generated by our model, the </a:t>
            </a:r>
            <a:r>
              <a:rPr lang="en-US" dirty="0" err="1">
                <a:latin typeface="+mj-lt"/>
                <a:ea typeface="Times New Roman" panose="02020603050405020304" pitchFamily="18" charset="0"/>
                <a:cs typeface="Times New Roman" panose="02020603050405020304" pitchFamily="18" charset="0"/>
              </a:rPr>
              <a:t>McSharry</a:t>
            </a:r>
            <a:r>
              <a:rPr lang="en-US" dirty="0">
                <a:latin typeface="+mj-lt"/>
                <a:ea typeface="Times New Roman" panose="02020603050405020304" pitchFamily="18" charset="0"/>
                <a:cs typeface="Times New Roman" panose="02020603050405020304" pitchFamily="18" charset="0"/>
              </a:rPr>
              <a:t> model and over the set of real RR interval recordings.</a:t>
            </a:r>
            <a:endParaRPr lang="en-US" dirty="0">
              <a:latin typeface="+mj-lt"/>
            </a:endParaRPr>
          </a:p>
        </p:txBody>
      </p:sp>
    </p:spTree>
    <p:extLst>
      <p:ext uri="{BB962C8B-B14F-4D97-AF65-F5344CB8AC3E}">
        <p14:creationId xmlns:p14="http://schemas.microsoft.com/office/powerpoint/2010/main" val="214038198"/>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777935" y="384787"/>
            <a:ext cx="4415883"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a:t>
            </a:r>
            <a:r>
              <a:rPr lang="en-US" sz="3200" dirty="0">
                <a:latin typeface="AdvHelv_B"/>
              </a:rPr>
              <a:t>II</a:t>
            </a:r>
            <a:r>
              <a:rPr lang="pl-PL" sz="3200" dirty="0">
                <a:latin typeface="AdvHelv_B"/>
              </a:rPr>
              <a:t>. </a:t>
            </a:r>
            <a:r>
              <a:rPr lang="en-US" sz="3200" dirty="0">
                <a:latin typeface="AdvHelv_B"/>
              </a:rPr>
              <a:t>PERIODOGRAMS</a:t>
            </a:r>
            <a:endParaRPr lang="pl-PL" sz="1800" b="1" u="sng" dirty="0"/>
          </a:p>
        </p:txBody>
      </p:sp>
      <p:sp>
        <p:nvSpPr>
          <p:cNvPr id="7" name="Rectangle 6"/>
          <p:cNvSpPr/>
          <p:nvPr/>
        </p:nvSpPr>
        <p:spPr>
          <a:xfrm>
            <a:off x="6064440" y="5303291"/>
            <a:ext cx="4596126"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latin typeface="+mj-lt"/>
              </a:rPr>
              <a:t>FIG5</a:t>
            </a:r>
            <a:r>
              <a:rPr lang="pl-PL" sz="1600" b="1" dirty="0">
                <a:latin typeface="+mj-lt"/>
              </a:rPr>
              <a:t>.</a:t>
            </a:r>
            <a:r>
              <a:rPr lang="en-US" sz="1600" b="1" dirty="0">
                <a:latin typeface="+mj-lt"/>
              </a:rPr>
              <a:t> </a:t>
            </a:r>
            <a:r>
              <a:rPr lang="en-US" sz="1600" dirty="0">
                <a:latin typeface="+mj-lt"/>
              </a:rPr>
              <a:t>Power spectrum obtained from real data (a), the </a:t>
            </a:r>
            <a:r>
              <a:rPr lang="en-US" sz="1600" dirty="0" err="1">
                <a:latin typeface="+mj-lt"/>
              </a:rPr>
              <a:t>McSharry</a:t>
            </a:r>
            <a:r>
              <a:rPr lang="en-US" sz="1600" dirty="0">
                <a:latin typeface="+mj-lt"/>
              </a:rPr>
              <a:t> model (b) and the synthetic signals generated using our model</a:t>
            </a:r>
            <a:r>
              <a:rPr lang="en-US" sz="1600" dirty="0"/>
              <a:t> (c).</a:t>
            </a:r>
            <a:endParaRPr lang="en-US" sz="1600" dirty="0">
              <a:latin typeface="+mj-lt"/>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23889" y="1333730"/>
            <a:ext cx="4125388" cy="2643304"/>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23889" y="3982091"/>
            <a:ext cx="4123977" cy="2642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366665" y="1333730"/>
            <a:ext cx="5663075" cy="3628563"/>
          </a:xfrm>
          <a:prstGeom prst="rect">
            <a:avLst/>
          </a:prstGeom>
        </p:spPr>
      </p:pic>
      <p:sp>
        <p:nvSpPr>
          <p:cNvPr id="13" name="TextBox 12"/>
          <p:cNvSpPr txBox="1"/>
          <p:nvPr/>
        </p:nvSpPr>
        <p:spPr>
          <a:xfrm>
            <a:off x="633230" y="1226451"/>
            <a:ext cx="362600" cy="523220"/>
          </a:xfrm>
          <a:prstGeom prst="rect">
            <a:avLst/>
          </a:prstGeom>
          <a:noFill/>
        </p:spPr>
        <p:txBody>
          <a:bodyPr wrap="none" rtlCol="0">
            <a:spAutoFit/>
          </a:bodyPr>
          <a:lstStyle/>
          <a:p>
            <a:r>
              <a:rPr lang="en-US" sz="2800" b="1" dirty="0"/>
              <a:t>a</a:t>
            </a:r>
            <a:endParaRPr lang="en-US" b="1" dirty="0"/>
          </a:p>
        </p:txBody>
      </p:sp>
      <p:sp>
        <p:nvSpPr>
          <p:cNvPr id="14" name="TextBox 13"/>
          <p:cNvSpPr txBox="1"/>
          <p:nvPr/>
        </p:nvSpPr>
        <p:spPr>
          <a:xfrm>
            <a:off x="577966" y="3877223"/>
            <a:ext cx="377026" cy="523220"/>
          </a:xfrm>
          <a:prstGeom prst="rect">
            <a:avLst/>
          </a:prstGeom>
          <a:noFill/>
        </p:spPr>
        <p:txBody>
          <a:bodyPr wrap="none" rtlCol="0">
            <a:spAutoFit/>
          </a:bodyPr>
          <a:lstStyle/>
          <a:p>
            <a:r>
              <a:rPr lang="en-US" sz="2800" b="1" dirty="0"/>
              <a:t>b</a:t>
            </a:r>
            <a:endParaRPr lang="en-US" b="1" dirty="0"/>
          </a:p>
        </p:txBody>
      </p:sp>
      <p:sp>
        <p:nvSpPr>
          <p:cNvPr id="15" name="TextBox 14"/>
          <p:cNvSpPr txBox="1"/>
          <p:nvPr/>
        </p:nvSpPr>
        <p:spPr>
          <a:xfrm>
            <a:off x="5265859" y="1228183"/>
            <a:ext cx="335348" cy="523220"/>
          </a:xfrm>
          <a:prstGeom prst="rect">
            <a:avLst/>
          </a:prstGeom>
          <a:noFill/>
        </p:spPr>
        <p:txBody>
          <a:bodyPr wrap="none" rtlCol="0">
            <a:spAutoFit/>
          </a:bodyPr>
          <a:lstStyle/>
          <a:p>
            <a:r>
              <a:rPr lang="en-US" sz="2800" b="1" dirty="0"/>
              <a:t>c</a:t>
            </a:r>
            <a:endParaRPr lang="en-US" b="1" dirty="0"/>
          </a:p>
        </p:txBody>
      </p:sp>
    </p:spTree>
    <p:extLst>
      <p:ext uri="{BB962C8B-B14F-4D97-AF65-F5344CB8AC3E}">
        <p14:creationId xmlns:p14="http://schemas.microsoft.com/office/powerpoint/2010/main" val="3378325520"/>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490654" y="395938"/>
            <a:ext cx="4839629"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en-US" sz="3200" dirty="0">
                <a:latin typeface="AdvHelv_B"/>
              </a:rPr>
              <a:t>IV</a:t>
            </a:r>
            <a:r>
              <a:rPr lang="pl-PL" sz="3200" dirty="0">
                <a:latin typeface="AdvHelv_B"/>
              </a:rPr>
              <a:t>. </a:t>
            </a:r>
            <a:r>
              <a:rPr lang="en-US" sz="3200" dirty="0">
                <a:latin typeface="AdvHelv_B"/>
              </a:rPr>
              <a:t>POINCARÉ PLOTS</a:t>
            </a:r>
            <a:endParaRPr lang="pl-PL" sz="1800" b="1" u="sng" dirty="0"/>
          </a:p>
        </p:txBody>
      </p:sp>
      <p:sp>
        <p:nvSpPr>
          <p:cNvPr id="7" name="Rectangle 6"/>
          <p:cNvSpPr/>
          <p:nvPr/>
        </p:nvSpPr>
        <p:spPr>
          <a:xfrm>
            <a:off x="6072570" y="5528732"/>
            <a:ext cx="4331518" cy="584775"/>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latin typeface="+mj-lt"/>
              </a:rPr>
              <a:t>FIG6. </a:t>
            </a:r>
            <a:r>
              <a:rPr lang="en-US" sz="1600" dirty="0" err="1">
                <a:latin typeface="+mj-lt"/>
              </a:rPr>
              <a:t>Poincaré</a:t>
            </a:r>
            <a:r>
              <a:rPr lang="en-US" sz="1600" dirty="0">
                <a:latin typeface="+mj-lt"/>
              </a:rPr>
              <a:t> plots of signals from real data (a), </a:t>
            </a:r>
            <a:r>
              <a:rPr lang="en-US" sz="1600" dirty="0" err="1">
                <a:latin typeface="+mj-lt"/>
              </a:rPr>
              <a:t>McSharry</a:t>
            </a:r>
            <a:r>
              <a:rPr lang="en-US" sz="1600" dirty="0">
                <a:latin typeface="+mj-lt"/>
              </a:rPr>
              <a:t> et al. model (b) and our model (c). </a:t>
            </a:r>
          </a:p>
        </p:txBody>
      </p:sp>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24362" y="1376188"/>
            <a:ext cx="4172211" cy="2642400"/>
          </a:xfrm>
          <a:prstGeom prst="rect">
            <a:avLst/>
          </a:prstGeom>
        </p:spPr>
      </p:pic>
      <p:pic>
        <p:nvPicPr>
          <p:cNvPr id="3" name="Picture 2"/>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4361" y="4018588"/>
            <a:ext cx="4172211" cy="2642400"/>
          </a:xfrm>
          <a:prstGeom prst="rect">
            <a:avLst/>
          </a:prstGeom>
        </p:spPr>
      </p:pic>
      <p:pic>
        <p:nvPicPr>
          <p:cNvPr id="8" name="Picture 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502841" y="1376188"/>
            <a:ext cx="6036667" cy="3823222"/>
          </a:xfrm>
          <a:prstGeom prst="rect">
            <a:avLst/>
          </a:prstGeom>
        </p:spPr>
      </p:pic>
      <p:sp>
        <p:nvSpPr>
          <p:cNvPr id="10" name="TextBox 9"/>
          <p:cNvSpPr txBox="1"/>
          <p:nvPr/>
        </p:nvSpPr>
        <p:spPr>
          <a:xfrm>
            <a:off x="633230" y="1226451"/>
            <a:ext cx="362600" cy="523220"/>
          </a:xfrm>
          <a:prstGeom prst="rect">
            <a:avLst/>
          </a:prstGeom>
          <a:noFill/>
        </p:spPr>
        <p:txBody>
          <a:bodyPr wrap="none" rtlCol="0">
            <a:spAutoFit/>
          </a:bodyPr>
          <a:lstStyle/>
          <a:p>
            <a:r>
              <a:rPr lang="en-US" sz="2800" b="1" dirty="0"/>
              <a:t>a</a:t>
            </a:r>
            <a:endParaRPr lang="en-US" b="1" dirty="0"/>
          </a:p>
        </p:txBody>
      </p:sp>
      <p:sp>
        <p:nvSpPr>
          <p:cNvPr id="12" name="TextBox 11"/>
          <p:cNvSpPr txBox="1"/>
          <p:nvPr/>
        </p:nvSpPr>
        <p:spPr>
          <a:xfrm>
            <a:off x="577966" y="3877223"/>
            <a:ext cx="377026" cy="523220"/>
          </a:xfrm>
          <a:prstGeom prst="rect">
            <a:avLst/>
          </a:prstGeom>
          <a:noFill/>
        </p:spPr>
        <p:txBody>
          <a:bodyPr wrap="none" rtlCol="0">
            <a:spAutoFit/>
          </a:bodyPr>
          <a:lstStyle/>
          <a:p>
            <a:r>
              <a:rPr lang="en-US" sz="2800" b="1" dirty="0"/>
              <a:t>b</a:t>
            </a:r>
            <a:endParaRPr lang="en-US" b="1" dirty="0"/>
          </a:p>
        </p:txBody>
      </p:sp>
      <p:sp>
        <p:nvSpPr>
          <p:cNvPr id="13" name="TextBox 12"/>
          <p:cNvSpPr txBox="1"/>
          <p:nvPr/>
        </p:nvSpPr>
        <p:spPr>
          <a:xfrm>
            <a:off x="5433124" y="1239334"/>
            <a:ext cx="335348" cy="523220"/>
          </a:xfrm>
          <a:prstGeom prst="rect">
            <a:avLst/>
          </a:prstGeom>
          <a:noFill/>
        </p:spPr>
        <p:txBody>
          <a:bodyPr wrap="none" rtlCol="0">
            <a:spAutoFit/>
          </a:bodyPr>
          <a:lstStyle/>
          <a:p>
            <a:r>
              <a:rPr lang="en-US" sz="2800" b="1" dirty="0"/>
              <a:t>c</a:t>
            </a:r>
            <a:endParaRPr lang="en-US" b="1" dirty="0"/>
          </a:p>
        </p:txBody>
      </p:sp>
    </p:spTree>
    <p:extLst>
      <p:ext uri="{BB962C8B-B14F-4D97-AF65-F5344CB8AC3E}">
        <p14:creationId xmlns:p14="http://schemas.microsoft.com/office/powerpoint/2010/main" val="3062016343"/>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824361" y="317878"/>
            <a:ext cx="6880302"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en-US" sz="3200" dirty="0">
                <a:latin typeface="AdvHelv_B"/>
              </a:rPr>
              <a:t>V</a:t>
            </a:r>
            <a:r>
              <a:rPr lang="pl-PL" sz="3200" dirty="0">
                <a:latin typeface="AdvHelv_B"/>
              </a:rPr>
              <a:t>. </a:t>
            </a:r>
            <a:r>
              <a:rPr lang="en-US" sz="3200" dirty="0">
                <a:latin typeface="AdvHelv_B"/>
              </a:rPr>
              <a:t>AUTOCORRELATION FUNCTION</a:t>
            </a:r>
            <a:endParaRPr lang="pl-PL" sz="1800" b="1" u="sng" dirty="0"/>
          </a:p>
        </p:txBody>
      </p:sp>
      <p:sp>
        <p:nvSpPr>
          <p:cNvPr id="7" name="Rectangle 6"/>
          <p:cNvSpPr/>
          <p:nvPr/>
        </p:nvSpPr>
        <p:spPr>
          <a:xfrm>
            <a:off x="6055224" y="5371918"/>
            <a:ext cx="4379072"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latin typeface="+mj-lt"/>
              </a:rPr>
              <a:t>FIG7. Autocorrelation functions calculated for the real dataset (a), </a:t>
            </a:r>
            <a:r>
              <a:rPr lang="en-US" sz="1600" dirty="0" err="1">
                <a:latin typeface="+mj-lt"/>
              </a:rPr>
              <a:t>McSharry</a:t>
            </a:r>
            <a:r>
              <a:rPr lang="en-US" sz="1600" dirty="0">
                <a:latin typeface="+mj-lt"/>
              </a:rPr>
              <a:t> et al. model (b) and our model (c).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00941" y="4091952"/>
            <a:ext cx="4172211" cy="264240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54992" y="1449552"/>
            <a:ext cx="4172211" cy="2642400"/>
          </a:xfrm>
          <a:prstGeom prst="rect">
            <a:avLst/>
          </a:prstGeom>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719876" y="1449552"/>
            <a:ext cx="5409041" cy="3425726"/>
          </a:xfrm>
          <a:prstGeom prst="rect">
            <a:avLst/>
          </a:prstGeom>
        </p:spPr>
      </p:pic>
      <p:sp>
        <p:nvSpPr>
          <p:cNvPr id="10" name="TextBox 9"/>
          <p:cNvSpPr txBox="1"/>
          <p:nvPr/>
        </p:nvSpPr>
        <p:spPr>
          <a:xfrm>
            <a:off x="738341" y="1328173"/>
            <a:ext cx="362600" cy="523220"/>
          </a:xfrm>
          <a:prstGeom prst="rect">
            <a:avLst/>
          </a:prstGeom>
          <a:noFill/>
        </p:spPr>
        <p:txBody>
          <a:bodyPr wrap="none" rtlCol="0">
            <a:spAutoFit/>
          </a:bodyPr>
          <a:lstStyle/>
          <a:p>
            <a:r>
              <a:rPr lang="en-US" sz="2800" b="1" dirty="0"/>
              <a:t>a</a:t>
            </a:r>
            <a:endParaRPr lang="en-US" b="1" dirty="0"/>
          </a:p>
        </p:txBody>
      </p:sp>
      <p:sp>
        <p:nvSpPr>
          <p:cNvPr id="12" name="TextBox 11"/>
          <p:cNvSpPr txBox="1"/>
          <p:nvPr/>
        </p:nvSpPr>
        <p:spPr>
          <a:xfrm>
            <a:off x="824361" y="3951721"/>
            <a:ext cx="377026" cy="523220"/>
          </a:xfrm>
          <a:prstGeom prst="rect">
            <a:avLst/>
          </a:prstGeom>
          <a:noFill/>
        </p:spPr>
        <p:txBody>
          <a:bodyPr wrap="none" rtlCol="0">
            <a:spAutoFit/>
          </a:bodyPr>
          <a:lstStyle/>
          <a:p>
            <a:r>
              <a:rPr lang="en-US" sz="2800" b="1" dirty="0"/>
              <a:t>b</a:t>
            </a:r>
            <a:endParaRPr lang="en-US" b="1" dirty="0"/>
          </a:p>
        </p:txBody>
      </p:sp>
      <p:sp>
        <p:nvSpPr>
          <p:cNvPr id="13" name="TextBox 12"/>
          <p:cNvSpPr txBox="1"/>
          <p:nvPr/>
        </p:nvSpPr>
        <p:spPr>
          <a:xfrm>
            <a:off x="5719876" y="1349886"/>
            <a:ext cx="335348" cy="523220"/>
          </a:xfrm>
          <a:prstGeom prst="rect">
            <a:avLst/>
          </a:prstGeom>
          <a:noFill/>
        </p:spPr>
        <p:txBody>
          <a:bodyPr wrap="none" rtlCol="0">
            <a:spAutoFit/>
          </a:bodyPr>
          <a:lstStyle/>
          <a:p>
            <a:r>
              <a:rPr lang="en-US" sz="2800" b="1" dirty="0"/>
              <a:t>c</a:t>
            </a:r>
            <a:endParaRPr lang="en-US" b="1" dirty="0"/>
          </a:p>
        </p:txBody>
      </p:sp>
    </p:spTree>
    <p:extLst>
      <p:ext uri="{BB962C8B-B14F-4D97-AF65-F5344CB8AC3E}">
        <p14:creationId xmlns:p14="http://schemas.microsoft.com/office/powerpoint/2010/main" val="178325128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757455" y="340183"/>
            <a:ext cx="8732234"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en-US" sz="3200" dirty="0">
                <a:latin typeface="AdvHelv_B"/>
              </a:rPr>
              <a:t>VI</a:t>
            </a:r>
            <a:r>
              <a:rPr lang="pl-PL" sz="3200" dirty="0">
                <a:latin typeface="AdvHelv_B"/>
              </a:rPr>
              <a:t>.</a:t>
            </a:r>
            <a:r>
              <a:rPr lang="en-US" sz="3200" dirty="0">
                <a:latin typeface="AdvHelv_B"/>
              </a:rPr>
              <a:t> MULTIFRACTAL MULTISCALE ANALYSIS</a:t>
            </a:r>
            <a:endParaRPr lang="pl-PL" sz="1800" b="1" u="sng" dirty="0"/>
          </a:p>
        </p:txBody>
      </p:sp>
      <p:sp>
        <p:nvSpPr>
          <p:cNvPr id="10" name="Rectangle 9"/>
          <p:cNvSpPr/>
          <p:nvPr/>
        </p:nvSpPr>
        <p:spPr>
          <a:xfrm>
            <a:off x="5210977" y="5613929"/>
            <a:ext cx="5494194" cy="830997"/>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sz="1600" dirty="0">
                <a:latin typeface="+mj-lt"/>
              </a:rPr>
              <a:t>FIG8. Mean h(</a:t>
            </a:r>
            <a:r>
              <a:rPr lang="en-US" sz="1600" dirty="0" err="1">
                <a:latin typeface="+mj-lt"/>
              </a:rPr>
              <a:t>q,s</a:t>
            </a:r>
            <a:r>
              <a:rPr lang="en-US" sz="1600" dirty="0">
                <a:latin typeface="+mj-lt"/>
              </a:rPr>
              <a:t>) surfaces obtained using the MMA method and calculated from datasets of the real data (a), </a:t>
            </a:r>
            <a:r>
              <a:rPr lang="en-US" sz="1600" dirty="0" err="1">
                <a:latin typeface="+mj-lt"/>
              </a:rPr>
              <a:t>McSharry</a:t>
            </a:r>
            <a:r>
              <a:rPr lang="en-US" sz="1600" dirty="0">
                <a:latin typeface="+mj-lt"/>
              </a:rPr>
              <a:t> et. al (b) and our model (c).</a:t>
            </a:r>
          </a:p>
        </p:txBody>
      </p:sp>
      <p:pic>
        <p:nvPicPr>
          <p:cNvPr id="9" name="Picture 8"/>
          <p:cNvPicPr>
            <a:picLocks noChangeAspect="1"/>
          </p:cNvPicPr>
          <p:nvPr/>
        </p:nvPicPr>
        <p:blipFill rotWithShape="1">
          <a:blip r:embed="rId3"/>
          <a:srcRect b="67871"/>
          <a:stretch/>
        </p:blipFill>
        <p:spPr>
          <a:xfrm>
            <a:off x="757455" y="1295107"/>
            <a:ext cx="3487444" cy="2642400"/>
          </a:xfrm>
          <a:prstGeom prst="rect">
            <a:avLst/>
          </a:prstGeom>
        </p:spPr>
      </p:pic>
      <p:pic>
        <p:nvPicPr>
          <p:cNvPr id="12" name="Picture 11"/>
          <p:cNvPicPr>
            <a:picLocks noChangeAspect="1"/>
          </p:cNvPicPr>
          <p:nvPr/>
        </p:nvPicPr>
        <p:blipFill rotWithShape="1">
          <a:blip r:embed="rId3"/>
          <a:srcRect t="31936" b="33202"/>
          <a:stretch/>
        </p:blipFill>
        <p:spPr>
          <a:xfrm>
            <a:off x="894170" y="4067830"/>
            <a:ext cx="3214014" cy="2642400"/>
          </a:xfrm>
          <a:prstGeom prst="rect">
            <a:avLst/>
          </a:prstGeom>
        </p:spPr>
      </p:pic>
      <p:pic>
        <p:nvPicPr>
          <p:cNvPr id="13" name="Picture 12"/>
          <p:cNvPicPr>
            <a:picLocks noChangeAspect="1"/>
          </p:cNvPicPr>
          <p:nvPr/>
        </p:nvPicPr>
        <p:blipFill rotWithShape="1">
          <a:blip r:embed="rId3"/>
          <a:srcRect t="66189"/>
          <a:stretch/>
        </p:blipFill>
        <p:spPr>
          <a:xfrm>
            <a:off x="5210977" y="1452351"/>
            <a:ext cx="4864501" cy="3878804"/>
          </a:xfrm>
          <a:prstGeom prst="rect">
            <a:avLst/>
          </a:prstGeom>
        </p:spPr>
      </p:pic>
      <p:sp>
        <p:nvSpPr>
          <p:cNvPr id="14" name="Rectangle 13"/>
          <p:cNvSpPr/>
          <p:nvPr/>
        </p:nvSpPr>
        <p:spPr>
          <a:xfrm>
            <a:off x="5123572" y="1452351"/>
            <a:ext cx="1446301"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mj-lt"/>
              </a:rPr>
              <a:t>76% surfaces meet MMA criteria</a:t>
            </a:r>
          </a:p>
        </p:txBody>
      </p:sp>
      <p:sp>
        <p:nvSpPr>
          <p:cNvPr id="15" name="Rectangle 14"/>
          <p:cNvSpPr/>
          <p:nvPr/>
        </p:nvSpPr>
        <p:spPr>
          <a:xfrm>
            <a:off x="197039" y="3795732"/>
            <a:ext cx="1394261" cy="923330"/>
          </a:xfrm>
          <a:prstGeom prst="rect">
            <a:avLst/>
          </a:prstGeom>
        </p:spPr>
        <p:style>
          <a:lnRef idx="2">
            <a:schemeClr val="accent1"/>
          </a:lnRef>
          <a:fillRef idx="1">
            <a:schemeClr val="lt1"/>
          </a:fillRef>
          <a:effectRef idx="0">
            <a:schemeClr val="accent1"/>
          </a:effectRef>
          <a:fontRef idx="minor">
            <a:schemeClr val="dk1"/>
          </a:fontRef>
        </p:style>
        <p:txBody>
          <a:bodyPr wrap="square">
            <a:spAutoFit/>
          </a:bodyPr>
          <a:lstStyle/>
          <a:p>
            <a:r>
              <a:rPr lang="en-US" dirty="0">
                <a:latin typeface="+mj-lt"/>
              </a:rPr>
              <a:t>4% surfaces meet MMA criteria</a:t>
            </a:r>
          </a:p>
        </p:txBody>
      </p:sp>
    </p:spTree>
    <p:extLst>
      <p:ext uri="{BB962C8B-B14F-4D97-AF65-F5344CB8AC3E}">
        <p14:creationId xmlns:p14="http://schemas.microsoft.com/office/powerpoint/2010/main" val="163290246"/>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ytuł 1"/>
          <p:cNvSpPr txBox="1">
            <a:spLocks/>
          </p:cNvSpPr>
          <p:nvPr/>
        </p:nvSpPr>
        <p:spPr>
          <a:xfrm>
            <a:off x="430068" y="495328"/>
            <a:ext cx="3506313"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en-US" sz="3200" dirty="0">
                <a:latin typeface="AdvHelv_B"/>
              </a:rPr>
              <a:t>DISCUSSION</a:t>
            </a:r>
            <a:endParaRPr lang="pl-PL" sz="1800" b="1" u="sng" dirty="0"/>
          </a:p>
        </p:txBody>
      </p:sp>
      <p:sp>
        <p:nvSpPr>
          <p:cNvPr id="8" name="Prostokąt 7"/>
          <p:cNvSpPr/>
          <p:nvPr/>
        </p:nvSpPr>
        <p:spPr>
          <a:xfrm>
            <a:off x="820358" y="1584583"/>
            <a:ext cx="9661788" cy="3785652"/>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
            </a:pPr>
            <a:r>
              <a:rPr lang="en-US" sz="2400" dirty="0">
                <a:latin typeface="+mj-lt"/>
              </a:rPr>
              <a:t>the properties of nighttime RR interval time series are not homogenous but depend strongly on the sleep stage</a:t>
            </a:r>
            <a:r>
              <a:rPr lang="pl-PL" sz="2400" dirty="0">
                <a:latin typeface="+mj-lt"/>
              </a:rPr>
              <a:t> (</a:t>
            </a:r>
            <a:r>
              <a:rPr lang="pl-PL" sz="2400" dirty="0" err="1">
                <a:latin typeface="+mj-lt"/>
              </a:rPr>
              <a:t>see</a:t>
            </a:r>
            <a:r>
              <a:rPr lang="pl-PL" sz="2400" dirty="0">
                <a:latin typeface="+mj-lt"/>
              </a:rPr>
              <a:t> </a:t>
            </a:r>
            <a:r>
              <a:rPr lang="pl-PL" sz="2400" dirty="0" err="1">
                <a:latin typeface="+mj-lt"/>
              </a:rPr>
              <a:t>also</a:t>
            </a:r>
            <a:r>
              <a:rPr lang="pl-PL" sz="2400" dirty="0">
                <a:latin typeface="+mj-lt"/>
              </a:rPr>
              <a:t> </a:t>
            </a:r>
            <a:r>
              <a:rPr lang="pl-PL" sz="2400" dirty="0" err="1">
                <a:latin typeface="+mj-lt"/>
              </a:rPr>
              <a:t>Solinski</a:t>
            </a:r>
            <a:r>
              <a:rPr lang="pl-PL" sz="2400" dirty="0">
                <a:latin typeface="+mj-lt"/>
              </a:rPr>
              <a:t> et al. 2014, </a:t>
            </a:r>
            <a:r>
              <a:rPr lang="pl-PL" sz="2400" dirty="0" err="1">
                <a:latin typeface="+mj-lt"/>
              </a:rPr>
              <a:t>Kantelhardt</a:t>
            </a:r>
            <a:r>
              <a:rPr lang="pl-PL" sz="2400" dirty="0">
                <a:latin typeface="+mj-lt"/>
              </a:rPr>
              <a:t> et al. 2002) </a:t>
            </a:r>
            <a:endParaRPr lang="en-US" sz="2400" dirty="0">
              <a:latin typeface="+mj-lt"/>
            </a:endParaRPr>
          </a:p>
          <a:p>
            <a:endParaRPr lang="en-US" sz="2400" dirty="0">
              <a:latin typeface="+mj-lt"/>
            </a:endParaRPr>
          </a:p>
          <a:p>
            <a:pPr marL="285750" indent="-285750">
              <a:buFont typeface="Wingdings" panose="05000000000000000000" pitchFamily="2" charset="2"/>
              <a:buChar char="§"/>
            </a:pPr>
            <a:r>
              <a:rPr lang="en-US" sz="2400" dirty="0">
                <a:latin typeface="+mj-lt"/>
              </a:rPr>
              <a:t>the autonomic nervous system during sleep exhibits sleep stage specific activity</a:t>
            </a:r>
            <a:r>
              <a:rPr lang="pl-PL" sz="2400" dirty="0">
                <a:latin typeface="+mj-lt"/>
              </a:rPr>
              <a:t> (</a:t>
            </a:r>
            <a:r>
              <a:rPr lang="pl-PL" sz="2400" dirty="0" err="1">
                <a:latin typeface="+mj-lt"/>
              </a:rPr>
              <a:t>see</a:t>
            </a:r>
            <a:r>
              <a:rPr lang="pl-PL" sz="2400" dirty="0">
                <a:latin typeface="+mj-lt"/>
              </a:rPr>
              <a:t> </a:t>
            </a:r>
            <a:r>
              <a:rPr lang="pl-PL" sz="2400" dirty="0" err="1">
                <a:latin typeface="+mj-lt"/>
              </a:rPr>
              <a:t>also</a:t>
            </a:r>
            <a:r>
              <a:rPr lang="pl-PL" sz="2400" dirty="0">
                <a:latin typeface="+mj-lt"/>
              </a:rPr>
              <a:t> </a:t>
            </a:r>
            <a:r>
              <a:rPr lang="pl-PL" sz="2400" dirty="0" err="1">
                <a:latin typeface="+mj-lt"/>
              </a:rPr>
              <a:t>Kantelhardt</a:t>
            </a:r>
            <a:r>
              <a:rPr lang="pl-PL" sz="2400" dirty="0">
                <a:latin typeface="+mj-lt"/>
              </a:rPr>
              <a:t> et al. 2002)</a:t>
            </a:r>
            <a:endParaRPr lang="en-US" sz="2400" dirty="0">
              <a:latin typeface="+mj-lt"/>
            </a:endParaRPr>
          </a:p>
          <a:p>
            <a:endParaRPr lang="en-US" sz="2400" dirty="0">
              <a:latin typeface="+mj-lt"/>
            </a:endParaRPr>
          </a:p>
          <a:p>
            <a:pPr marL="285750" indent="-285750">
              <a:buFont typeface="Wingdings" panose="05000000000000000000" pitchFamily="2" charset="2"/>
              <a:buChar char="§"/>
            </a:pPr>
            <a:r>
              <a:rPr lang="en-US" sz="2400" dirty="0">
                <a:latin typeface="+mj-lt"/>
              </a:rPr>
              <a:t>manipulating some properties of our model, we were able to control the multifractal properties of the generated signals</a:t>
            </a:r>
          </a:p>
          <a:p>
            <a:pPr marL="285750" indent="-285750">
              <a:buFont typeface="Wingdings" panose="05000000000000000000" pitchFamily="2" charset="2"/>
              <a:buChar char="§"/>
            </a:pPr>
            <a:endParaRPr lang="en-US" sz="2400" dirty="0">
              <a:latin typeface="+mj-lt"/>
            </a:endParaRPr>
          </a:p>
        </p:txBody>
      </p:sp>
    </p:spTree>
    <p:extLst>
      <p:ext uri="{BB962C8B-B14F-4D97-AF65-F5344CB8AC3E}">
        <p14:creationId xmlns:p14="http://schemas.microsoft.com/office/powerpoint/2010/main" val="108421858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7.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11" name="Tytuł 1"/>
          <p:cNvSpPr txBox="1">
            <a:spLocks/>
          </p:cNvSpPr>
          <p:nvPr/>
        </p:nvSpPr>
        <p:spPr>
          <a:xfrm>
            <a:off x="430068" y="495328"/>
            <a:ext cx="3506313"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en-US" sz="3200" dirty="0">
                <a:latin typeface="AdvHelv_B"/>
              </a:rPr>
              <a:t>DISCUSSION</a:t>
            </a:r>
            <a:endParaRPr lang="pl-PL" sz="1800" b="1" u="sng" dirty="0"/>
          </a:p>
        </p:txBody>
      </p:sp>
      <p:sp>
        <p:nvSpPr>
          <p:cNvPr id="8" name="Prostokąt 7"/>
          <p:cNvSpPr/>
          <p:nvPr/>
        </p:nvSpPr>
        <p:spPr>
          <a:xfrm>
            <a:off x="820358" y="1294651"/>
            <a:ext cx="9405310" cy="923330"/>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
            </a:pPr>
            <a:r>
              <a:rPr lang="en-US" dirty="0">
                <a:latin typeface="+mj-lt"/>
              </a:rPr>
              <a:t>manipulating some properties of our model, we were able to control the multifractal properties of the generated signals</a:t>
            </a:r>
          </a:p>
          <a:p>
            <a:pPr marL="285750" indent="-285750">
              <a:buFont typeface="Wingdings" panose="05000000000000000000" pitchFamily="2" charset="2"/>
              <a:buChar char="§"/>
            </a:pPr>
            <a:endParaRPr lang="en-US" dirty="0">
              <a:latin typeface="+mj-lt"/>
            </a:endParaRPr>
          </a:p>
        </p:txBody>
      </p:sp>
      <p:pic>
        <p:nvPicPr>
          <p:cNvPr id="2" name="Picture 1"/>
          <p:cNvPicPr>
            <a:picLocks noChangeAspect="1"/>
          </p:cNvPicPr>
          <p:nvPr/>
        </p:nvPicPr>
        <p:blipFill rotWithShape="1">
          <a:blip r:embed="rId3"/>
          <a:srcRect t="66434"/>
          <a:stretch/>
        </p:blipFill>
        <p:spPr>
          <a:xfrm>
            <a:off x="8032507" y="2181549"/>
            <a:ext cx="3707003" cy="2959164"/>
          </a:xfrm>
          <a:prstGeom prst="rect">
            <a:avLst/>
          </a:prstGeom>
        </p:spPr>
      </p:pic>
      <p:pic>
        <p:nvPicPr>
          <p:cNvPr id="3" name="Picture 2"/>
          <p:cNvPicPr>
            <a:picLocks noChangeAspect="1"/>
          </p:cNvPicPr>
          <p:nvPr/>
        </p:nvPicPr>
        <p:blipFill rotWithShape="1">
          <a:blip r:embed="rId3"/>
          <a:srcRect t="33180" b="32988"/>
          <a:stretch/>
        </p:blipFill>
        <p:spPr>
          <a:xfrm>
            <a:off x="4198417" y="2181513"/>
            <a:ext cx="3677758" cy="2959200"/>
          </a:xfrm>
          <a:prstGeom prst="rect">
            <a:avLst/>
          </a:prstGeom>
        </p:spPr>
      </p:pic>
      <p:pic>
        <p:nvPicPr>
          <p:cNvPr id="4" name="Picture 3"/>
          <p:cNvPicPr>
            <a:picLocks noChangeAspect="1"/>
          </p:cNvPicPr>
          <p:nvPr/>
        </p:nvPicPr>
        <p:blipFill rotWithShape="1">
          <a:blip r:embed="rId3"/>
          <a:srcRect b="66531"/>
          <a:stretch/>
        </p:blipFill>
        <p:spPr>
          <a:xfrm>
            <a:off x="324361" y="2181513"/>
            <a:ext cx="3717725" cy="2959200"/>
          </a:xfrm>
          <a:prstGeom prst="rect">
            <a:avLst/>
          </a:prstGeom>
        </p:spPr>
      </p:pic>
      <p:sp>
        <p:nvSpPr>
          <p:cNvPr id="5" name="Rectangle 4"/>
          <p:cNvSpPr/>
          <p:nvPr/>
        </p:nvSpPr>
        <p:spPr>
          <a:xfrm>
            <a:off x="820358" y="5919670"/>
            <a:ext cx="10534186" cy="584775"/>
          </a:xfrm>
          <a:prstGeom prst="rect">
            <a:avLst/>
          </a:prstGeom>
        </p:spPr>
        <p:txBody>
          <a:bodyPr wrap="square">
            <a:spAutoFit/>
          </a:bodyPr>
          <a:lstStyle/>
          <a:p>
            <a:r>
              <a:rPr lang="en-US" sz="1600" dirty="0">
                <a:latin typeface="+mj-lt"/>
                <a:ea typeface="Times New Roman" panose="02020603050405020304" pitchFamily="18" charset="0"/>
              </a:rPr>
              <a:t>FIG. 9. Hurst surfaces for an RR interval time series obtained from our model - all based </a:t>
            </a:r>
            <a:r>
              <a:rPr lang="en-US" sz="1600" b="1" dirty="0">
                <a:latin typeface="+mj-lt"/>
                <a:ea typeface="Times New Roman" panose="02020603050405020304" pitchFamily="18" charset="0"/>
              </a:rPr>
              <a:t>on the same hypnogram</a:t>
            </a:r>
            <a:r>
              <a:rPr lang="en-US" sz="1600" dirty="0">
                <a:latin typeface="+mj-lt"/>
                <a:ea typeface="Times New Roman" panose="02020603050405020304" pitchFamily="18" charset="0"/>
              </a:rPr>
              <a:t> but differing in certain modifications of the model properties. </a:t>
            </a:r>
            <a:endParaRPr lang="en-US" sz="1600" dirty="0">
              <a:latin typeface="+mj-lt"/>
            </a:endParaRPr>
          </a:p>
        </p:txBody>
      </p:sp>
      <p:sp>
        <p:nvSpPr>
          <p:cNvPr id="6" name="Rectangle 5"/>
          <p:cNvSpPr/>
          <p:nvPr/>
        </p:nvSpPr>
        <p:spPr>
          <a:xfrm>
            <a:off x="1093795" y="5212318"/>
            <a:ext cx="2632131" cy="369332"/>
          </a:xfrm>
          <a:prstGeom prst="rect">
            <a:avLst/>
          </a:prstGeom>
        </p:spPr>
        <p:txBody>
          <a:bodyPr wrap="none">
            <a:spAutoFit/>
          </a:bodyPr>
          <a:lstStyle/>
          <a:p>
            <a:r>
              <a:rPr lang="en-US" dirty="0">
                <a:ea typeface="Times New Roman" panose="02020603050405020304" pitchFamily="18" charset="0"/>
              </a:rPr>
              <a:t>without any modifications</a:t>
            </a:r>
            <a:endParaRPr lang="en-US" dirty="0"/>
          </a:p>
        </p:txBody>
      </p:sp>
      <p:sp>
        <p:nvSpPr>
          <p:cNvPr id="7" name="Rectangle 6"/>
          <p:cNvSpPr/>
          <p:nvPr/>
        </p:nvSpPr>
        <p:spPr>
          <a:xfrm>
            <a:off x="4563655" y="5207026"/>
            <a:ext cx="2947282" cy="646331"/>
          </a:xfrm>
          <a:prstGeom prst="rect">
            <a:avLst/>
          </a:prstGeom>
        </p:spPr>
        <p:txBody>
          <a:bodyPr wrap="none">
            <a:spAutoFit/>
          </a:bodyPr>
          <a:lstStyle/>
          <a:p>
            <a:r>
              <a:rPr lang="en-US" dirty="0">
                <a:ea typeface="Times New Roman" panose="02020603050405020304" pitchFamily="18" charset="0"/>
              </a:rPr>
              <a:t>effect of breathing variability </a:t>
            </a:r>
          </a:p>
          <a:p>
            <a:r>
              <a:rPr lang="en-US" dirty="0">
                <a:ea typeface="Times New Roman" panose="02020603050405020304" pitchFamily="18" charset="0"/>
              </a:rPr>
              <a:t>on HRV is removed</a:t>
            </a:r>
            <a:endParaRPr lang="en-US" dirty="0"/>
          </a:p>
        </p:txBody>
      </p:sp>
      <p:sp>
        <p:nvSpPr>
          <p:cNvPr id="10" name="Rectangle 9"/>
          <p:cNvSpPr/>
          <p:nvPr/>
        </p:nvSpPr>
        <p:spPr>
          <a:xfrm>
            <a:off x="8692940" y="5294067"/>
            <a:ext cx="3065455" cy="369332"/>
          </a:xfrm>
          <a:prstGeom prst="rect">
            <a:avLst/>
          </a:prstGeom>
        </p:spPr>
        <p:txBody>
          <a:bodyPr wrap="none">
            <a:spAutoFit/>
          </a:bodyPr>
          <a:lstStyle/>
          <a:p>
            <a:r>
              <a:rPr lang="en-US" dirty="0">
                <a:ea typeface="Times New Roman" panose="02020603050405020304" pitchFamily="18" charset="0"/>
              </a:rPr>
              <a:t>exercise episodes are removed</a:t>
            </a:r>
            <a:endParaRPr lang="en-US" dirty="0"/>
          </a:p>
        </p:txBody>
      </p:sp>
    </p:spTree>
    <p:extLst>
      <p:ext uri="{BB962C8B-B14F-4D97-AF65-F5344CB8AC3E}">
        <p14:creationId xmlns:p14="http://schemas.microsoft.com/office/powerpoint/2010/main" val="242695704"/>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430068" y="495328"/>
            <a:ext cx="3506313"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en-US" sz="3200" dirty="0">
                <a:latin typeface="AdvHelv_B"/>
              </a:rPr>
              <a:t>SUMMARY</a:t>
            </a:r>
            <a:endParaRPr lang="pl-PL" sz="1800" b="1" u="sng" dirty="0"/>
          </a:p>
        </p:txBody>
      </p:sp>
      <p:sp>
        <p:nvSpPr>
          <p:cNvPr id="8" name="Prostokąt 7"/>
          <p:cNvSpPr/>
          <p:nvPr/>
        </p:nvSpPr>
        <p:spPr>
          <a:xfrm>
            <a:off x="820358" y="1294651"/>
            <a:ext cx="9159983" cy="4801314"/>
          </a:xfrm>
          <a:prstGeom prst="rect">
            <a:avLst/>
          </a:prstGeom>
          <a:ln>
            <a:noFill/>
          </a:ln>
        </p:spPr>
        <p:style>
          <a:lnRef idx="2">
            <a:schemeClr val="accent1"/>
          </a:lnRef>
          <a:fillRef idx="1">
            <a:schemeClr val="lt1"/>
          </a:fillRef>
          <a:effectRef idx="0">
            <a:schemeClr val="accent1"/>
          </a:effectRef>
          <a:fontRef idx="minor">
            <a:schemeClr val="dk1"/>
          </a:fontRef>
        </p:style>
        <p:txBody>
          <a:bodyPr wrap="square">
            <a:spAutoFit/>
          </a:bodyPr>
          <a:lstStyle/>
          <a:p>
            <a:pPr marL="285750" indent="-285750">
              <a:buFont typeface="Wingdings" panose="05000000000000000000" pitchFamily="2" charset="2"/>
              <a:buChar char="§"/>
            </a:pPr>
            <a:endParaRPr lang="pl-PL" dirty="0" smtClean="0">
              <a:latin typeface="+mj-lt"/>
            </a:endParaRPr>
          </a:p>
          <a:p>
            <a:pPr marL="285750" indent="-285750">
              <a:buFont typeface="Wingdings" panose="05000000000000000000" pitchFamily="2" charset="2"/>
              <a:buChar char="§"/>
            </a:pPr>
            <a:r>
              <a:rPr lang="pl-PL" dirty="0" smtClean="0">
                <a:latin typeface="+mj-lt"/>
              </a:rPr>
              <a:t>We simulate hypnograms</a:t>
            </a:r>
          </a:p>
          <a:p>
            <a:pPr marL="742950" lvl="1" indent="-285750">
              <a:buFont typeface="Wingdings" panose="05000000000000000000" pitchFamily="2" charset="2"/>
              <a:buChar char="§"/>
            </a:pPr>
            <a:r>
              <a:rPr lang="en-US" dirty="0" smtClean="0">
                <a:latin typeface="+mj-lt"/>
              </a:rPr>
              <a:t>one </a:t>
            </a:r>
            <a:r>
              <a:rPr lang="en-US" dirty="0">
                <a:latin typeface="+mj-lt"/>
              </a:rPr>
              <a:t>of the strengths of our model is the easy to interpret parameters that define the sleep architecture (i.e., the probability of transitions between the sleep phases) </a:t>
            </a:r>
            <a:endParaRPr lang="pl-PL" dirty="0" smtClean="0">
              <a:latin typeface="+mj-lt"/>
            </a:endParaRPr>
          </a:p>
          <a:p>
            <a:endParaRPr lang="en-US" dirty="0">
              <a:latin typeface="+mj-lt"/>
            </a:endParaRPr>
          </a:p>
          <a:p>
            <a:pPr marL="285750" indent="-285750">
              <a:buFont typeface="Wingdings" panose="05000000000000000000" pitchFamily="2" charset="2"/>
              <a:buChar char="§"/>
            </a:pPr>
            <a:r>
              <a:rPr lang="en-US" dirty="0">
                <a:latin typeface="+mj-lt"/>
              </a:rPr>
              <a:t>we present a method for simulating healthy human </a:t>
            </a:r>
            <a:r>
              <a:rPr lang="pl-PL" dirty="0">
                <a:latin typeface="+mj-lt"/>
              </a:rPr>
              <a:t>HRV depending on </a:t>
            </a:r>
            <a:r>
              <a:rPr lang="en-US" dirty="0">
                <a:latin typeface="+mj-lt"/>
              </a:rPr>
              <a:t>sleep architecture</a:t>
            </a:r>
          </a:p>
          <a:p>
            <a:pPr marL="742950" lvl="1" indent="-285750">
              <a:buFont typeface="Courier New" panose="02070309020205020404" pitchFamily="49" charset="0"/>
              <a:buChar char="o"/>
            </a:pPr>
            <a:r>
              <a:rPr lang="en-US" dirty="0">
                <a:latin typeface="+mj-lt"/>
                <a:hlinkClick r:id="rId3"/>
              </a:rPr>
              <a:t>http://physionet.org/physiotools/mhrv</a:t>
            </a:r>
            <a:r>
              <a:rPr lang="en-US" dirty="0" smtClean="0">
                <a:latin typeface="+mj-lt"/>
                <a:hlinkClick r:id="rId3"/>
              </a:rPr>
              <a:t>/</a:t>
            </a:r>
            <a:endParaRPr lang="pl-PL" smtClean="0">
              <a:latin typeface="+mj-lt"/>
            </a:endParaRPr>
          </a:p>
          <a:p>
            <a:pPr lvl="1"/>
            <a:endParaRPr lang="pl-PL" dirty="0" smtClean="0">
              <a:latin typeface="+mj-lt"/>
            </a:endParaRPr>
          </a:p>
          <a:p>
            <a:pPr marL="285750" indent="-285750">
              <a:buFont typeface="Wingdings" panose="05000000000000000000" pitchFamily="2" charset="2"/>
              <a:buChar char="§"/>
            </a:pPr>
            <a:r>
              <a:rPr lang="pl-PL" dirty="0" smtClean="0">
                <a:latin typeface="+mj-lt"/>
              </a:rPr>
              <a:t>Rapid, short decreases of RR intervals!</a:t>
            </a:r>
            <a:endParaRPr lang="en-US" dirty="0">
              <a:latin typeface="+mj-lt"/>
            </a:endParaRPr>
          </a:p>
          <a:p>
            <a:pPr marL="285750" indent="-285750">
              <a:buFont typeface="Wingdings" panose="05000000000000000000" pitchFamily="2" charset="2"/>
              <a:buChar char="§"/>
            </a:pPr>
            <a:endParaRPr lang="pl-PL" dirty="0" smtClean="0">
              <a:latin typeface="+mj-lt"/>
            </a:endParaRPr>
          </a:p>
          <a:p>
            <a:pPr marL="285750" indent="-285750">
              <a:buFont typeface="Wingdings" panose="05000000000000000000" pitchFamily="2" charset="2"/>
              <a:buChar char="§"/>
            </a:pPr>
            <a:r>
              <a:rPr lang="en-US" dirty="0" smtClean="0">
                <a:latin typeface="+mj-lt"/>
              </a:rPr>
              <a:t>variation </a:t>
            </a:r>
            <a:r>
              <a:rPr lang="en-US" dirty="0">
                <a:latin typeface="+mj-lt"/>
              </a:rPr>
              <a:t>of </a:t>
            </a:r>
            <a:r>
              <a:rPr lang="pl-PL" dirty="0" smtClean="0">
                <a:latin typeface="+mj-lt"/>
              </a:rPr>
              <a:t>parameters </a:t>
            </a:r>
            <a:r>
              <a:rPr lang="en-US" dirty="0" smtClean="0">
                <a:latin typeface="+mj-lt"/>
              </a:rPr>
              <a:t>allows </a:t>
            </a:r>
            <a:r>
              <a:rPr lang="en-US" dirty="0">
                <a:latin typeface="+mj-lt"/>
              </a:rPr>
              <a:t>to simulate cases of sleep disorders (e.g., sleep apnea and insomnia) and even impossible or rare structures of sleep architecture, e.g., sleep without REM or deep stage, sleep with many transitions to wake stage, etc., as well</a:t>
            </a:r>
          </a:p>
          <a:p>
            <a:pPr marL="285750" indent="-285750">
              <a:buFont typeface="Wingdings" panose="05000000000000000000" pitchFamily="2" charset="2"/>
              <a:buChar char="§"/>
            </a:pPr>
            <a:endParaRPr lang="en-US" dirty="0">
              <a:latin typeface="+mj-lt"/>
            </a:endParaRPr>
          </a:p>
          <a:p>
            <a:pPr marL="285750" indent="-285750">
              <a:buFont typeface="Wingdings" panose="05000000000000000000" pitchFamily="2" charset="2"/>
              <a:buChar char="§"/>
            </a:pPr>
            <a:r>
              <a:rPr lang="en-US" dirty="0">
                <a:latin typeface="+mj-lt"/>
              </a:rPr>
              <a:t>model should help in separating the effect of the sleep architecture from the other factors acting on heart rate variability properties</a:t>
            </a:r>
          </a:p>
          <a:p>
            <a:pPr marL="285750" indent="-285750">
              <a:buFont typeface="Wingdings" panose="05000000000000000000" pitchFamily="2" charset="2"/>
              <a:buChar char="§"/>
            </a:pPr>
            <a:endParaRPr lang="en-US" dirty="0">
              <a:latin typeface="+mj-lt"/>
            </a:endParaRPr>
          </a:p>
        </p:txBody>
      </p:sp>
    </p:spTree>
    <p:extLst>
      <p:ext uri="{BB962C8B-B14F-4D97-AF65-F5344CB8AC3E}">
        <p14:creationId xmlns:p14="http://schemas.microsoft.com/office/powerpoint/2010/main" val="3124719219"/>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Obraz 8">
            <a:extLst>
              <a:ext uri="{FF2B5EF4-FFF2-40B4-BE49-F238E27FC236}">
                <a16:creationId xmlns:a16="http://schemas.microsoft.com/office/drawing/2014/main" xmlns="" id="{00000000-0000-0000-0000-000000000000}"/>
              </a:ext>
            </a:extLst>
          </p:cNvPr>
          <p:cNvPicPr>
            <a:picLocks noChangeAspect="1"/>
          </p:cNvPicPr>
          <p:nvPr/>
        </p:nvPicPr>
        <p:blipFill>
          <a:blip r:embed="rId3"/>
          <a:stretch>
            <a:fillRect/>
          </a:stretch>
        </p:blipFill>
        <p:spPr>
          <a:xfrm rot="20159738">
            <a:off x="3928214" y="932395"/>
            <a:ext cx="3858255" cy="5612011"/>
          </a:xfrm>
          <a:prstGeom prst="rect">
            <a:avLst/>
          </a:prstGeom>
        </p:spPr>
      </p:pic>
      <p:sp>
        <p:nvSpPr>
          <p:cNvPr id="11" name="Tytuł 1"/>
          <p:cNvSpPr txBox="1">
            <a:spLocks/>
          </p:cNvSpPr>
          <p:nvPr/>
        </p:nvSpPr>
        <p:spPr>
          <a:xfrm>
            <a:off x="838186" y="2193523"/>
            <a:ext cx="10515600" cy="1325559"/>
          </a:xfrm>
          <a:prstGeom prst="rect">
            <a:avLst/>
          </a:prstGeom>
          <a:noFill/>
          <a:ln>
            <a:noFill/>
          </a:ln>
        </p:spPr>
        <p:txBody>
          <a:bodyPr vert="horz" wrap="square" lIns="91440" tIns="45720" rIns="91440" bIns="45720" anchor="b" anchorCtr="1" compatLnSpc="1">
            <a:norm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r>
              <a:rPr lang="pl-PL" sz="4400" b="1" dirty="0">
                <a:latin typeface="AdvHelv_B"/>
              </a:rPr>
              <a:t>THANK YOU FOR ATTENTION!</a:t>
            </a:r>
          </a:p>
        </p:txBody>
      </p:sp>
      <p:pic>
        <p:nvPicPr>
          <p:cNvPr id="2050" name="Picture 2" descr="http://www.wallz.com/12463-10329-thickbox/bd-zzz.jpg"/>
          <p:cNvPicPr>
            <a:picLocks noChangeAspect="1" noChangeArrowheads="1"/>
          </p:cNvPicPr>
          <p:nvPr/>
        </p:nvPicPr>
        <p:blipFill>
          <a:blip r:embed="rId4">
            <a:extLst>
              <a:ext uri="{BEBA8EAE-BF5A-486C-A8C5-ECC9F3942E4B}">
                <a14:imgProps xmlns:a14="http://schemas.microsoft.com/office/drawing/2010/main">
                  <a14:imgLayer r:embed="rId5">
                    <a14:imgEffect>
                      <a14:brightnessContrast bright="82000" contrast="-1000"/>
                    </a14:imgEffect>
                  </a14:imgLayer>
                </a14:imgProps>
              </a:ext>
              <a:ext uri="{28A0092B-C50C-407E-A947-70E740481C1C}">
                <a14:useLocalDpi xmlns:a14="http://schemas.microsoft.com/office/drawing/2010/main" val="0"/>
              </a:ext>
            </a:extLst>
          </a:blip>
          <a:srcRect/>
          <a:stretch>
            <a:fillRect/>
          </a:stretch>
        </p:blipFill>
        <p:spPr bwMode="auto">
          <a:xfrm>
            <a:off x="5076755" y="511546"/>
            <a:ext cx="2807157" cy="14877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537863626"/>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760145" y="524107"/>
            <a:ext cx="4414020" cy="802225"/>
          </a:xfrm>
          <a:prstGeom prst="rect">
            <a:avLst/>
          </a:prstGeom>
          <a:noFill/>
          <a:ln>
            <a:noFill/>
          </a:ln>
        </p:spPr>
        <p:txBody>
          <a:bodyPr vert="horz" wrap="square" lIns="91440" tIns="45720" rIns="91440" bIns="45720" anchor="b" anchorCtr="1" compatLnSpc="1">
            <a:norm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r>
              <a:rPr lang="pl-PL" sz="4400" b="1" dirty="0">
                <a:latin typeface="AdvHelv_B"/>
              </a:rPr>
              <a:t>HYPOTHESES</a:t>
            </a:r>
          </a:p>
        </p:txBody>
      </p:sp>
      <p:sp>
        <p:nvSpPr>
          <p:cNvPr id="12" name="pole tekstowe 3"/>
          <p:cNvSpPr txBox="1"/>
          <p:nvPr/>
        </p:nvSpPr>
        <p:spPr>
          <a:xfrm>
            <a:off x="1007002" y="2048722"/>
            <a:ext cx="10346802" cy="984885"/>
          </a:xfrm>
          <a:prstGeom prst="rect">
            <a:avLst/>
          </a:prstGeom>
          <a:noFill/>
          <a:ln cap="flat">
            <a:noFill/>
          </a:ln>
        </p:spPr>
        <p:txBody>
          <a:bodyPr vert="horz" wrap="square" lIns="91440" tIns="45720" rIns="91440" bIns="45720" anchor="t" anchorCtr="0" compatLnSpc="1">
            <a:spAutoFit/>
          </a:bodyPr>
          <a:lstStyle/>
          <a:p>
            <a:pPr marL="285750" indent="-285750">
              <a:buFont typeface="Wingdings" panose="05000000000000000000" pitchFamily="2" charset="2"/>
              <a:buChar char="§"/>
            </a:pPr>
            <a:r>
              <a:rPr lang="pl-PL" sz="2400" dirty="0"/>
              <a:t>the </a:t>
            </a:r>
            <a:r>
              <a:rPr lang="pl-PL" sz="2400" dirty="0" err="1"/>
              <a:t>dominating</a:t>
            </a:r>
            <a:r>
              <a:rPr lang="pl-PL" sz="2400" dirty="0"/>
              <a:t> component </a:t>
            </a:r>
            <a:r>
              <a:rPr lang="en-US" sz="2400" dirty="0"/>
              <a:t>of heart rate variability is random</a:t>
            </a:r>
          </a:p>
          <a:p>
            <a:pPr marL="285750" indent="-285750">
              <a:buFont typeface="Wingdings" panose="05000000000000000000" pitchFamily="2" charset="2"/>
              <a:buChar char="§"/>
            </a:pPr>
            <a:endParaRPr lang="pl-PL" sz="2400" dirty="0"/>
          </a:p>
          <a:p>
            <a:pPr lvl="0">
              <a:buSzPct val="100000"/>
              <a:defRPr sz="1800" b="0" i="0" u="none" strike="noStrike" kern="0" cap="none" spc="0" baseline="0">
                <a:solidFill>
                  <a:srgbClr val="000000"/>
                </a:solidFill>
                <a:uFillTx/>
              </a:defRPr>
            </a:pPr>
            <a:endParaRPr lang="en-US" sz="1000" dirty="0">
              <a:solidFill>
                <a:srgbClr val="000000"/>
              </a:solidFill>
              <a:latin typeface="Calibri"/>
            </a:endParaRPr>
          </a:p>
        </p:txBody>
      </p:sp>
    </p:spTree>
    <p:extLst>
      <p:ext uri="{BB962C8B-B14F-4D97-AF65-F5344CB8AC3E}">
        <p14:creationId xmlns:p14="http://schemas.microsoft.com/office/powerpoint/2010/main" val="1869164278"/>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760145" y="524107"/>
            <a:ext cx="4414020" cy="802225"/>
          </a:xfrm>
          <a:prstGeom prst="rect">
            <a:avLst/>
          </a:prstGeom>
          <a:noFill/>
          <a:ln>
            <a:noFill/>
          </a:ln>
        </p:spPr>
        <p:txBody>
          <a:bodyPr vert="horz" wrap="square" lIns="91440" tIns="45720" rIns="91440" bIns="45720" anchor="b" anchorCtr="1" compatLnSpc="1">
            <a:norm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r>
              <a:rPr lang="pl-PL" sz="4400" b="1" dirty="0">
                <a:latin typeface="AdvHelv_B"/>
              </a:rPr>
              <a:t>HYPOTHESES</a:t>
            </a:r>
          </a:p>
        </p:txBody>
      </p:sp>
      <p:sp>
        <p:nvSpPr>
          <p:cNvPr id="12" name="pole tekstowe 3"/>
          <p:cNvSpPr txBox="1"/>
          <p:nvPr/>
        </p:nvSpPr>
        <p:spPr>
          <a:xfrm>
            <a:off x="1007002" y="2048722"/>
            <a:ext cx="10346802" cy="2092881"/>
          </a:xfrm>
          <a:prstGeom prst="rect">
            <a:avLst/>
          </a:prstGeom>
          <a:noFill/>
          <a:ln cap="flat">
            <a:noFill/>
          </a:ln>
        </p:spPr>
        <p:txBody>
          <a:bodyPr vert="horz" wrap="square" lIns="91440" tIns="45720" rIns="91440" bIns="45720" anchor="t" anchorCtr="0" compatLnSpc="1">
            <a:spAutoFit/>
          </a:bodyPr>
          <a:lstStyle/>
          <a:p>
            <a:pPr marL="285750" indent="-285750">
              <a:buFont typeface="Wingdings" panose="05000000000000000000" pitchFamily="2" charset="2"/>
              <a:buChar char="§"/>
            </a:pPr>
            <a:r>
              <a:rPr lang="pl-PL" sz="2400" dirty="0"/>
              <a:t>the </a:t>
            </a:r>
            <a:r>
              <a:rPr lang="pl-PL" sz="2400" dirty="0" err="1"/>
              <a:t>dominating</a:t>
            </a:r>
            <a:r>
              <a:rPr lang="pl-PL" sz="2400" dirty="0"/>
              <a:t> component </a:t>
            </a:r>
            <a:r>
              <a:rPr lang="en-US" sz="2400" dirty="0"/>
              <a:t>of heart rate variability is random</a:t>
            </a:r>
          </a:p>
          <a:p>
            <a:pPr marL="285750" indent="-285750">
              <a:buFont typeface="Wingdings" panose="05000000000000000000" pitchFamily="2" charset="2"/>
              <a:buChar char="§"/>
            </a:pPr>
            <a:endParaRPr lang="pl-PL" sz="2400" dirty="0"/>
          </a:p>
          <a:p>
            <a:pPr marL="285750" indent="-285750">
              <a:buFont typeface="Wingdings" panose="05000000000000000000" pitchFamily="2" charset="2"/>
              <a:buChar char="§"/>
            </a:pPr>
            <a:r>
              <a:rPr lang="en-US" sz="2400" dirty="0"/>
              <a:t>random component</a:t>
            </a:r>
            <a:r>
              <a:rPr lang="pl-PL" sz="2400" dirty="0"/>
              <a:t> </a:t>
            </a:r>
            <a:r>
              <a:rPr lang="pl-PL" sz="2400" dirty="0" err="1"/>
              <a:t>is</a:t>
            </a:r>
            <a:r>
              <a:rPr lang="pl-PL" sz="2400" dirty="0"/>
              <a:t> </a:t>
            </a:r>
            <a:r>
              <a:rPr lang="pl-PL" sz="2400" dirty="0" err="1"/>
              <a:t>combined</a:t>
            </a:r>
            <a:r>
              <a:rPr lang="pl-PL" sz="2400" dirty="0"/>
              <a:t> with </a:t>
            </a:r>
            <a:r>
              <a:rPr lang="pl-PL" sz="2400" dirty="0" err="1"/>
              <a:t>other</a:t>
            </a:r>
            <a:r>
              <a:rPr lang="pl-PL" sz="2400" dirty="0"/>
              <a:t> non-</a:t>
            </a:r>
            <a:r>
              <a:rPr lang="pl-PL" sz="2400" dirty="0" err="1"/>
              <a:t>stochastic</a:t>
            </a:r>
            <a:r>
              <a:rPr lang="pl-PL" sz="2400" dirty="0"/>
              <a:t> </a:t>
            </a:r>
            <a:r>
              <a:rPr lang="pl-PL" sz="2400" dirty="0" err="1"/>
              <a:t>components</a:t>
            </a:r>
            <a:r>
              <a:rPr lang="pl-PL" sz="2400" dirty="0"/>
              <a:t> </a:t>
            </a:r>
            <a:r>
              <a:rPr lang="en-US" sz="2400" dirty="0"/>
              <a:t/>
            </a:r>
            <a:br>
              <a:rPr lang="en-US" sz="2400" dirty="0"/>
            </a:br>
            <a:r>
              <a:rPr lang="en-US" sz="2400" dirty="0"/>
              <a:t>e.g., the interaction </a:t>
            </a:r>
            <a:r>
              <a:rPr lang="pl-PL" sz="2400" dirty="0" smtClean="0"/>
              <a:t>with </a:t>
            </a:r>
            <a:r>
              <a:rPr lang="en-US" sz="2400" dirty="0" smtClean="0"/>
              <a:t>breathing</a:t>
            </a:r>
            <a:endParaRPr lang="en-US" sz="2400" dirty="0"/>
          </a:p>
          <a:p>
            <a:endParaRPr lang="en-US" sz="2400" dirty="0"/>
          </a:p>
          <a:p>
            <a:pPr lvl="0">
              <a:buSzPct val="100000"/>
              <a:defRPr sz="1800" b="0" i="0" u="none" strike="noStrike" kern="0" cap="none" spc="0" baseline="0">
                <a:solidFill>
                  <a:srgbClr val="000000"/>
                </a:solidFill>
                <a:uFillTx/>
              </a:defRPr>
            </a:pPr>
            <a:endParaRPr lang="en-US" sz="1000" dirty="0">
              <a:solidFill>
                <a:srgbClr val="000000"/>
              </a:solidFill>
              <a:latin typeface="Calibri"/>
            </a:endParaRPr>
          </a:p>
        </p:txBody>
      </p:sp>
    </p:spTree>
    <p:extLst>
      <p:ext uri="{BB962C8B-B14F-4D97-AF65-F5344CB8AC3E}">
        <p14:creationId xmlns:p14="http://schemas.microsoft.com/office/powerpoint/2010/main" val="237546763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760145" y="524107"/>
            <a:ext cx="4414020" cy="802225"/>
          </a:xfrm>
          <a:prstGeom prst="rect">
            <a:avLst/>
          </a:prstGeom>
          <a:noFill/>
          <a:ln>
            <a:noFill/>
          </a:ln>
        </p:spPr>
        <p:txBody>
          <a:bodyPr vert="horz" wrap="square" lIns="91440" tIns="45720" rIns="91440" bIns="45720" anchor="b" anchorCtr="1" compatLnSpc="1">
            <a:norm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r>
              <a:rPr lang="pl-PL" sz="4400" b="1" dirty="0">
                <a:latin typeface="AdvHelv_B"/>
              </a:rPr>
              <a:t>HYPOTHESES</a:t>
            </a:r>
          </a:p>
        </p:txBody>
      </p:sp>
      <p:sp>
        <p:nvSpPr>
          <p:cNvPr id="12" name="pole tekstowe 3"/>
          <p:cNvSpPr txBox="1"/>
          <p:nvPr/>
        </p:nvSpPr>
        <p:spPr>
          <a:xfrm>
            <a:off x="1007002" y="2048722"/>
            <a:ext cx="10346802" cy="2462213"/>
          </a:xfrm>
          <a:prstGeom prst="rect">
            <a:avLst/>
          </a:prstGeom>
          <a:noFill/>
          <a:ln cap="flat">
            <a:noFill/>
          </a:ln>
        </p:spPr>
        <p:txBody>
          <a:bodyPr vert="horz" wrap="square" lIns="91440" tIns="45720" rIns="91440" bIns="45720" anchor="t" anchorCtr="0" compatLnSpc="1">
            <a:spAutoFit/>
          </a:bodyPr>
          <a:lstStyle/>
          <a:p>
            <a:pPr marL="285750" indent="-285750">
              <a:buFont typeface="Wingdings" panose="05000000000000000000" pitchFamily="2" charset="2"/>
              <a:buChar char="§"/>
            </a:pPr>
            <a:r>
              <a:rPr lang="pl-PL" sz="2400" dirty="0"/>
              <a:t>the </a:t>
            </a:r>
            <a:r>
              <a:rPr lang="pl-PL" sz="2400" dirty="0" err="1"/>
              <a:t>dominating</a:t>
            </a:r>
            <a:r>
              <a:rPr lang="pl-PL" sz="2400" dirty="0"/>
              <a:t> component </a:t>
            </a:r>
            <a:r>
              <a:rPr lang="en-US" sz="2400" dirty="0"/>
              <a:t>of heart rate variability is random</a:t>
            </a:r>
          </a:p>
          <a:p>
            <a:pPr marL="285750" indent="-285750">
              <a:buFont typeface="Wingdings" panose="05000000000000000000" pitchFamily="2" charset="2"/>
              <a:buChar char="§"/>
            </a:pPr>
            <a:endParaRPr lang="pl-PL" sz="2400" dirty="0"/>
          </a:p>
          <a:p>
            <a:pPr marL="285750" indent="-285750">
              <a:buFont typeface="Wingdings" panose="05000000000000000000" pitchFamily="2" charset="2"/>
              <a:buChar char="§"/>
            </a:pPr>
            <a:r>
              <a:rPr lang="en-US" sz="2400" dirty="0"/>
              <a:t>random component</a:t>
            </a:r>
            <a:r>
              <a:rPr lang="pl-PL" sz="2400" dirty="0"/>
              <a:t> </a:t>
            </a:r>
            <a:r>
              <a:rPr lang="pl-PL" sz="2400" dirty="0" err="1"/>
              <a:t>is</a:t>
            </a:r>
            <a:r>
              <a:rPr lang="pl-PL" sz="2400" dirty="0"/>
              <a:t> </a:t>
            </a:r>
            <a:r>
              <a:rPr lang="pl-PL" sz="2400" dirty="0" err="1"/>
              <a:t>combined</a:t>
            </a:r>
            <a:r>
              <a:rPr lang="pl-PL" sz="2400" dirty="0"/>
              <a:t> with </a:t>
            </a:r>
            <a:r>
              <a:rPr lang="pl-PL" sz="2400" dirty="0" err="1"/>
              <a:t>other</a:t>
            </a:r>
            <a:r>
              <a:rPr lang="pl-PL" sz="2400" dirty="0"/>
              <a:t> non-</a:t>
            </a:r>
            <a:r>
              <a:rPr lang="pl-PL" sz="2400" dirty="0" err="1"/>
              <a:t>stochastic</a:t>
            </a:r>
            <a:r>
              <a:rPr lang="pl-PL" sz="2400" dirty="0"/>
              <a:t> </a:t>
            </a:r>
            <a:r>
              <a:rPr lang="pl-PL" sz="2400" dirty="0" err="1"/>
              <a:t>components</a:t>
            </a:r>
            <a:r>
              <a:rPr lang="pl-PL" sz="2400" dirty="0"/>
              <a:t> </a:t>
            </a:r>
            <a:r>
              <a:rPr lang="en-US" sz="2400" dirty="0"/>
              <a:t/>
            </a:r>
            <a:br>
              <a:rPr lang="en-US" sz="2400" dirty="0"/>
            </a:br>
            <a:r>
              <a:rPr lang="en-US" sz="2400" dirty="0"/>
              <a:t>e.g., the interaction </a:t>
            </a:r>
            <a:r>
              <a:rPr lang="pl-PL" sz="2400" dirty="0" smtClean="0"/>
              <a:t>with </a:t>
            </a:r>
            <a:r>
              <a:rPr lang="en-US" sz="2400" dirty="0" smtClean="0"/>
              <a:t>breathing</a:t>
            </a:r>
            <a:endParaRPr lang="en-US" sz="2400" dirty="0"/>
          </a:p>
          <a:p>
            <a:endParaRPr lang="en-US" sz="2400" dirty="0"/>
          </a:p>
          <a:p>
            <a:pPr marL="285750" indent="-285750">
              <a:buFont typeface="Wingdings" panose="05000000000000000000" pitchFamily="2" charset="2"/>
              <a:buChar char="§"/>
            </a:pPr>
            <a:r>
              <a:rPr lang="pl-PL" sz="2400" dirty="0" err="1"/>
              <a:t>sleep</a:t>
            </a:r>
            <a:r>
              <a:rPr lang="pl-PL" sz="2400" dirty="0"/>
              <a:t> </a:t>
            </a:r>
            <a:r>
              <a:rPr lang="en-US" sz="2400" dirty="0"/>
              <a:t>architecture has a significant effect on </a:t>
            </a:r>
            <a:r>
              <a:rPr lang="en-US" sz="2400" dirty="0" smtClean="0"/>
              <a:t>HRV</a:t>
            </a:r>
            <a:r>
              <a:rPr lang="pl-PL" sz="2400" dirty="0" smtClean="0"/>
              <a:t> (Kantelhardt et al. 2003)</a:t>
            </a:r>
            <a:endParaRPr lang="en-GB" sz="2000" dirty="0"/>
          </a:p>
          <a:p>
            <a:pPr lvl="0">
              <a:buSzPct val="100000"/>
              <a:defRPr sz="1800" b="0" i="0" u="none" strike="noStrike" kern="0" cap="none" spc="0" baseline="0">
                <a:solidFill>
                  <a:srgbClr val="000000"/>
                </a:solidFill>
                <a:uFillTx/>
              </a:defRPr>
            </a:pPr>
            <a:endParaRPr lang="en-US" sz="1000" dirty="0">
              <a:solidFill>
                <a:srgbClr val="000000"/>
              </a:solidFill>
              <a:latin typeface="Calibri"/>
            </a:endParaRPr>
          </a:p>
        </p:txBody>
      </p:sp>
    </p:spTree>
    <p:extLst>
      <p:ext uri="{BB962C8B-B14F-4D97-AF65-F5344CB8AC3E}">
        <p14:creationId xmlns:p14="http://schemas.microsoft.com/office/powerpoint/2010/main" val="736701194"/>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608463" y="492841"/>
            <a:ext cx="2078980"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r>
              <a:rPr lang="pl-PL" sz="4400" b="1" dirty="0">
                <a:latin typeface="AdvHelv_B"/>
              </a:rPr>
              <a:t>DATA</a:t>
            </a:r>
          </a:p>
        </p:txBody>
      </p:sp>
      <p:sp>
        <p:nvSpPr>
          <p:cNvPr id="15" name="pole tekstowe 3"/>
          <p:cNvSpPr txBox="1"/>
          <p:nvPr/>
        </p:nvSpPr>
        <p:spPr>
          <a:xfrm>
            <a:off x="920213" y="1712127"/>
            <a:ext cx="3949612" cy="2862322"/>
          </a:xfrm>
          <a:prstGeom prst="rect">
            <a:avLst/>
          </a:prstGeom>
          <a:ln/>
        </p:spPr>
        <p:style>
          <a:lnRef idx="2">
            <a:schemeClr val="accent1"/>
          </a:lnRef>
          <a:fillRef idx="1">
            <a:schemeClr val="lt1"/>
          </a:fillRef>
          <a:effectRef idx="0">
            <a:schemeClr val="accent1"/>
          </a:effectRef>
          <a:fontRef idx="minor">
            <a:schemeClr val="dk1"/>
          </a:fontRef>
        </p:style>
        <p:txBody>
          <a:bodyPr vert="horz" wrap="square" lIns="91440" tIns="45720" rIns="91440" bIns="45720" anchor="t" anchorCtr="0" compatLnSpc="1">
            <a:spAutoFit/>
          </a:bodyPr>
          <a:lstStyle/>
          <a:p>
            <a:pPr marR="0" lvl="0" fontAlgn="auto">
              <a:lnSpc>
                <a:spcPct val="100000"/>
              </a:lnSpc>
              <a:spcBef>
                <a:spcPts val="0"/>
              </a:spcBef>
              <a:spcAft>
                <a:spcPts val="0"/>
              </a:spcAft>
              <a:buSzPct val="100000"/>
              <a:tabLst/>
              <a:defRPr sz="1800" b="0" i="0" u="none" strike="noStrike" kern="0" cap="none" spc="0" baseline="0">
                <a:solidFill>
                  <a:srgbClr val="000000"/>
                </a:solidFill>
                <a:uFillTx/>
              </a:defRPr>
            </a:pPr>
            <a:r>
              <a:rPr lang="pl-PL" sz="2000" kern="0" dirty="0">
                <a:solidFill>
                  <a:srgbClr val="000000"/>
                </a:solidFill>
                <a:latin typeface="+mj-lt"/>
              </a:rPr>
              <a:t>HRV </a:t>
            </a:r>
            <a:r>
              <a:rPr lang="pl-PL" sz="2000" kern="0" dirty="0" err="1">
                <a:solidFill>
                  <a:srgbClr val="000000"/>
                </a:solidFill>
                <a:latin typeface="+mj-lt"/>
              </a:rPr>
              <a:t>database</a:t>
            </a:r>
            <a:r>
              <a:rPr lang="pl-PL" sz="2000" kern="0" dirty="0">
                <a:solidFill>
                  <a:srgbClr val="000000"/>
                </a:solidFill>
                <a:latin typeface="+mj-lt"/>
              </a:rPr>
              <a:t>*:</a:t>
            </a:r>
          </a:p>
          <a:p>
            <a:pPr marL="457200" marR="0" lvl="0" indent="-457200" fontAlgn="auto">
              <a:lnSpc>
                <a:spcPct val="100000"/>
              </a:lnSpc>
              <a:spcBef>
                <a:spcPts val="0"/>
              </a:spcBef>
              <a:spcAft>
                <a:spcPts val="0"/>
              </a:spcAft>
              <a:buSzPct val="100000"/>
              <a:buFont typeface="Wingdings" panose="05000000000000000000" pitchFamily="2" charset="2"/>
              <a:buChar char="§"/>
              <a:tabLst/>
              <a:defRPr sz="1800" b="0" i="0" u="none" strike="noStrike" kern="0" cap="none" spc="0" baseline="0">
                <a:solidFill>
                  <a:srgbClr val="000000"/>
                </a:solidFill>
                <a:uFillTx/>
              </a:defRPr>
            </a:pPr>
            <a:r>
              <a:rPr lang="pl-PL" sz="2000" kern="0" dirty="0">
                <a:solidFill>
                  <a:srgbClr val="000000"/>
                </a:solidFill>
                <a:latin typeface="+mj-lt"/>
              </a:rPr>
              <a:t>34 </a:t>
            </a:r>
            <a:r>
              <a:rPr lang="pl-PL" sz="2000" kern="0" dirty="0" err="1">
                <a:solidFill>
                  <a:srgbClr val="000000"/>
                </a:solidFill>
                <a:latin typeface="+mj-lt"/>
              </a:rPr>
              <a:t>night-time</a:t>
            </a:r>
            <a:r>
              <a:rPr lang="pl-PL" sz="2000" kern="0" dirty="0">
                <a:solidFill>
                  <a:srgbClr val="000000"/>
                </a:solidFill>
                <a:latin typeface="+mj-lt"/>
              </a:rPr>
              <a:t> RR </a:t>
            </a:r>
            <a:r>
              <a:rPr lang="pl-PL" sz="2000" kern="0" dirty="0" err="1">
                <a:solidFill>
                  <a:srgbClr val="000000"/>
                </a:solidFill>
                <a:latin typeface="+mj-lt"/>
              </a:rPr>
              <a:t>time</a:t>
            </a:r>
            <a:r>
              <a:rPr lang="pl-PL" sz="2000" kern="0" dirty="0">
                <a:solidFill>
                  <a:srgbClr val="000000"/>
                </a:solidFill>
                <a:latin typeface="+mj-lt"/>
              </a:rPr>
              <a:t> </a:t>
            </a:r>
            <a:r>
              <a:rPr lang="pl-PL" sz="2000" kern="0" dirty="0" err="1">
                <a:solidFill>
                  <a:srgbClr val="000000"/>
                </a:solidFill>
                <a:latin typeface="+mj-lt"/>
              </a:rPr>
              <a:t>interval</a:t>
            </a:r>
            <a:r>
              <a:rPr lang="pl-PL" sz="2000" kern="0" dirty="0">
                <a:solidFill>
                  <a:srgbClr val="000000"/>
                </a:solidFill>
                <a:latin typeface="+mj-lt"/>
              </a:rPr>
              <a:t> </a:t>
            </a:r>
            <a:r>
              <a:rPr lang="pl-PL" sz="2000" kern="0" dirty="0" err="1">
                <a:solidFill>
                  <a:srgbClr val="000000"/>
                </a:solidFill>
                <a:latin typeface="+mj-lt"/>
              </a:rPr>
              <a:t>series</a:t>
            </a:r>
            <a:r>
              <a:rPr lang="pl-PL" sz="2000" kern="0" dirty="0">
                <a:solidFill>
                  <a:srgbClr val="000000"/>
                </a:solidFill>
                <a:latin typeface="+mj-lt"/>
              </a:rPr>
              <a:t> from </a:t>
            </a:r>
            <a:r>
              <a:rPr lang="pl-PL" sz="2000" kern="0" dirty="0" err="1">
                <a:solidFill>
                  <a:srgbClr val="000000"/>
                </a:solidFill>
                <a:latin typeface="+mj-lt"/>
              </a:rPr>
              <a:t>healthy</a:t>
            </a:r>
            <a:r>
              <a:rPr lang="pl-PL" sz="2000" kern="0" dirty="0">
                <a:solidFill>
                  <a:srgbClr val="000000"/>
                </a:solidFill>
                <a:latin typeface="+mj-lt"/>
              </a:rPr>
              <a:t> </a:t>
            </a:r>
            <a:r>
              <a:rPr lang="pl-PL" sz="2000" kern="0" dirty="0" err="1">
                <a:solidFill>
                  <a:srgbClr val="000000"/>
                </a:solidFill>
                <a:latin typeface="+mj-lt"/>
              </a:rPr>
              <a:t>adults</a:t>
            </a:r>
            <a:r>
              <a:rPr lang="pl-PL" sz="2000" kern="0" dirty="0">
                <a:solidFill>
                  <a:srgbClr val="000000"/>
                </a:solidFill>
                <a:latin typeface="+mj-lt"/>
              </a:rPr>
              <a:t>: 6 </a:t>
            </a:r>
            <a:r>
              <a:rPr lang="pl-PL" sz="2000" kern="0" dirty="0" err="1">
                <a:solidFill>
                  <a:srgbClr val="000000"/>
                </a:solidFill>
                <a:latin typeface="+mj-lt"/>
              </a:rPr>
              <a:t>females</a:t>
            </a:r>
            <a:r>
              <a:rPr lang="pl-PL" sz="2000" kern="0" dirty="0">
                <a:solidFill>
                  <a:srgbClr val="000000"/>
                </a:solidFill>
                <a:latin typeface="+mj-lt"/>
              </a:rPr>
              <a:t>, 28 </a:t>
            </a:r>
            <a:r>
              <a:rPr lang="pl-PL" sz="2000" kern="0" dirty="0" err="1">
                <a:solidFill>
                  <a:srgbClr val="000000"/>
                </a:solidFill>
                <a:latin typeface="+mj-lt"/>
              </a:rPr>
              <a:t>males</a:t>
            </a:r>
            <a:r>
              <a:rPr lang="pl-PL" sz="2000" kern="0" dirty="0">
                <a:solidFill>
                  <a:srgbClr val="000000"/>
                </a:solidFill>
                <a:latin typeface="+mj-lt"/>
              </a:rPr>
              <a:t> </a:t>
            </a:r>
          </a:p>
          <a:p>
            <a:pPr marL="457200" lvl="0" indent="-457200">
              <a:buSzPct val="100000"/>
              <a:buFont typeface="Wingdings" panose="05000000000000000000" pitchFamily="2" charset="2"/>
              <a:buChar char="§"/>
              <a:defRPr sz="1800" b="0" i="0" u="none" strike="noStrike" kern="0" cap="none" spc="0" baseline="0">
                <a:solidFill>
                  <a:srgbClr val="000000"/>
                </a:solidFill>
                <a:uFillTx/>
              </a:defRPr>
            </a:pPr>
            <a:r>
              <a:rPr lang="pl-PL" sz="2000" kern="0" dirty="0" err="1">
                <a:solidFill>
                  <a:srgbClr val="000000"/>
                </a:solidFill>
                <a:latin typeface="+mj-lt"/>
              </a:rPr>
              <a:t>mean</a:t>
            </a:r>
            <a:r>
              <a:rPr lang="pl-PL" sz="2000" kern="0" dirty="0">
                <a:solidFill>
                  <a:srgbClr val="000000"/>
                </a:solidFill>
                <a:latin typeface="+mj-lt"/>
              </a:rPr>
              <a:t> </a:t>
            </a:r>
            <a:r>
              <a:rPr lang="pl-PL" sz="2000" kern="0" dirty="0" err="1">
                <a:solidFill>
                  <a:srgbClr val="000000"/>
                </a:solidFill>
                <a:latin typeface="+mj-lt"/>
              </a:rPr>
              <a:t>age</a:t>
            </a:r>
            <a:r>
              <a:rPr lang="pl-PL" sz="2000" kern="0" dirty="0">
                <a:solidFill>
                  <a:srgbClr val="000000"/>
                </a:solidFill>
                <a:latin typeface="+mj-lt"/>
              </a:rPr>
              <a:t>: 34y (16-54y),</a:t>
            </a:r>
          </a:p>
          <a:p>
            <a:pPr marL="457200" lvl="0" indent="-457200">
              <a:buSzPct val="100000"/>
              <a:buFont typeface="Wingdings" panose="05000000000000000000" pitchFamily="2" charset="2"/>
              <a:buChar char="§"/>
              <a:defRPr sz="1800" b="0" i="0" u="none" strike="noStrike" kern="0" cap="none" spc="0" baseline="0">
                <a:solidFill>
                  <a:srgbClr val="000000"/>
                </a:solidFill>
                <a:uFillTx/>
              </a:defRPr>
            </a:pPr>
            <a:r>
              <a:rPr lang="pl-PL" sz="2000" kern="0" dirty="0" err="1">
                <a:solidFill>
                  <a:srgbClr val="000000"/>
                </a:solidFill>
                <a:latin typeface="+mj-lt"/>
              </a:rPr>
              <a:t>Sample</a:t>
            </a:r>
            <a:r>
              <a:rPr lang="pl-PL" sz="2000" kern="0" dirty="0">
                <a:solidFill>
                  <a:srgbClr val="000000"/>
                </a:solidFill>
                <a:latin typeface="+mj-lt"/>
              </a:rPr>
              <a:t> </a:t>
            </a:r>
            <a:r>
              <a:rPr lang="pl-PL" sz="2000" kern="0" dirty="0" err="1">
                <a:solidFill>
                  <a:srgbClr val="000000"/>
                </a:solidFill>
                <a:latin typeface="+mj-lt"/>
              </a:rPr>
              <a:t>frequency</a:t>
            </a:r>
            <a:r>
              <a:rPr lang="pl-PL" sz="2000" kern="0" dirty="0">
                <a:solidFill>
                  <a:srgbClr val="000000"/>
                </a:solidFill>
                <a:latin typeface="+mj-lt"/>
              </a:rPr>
              <a:t>: 128 </a:t>
            </a:r>
            <a:r>
              <a:rPr lang="pl-PL" sz="2000" kern="0" dirty="0" err="1">
                <a:solidFill>
                  <a:srgbClr val="000000"/>
                </a:solidFill>
                <a:latin typeface="+mj-lt"/>
              </a:rPr>
              <a:t>Hz</a:t>
            </a:r>
            <a:r>
              <a:rPr lang="pl-PL" sz="2000" kern="0" dirty="0">
                <a:solidFill>
                  <a:srgbClr val="000000"/>
                </a:solidFill>
                <a:latin typeface="+mj-lt"/>
              </a:rPr>
              <a:t>,</a:t>
            </a:r>
          </a:p>
          <a:p>
            <a:pPr marL="457200" lvl="0" indent="-457200">
              <a:buSzPct val="100000"/>
              <a:buFont typeface="Wingdings" panose="05000000000000000000" pitchFamily="2" charset="2"/>
              <a:buChar char="§"/>
              <a:defRPr sz="1800" b="0" i="0" u="none" strike="noStrike" kern="0" cap="none" spc="0" baseline="0">
                <a:solidFill>
                  <a:srgbClr val="000000"/>
                </a:solidFill>
                <a:uFillTx/>
              </a:defRPr>
            </a:pPr>
            <a:r>
              <a:rPr lang="en-US" sz="2000" kern="0" dirty="0">
                <a:solidFill>
                  <a:srgbClr val="000000"/>
                </a:solidFill>
                <a:latin typeface="+mj-lt"/>
              </a:rPr>
              <a:t>less than 5% of ectopic beats</a:t>
            </a:r>
            <a:r>
              <a:rPr lang="pl-PL" sz="2000" kern="0" dirty="0">
                <a:solidFill>
                  <a:srgbClr val="000000"/>
                </a:solidFill>
                <a:latin typeface="+mj-lt"/>
              </a:rPr>
              <a:t> in </a:t>
            </a:r>
            <a:r>
              <a:rPr lang="pl-PL" sz="2000" kern="0" dirty="0" err="1">
                <a:solidFill>
                  <a:srgbClr val="000000"/>
                </a:solidFill>
                <a:latin typeface="+mj-lt"/>
              </a:rPr>
              <a:t>each</a:t>
            </a:r>
            <a:r>
              <a:rPr lang="pl-PL" sz="2000" kern="0" dirty="0">
                <a:solidFill>
                  <a:srgbClr val="000000"/>
                </a:solidFill>
                <a:latin typeface="+mj-lt"/>
              </a:rPr>
              <a:t> </a:t>
            </a:r>
            <a:r>
              <a:rPr lang="pl-PL" sz="2000" kern="0" dirty="0" err="1">
                <a:solidFill>
                  <a:srgbClr val="000000"/>
                </a:solidFill>
                <a:latin typeface="+mj-lt"/>
              </a:rPr>
              <a:t>recording</a:t>
            </a:r>
            <a:endParaRPr lang="pl-PL" sz="2000" kern="0" dirty="0">
              <a:solidFill>
                <a:srgbClr val="000000"/>
              </a:solidFill>
              <a:latin typeface="+mj-lt"/>
            </a:endParaRPr>
          </a:p>
          <a:p>
            <a:pPr marL="457200" lvl="0" indent="-457200">
              <a:buSzPct val="100000"/>
              <a:buFont typeface="Wingdings" panose="05000000000000000000" pitchFamily="2" charset="2"/>
              <a:buChar char="§"/>
              <a:defRPr sz="1800" b="0" i="0" u="none" strike="noStrike" kern="0" cap="none" spc="0" baseline="0">
                <a:solidFill>
                  <a:srgbClr val="000000"/>
                </a:solidFill>
                <a:uFillTx/>
              </a:defRPr>
            </a:pPr>
            <a:endParaRPr lang="en-US" sz="2000" kern="0" dirty="0">
              <a:solidFill>
                <a:srgbClr val="000000"/>
              </a:solidFill>
            </a:endParaRPr>
          </a:p>
        </p:txBody>
      </p:sp>
      <p:sp>
        <p:nvSpPr>
          <p:cNvPr id="16" name="pole tekstowe 3"/>
          <p:cNvSpPr txBox="1"/>
          <p:nvPr/>
        </p:nvSpPr>
        <p:spPr>
          <a:xfrm>
            <a:off x="5523677" y="1712127"/>
            <a:ext cx="4133277" cy="3170099"/>
          </a:xfrm>
          <a:prstGeom prst="rect">
            <a:avLst/>
          </a:prstGeom>
          <a:ln/>
        </p:spPr>
        <p:style>
          <a:lnRef idx="2">
            <a:schemeClr val="accent4"/>
          </a:lnRef>
          <a:fillRef idx="1">
            <a:schemeClr val="lt1"/>
          </a:fillRef>
          <a:effectRef idx="0">
            <a:schemeClr val="accent4"/>
          </a:effectRef>
          <a:fontRef idx="minor">
            <a:schemeClr val="dk1"/>
          </a:fontRef>
        </p:style>
        <p:txBody>
          <a:bodyPr vert="horz" wrap="square" lIns="91440" tIns="45720" rIns="91440" bIns="45720" anchor="t" anchorCtr="0" compatLnSpc="1">
            <a:spAutoFit/>
          </a:bodyPr>
          <a:lstStyle/>
          <a:p>
            <a:pPr marR="0" lvl="0"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pl-PL" sz="2000" kern="0" dirty="0" smtClean="0">
                <a:solidFill>
                  <a:srgbClr val="000000"/>
                </a:solidFill>
                <a:latin typeface="+mj-lt"/>
              </a:rPr>
              <a:t>Hypnogram-EEG </a:t>
            </a:r>
            <a:r>
              <a:rPr lang="pl-PL" sz="2000" kern="0" dirty="0">
                <a:solidFill>
                  <a:srgbClr val="000000"/>
                </a:solidFill>
                <a:latin typeface="+mj-lt"/>
              </a:rPr>
              <a:t>database**:</a:t>
            </a:r>
          </a:p>
          <a:p>
            <a:pPr marL="285750" indent="-285750">
              <a:buFont typeface="Wingdings" panose="05000000000000000000" pitchFamily="2" charset="2"/>
              <a:buChar char="§"/>
            </a:pPr>
            <a:r>
              <a:rPr lang="pl-PL" sz="2000" kern="0" dirty="0">
                <a:solidFill>
                  <a:srgbClr val="000000"/>
                </a:solidFill>
                <a:latin typeface="+mj-lt"/>
              </a:rPr>
              <a:t>30 hypnograms </a:t>
            </a:r>
            <a:r>
              <a:rPr lang="pl-PL" sz="2000" dirty="0" err="1">
                <a:latin typeface="+mj-lt"/>
              </a:rPr>
              <a:t>derived</a:t>
            </a:r>
            <a:r>
              <a:rPr lang="pl-PL" sz="2000" dirty="0">
                <a:latin typeface="+mj-lt"/>
              </a:rPr>
              <a:t> from </a:t>
            </a:r>
            <a:r>
              <a:rPr lang="pl-PL" sz="2000" dirty="0" err="1">
                <a:latin typeface="+mj-lt"/>
              </a:rPr>
              <a:t>complete</a:t>
            </a:r>
            <a:r>
              <a:rPr lang="pl-PL" sz="2000" dirty="0">
                <a:latin typeface="+mj-lt"/>
              </a:rPr>
              <a:t> </a:t>
            </a:r>
            <a:r>
              <a:rPr lang="pl-PL" sz="2000" dirty="0" err="1">
                <a:latin typeface="+mj-lt"/>
              </a:rPr>
              <a:t>electroencephalogram</a:t>
            </a:r>
            <a:r>
              <a:rPr lang="en-US" sz="2000" dirty="0">
                <a:latin typeface="+mj-lt"/>
              </a:rPr>
              <a:t> </a:t>
            </a:r>
            <a:r>
              <a:rPr lang="pl-PL" sz="2000" dirty="0">
                <a:latin typeface="+mj-lt"/>
              </a:rPr>
              <a:t>(EEG) </a:t>
            </a:r>
            <a:r>
              <a:rPr lang="pl-PL" sz="2000" dirty="0" err="1">
                <a:latin typeface="+mj-lt"/>
              </a:rPr>
              <a:t>recordings</a:t>
            </a:r>
            <a:r>
              <a:rPr lang="pl-PL" sz="2000" dirty="0">
                <a:latin typeface="+mj-lt"/>
              </a:rPr>
              <a:t> </a:t>
            </a:r>
            <a:r>
              <a:rPr lang="pl-PL" sz="2000" kern="0" dirty="0">
                <a:solidFill>
                  <a:srgbClr val="000000"/>
                </a:solidFill>
                <a:latin typeface="+mj-lt"/>
              </a:rPr>
              <a:t> from </a:t>
            </a:r>
            <a:r>
              <a:rPr lang="pl-PL" sz="2000" kern="0" dirty="0" err="1">
                <a:solidFill>
                  <a:srgbClr val="000000"/>
                </a:solidFill>
                <a:latin typeface="+mj-lt"/>
              </a:rPr>
              <a:t>healthy</a:t>
            </a:r>
            <a:r>
              <a:rPr lang="pl-PL" sz="2000" kern="0" dirty="0">
                <a:solidFill>
                  <a:srgbClr val="000000"/>
                </a:solidFill>
                <a:latin typeface="+mj-lt"/>
              </a:rPr>
              <a:t> </a:t>
            </a:r>
            <a:r>
              <a:rPr lang="pl-PL" sz="2000" kern="0" dirty="0" err="1">
                <a:solidFill>
                  <a:srgbClr val="000000"/>
                </a:solidFill>
                <a:latin typeface="+mj-lt"/>
              </a:rPr>
              <a:t>adults</a:t>
            </a:r>
            <a:r>
              <a:rPr lang="pl-PL" sz="2000" kern="0" dirty="0">
                <a:solidFill>
                  <a:srgbClr val="000000"/>
                </a:solidFill>
                <a:latin typeface="+mj-lt"/>
              </a:rPr>
              <a:t>: 4 </a:t>
            </a:r>
            <a:r>
              <a:rPr lang="pl-PL" sz="2000" kern="0" dirty="0" err="1">
                <a:solidFill>
                  <a:srgbClr val="000000"/>
                </a:solidFill>
                <a:latin typeface="+mj-lt"/>
              </a:rPr>
              <a:t>female</a:t>
            </a:r>
            <a:r>
              <a:rPr lang="pl-PL" sz="2000" kern="0" dirty="0">
                <a:solidFill>
                  <a:srgbClr val="000000"/>
                </a:solidFill>
                <a:latin typeface="+mj-lt"/>
              </a:rPr>
              <a:t>, 26 </a:t>
            </a:r>
            <a:r>
              <a:rPr lang="pl-PL" sz="2000" kern="0" dirty="0" err="1">
                <a:solidFill>
                  <a:srgbClr val="000000"/>
                </a:solidFill>
                <a:latin typeface="+mj-lt"/>
              </a:rPr>
              <a:t>males</a:t>
            </a:r>
            <a:r>
              <a:rPr lang="pl-PL" sz="2000" kern="0" dirty="0">
                <a:solidFill>
                  <a:srgbClr val="000000"/>
                </a:solidFill>
                <a:latin typeface="+mj-lt"/>
              </a:rPr>
              <a:t> </a:t>
            </a:r>
          </a:p>
          <a:p>
            <a:pPr marL="285750" lvl="0" indent="-285750">
              <a:buSzPct val="100000"/>
              <a:buFont typeface="Wingdings" panose="05000000000000000000" pitchFamily="2" charset="2"/>
              <a:buChar char="§"/>
              <a:defRPr sz="1800" b="0" i="0" u="none" strike="noStrike" kern="0" cap="none" spc="0" baseline="0">
                <a:solidFill>
                  <a:srgbClr val="000000"/>
                </a:solidFill>
                <a:uFillTx/>
              </a:defRPr>
            </a:pPr>
            <a:r>
              <a:rPr lang="pl-PL" sz="2000" kern="0" dirty="0" err="1">
                <a:solidFill>
                  <a:srgbClr val="000000"/>
                </a:solidFill>
                <a:latin typeface="+mj-lt"/>
              </a:rPr>
              <a:t>mean</a:t>
            </a:r>
            <a:r>
              <a:rPr lang="pl-PL" sz="2000" kern="0" dirty="0">
                <a:solidFill>
                  <a:srgbClr val="000000"/>
                </a:solidFill>
                <a:latin typeface="+mj-lt"/>
              </a:rPr>
              <a:t> </a:t>
            </a:r>
            <a:r>
              <a:rPr lang="pl-PL" sz="2000" kern="0" dirty="0" err="1">
                <a:solidFill>
                  <a:srgbClr val="000000"/>
                </a:solidFill>
                <a:latin typeface="+mj-lt"/>
              </a:rPr>
              <a:t>age</a:t>
            </a:r>
            <a:r>
              <a:rPr lang="pl-PL" sz="2000" kern="0" dirty="0">
                <a:solidFill>
                  <a:srgbClr val="000000"/>
                </a:solidFill>
                <a:latin typeface="+mj-lt"/>
              </a:rPr>
              <a:t>: 40.8 y (23-57y)</a:t>
            </a:r>
          </a:p>
          <a:p>
            <a:pPr marL="285750" lvl="0" indent="-285750">
              <a:buFont typeface="Wingdings" panose="05000000000000000000" pitchFamily="2" charset="2"/>
              <a:buChar char="§"/>
            </a:pPr>
            <a:r>
              <a:rPr lang="en-US" sz="2000" dirty="0">
                <a:solidFill>
                  <a:prstClr val="black"/>
                </a:solidFill>
                <a:latin typeface="+mj-lt"/>
              </a:rPr>
              <a:t>specific sleep phases were identified by a qualified neurologist</a:t>
            </a:r>
            <a:r>
              <a:rPr lang="pl-PL" sz="2000" dirty="0">
                <a:solidFill>
                  <a:prstClr val="black"/>
                </a:solidFill>
                <a:latin typeface="+mj-lt"/>
              </a:rPr>
              <a:t> </a:t>
            </a:r>
            <a:r>
              <a:rPr lang="en-US" sz="2000" dirty="0">
                <a:solidFill>
                  <a:prstClr val="black"/>
                </a:solidFill>
                <a:latin typeface="+mj-lt"/>
              </a:rPr>
              <a:t>in 5-min windows with a 20-s offset.</a:t>
            </a:r>
            <a:endParaRPr lang="pl-PL" sz="2000" dirty="0">
              <a:solidFill>
                <a:prstClr val="black"/>
              </a:solidFill>
              <a:latin typeface="+mj-lt"/>
            </a:endParaRPr>
          </a:p>
        </p:txBody>
      </p:sp>
      <p:sp>
        <p:nvSpPr>
          <p:cNvPr id="17" name="pole tekstowe 3"/>
          <p:cNvSpPr txBox="1"/>
          <p:nvPr/>
        </p:nvSpPr>
        <p:spPr>
          <a:xfrm>
            <a:off x="882935" y="5685341"/>
            <a:ext cx="9826483" cy="646331"/>
          </a:xfrm>
          <a:prstGeom prst="rect">
            <a:avLst/>
          </a:prstGeom>
          <a:noFill/>
          <a:ln cap="flat">
            <a:noFill/>
          </a:ln>
        </p:spPr>
        <p:txBody>
          <a:bodyPr vert="horz" wrap="square" lIns="91440" tIns="45720" rIns="91440" bIns="45720" anchor="t" anchorCtr="0" compatLnSpc="1">
            <a:spAutoFit/>
          </a:bodyPr>
          <a:lstStyle/>
          <a:p>
            <a:r>
              <a:rPr lang="pl-PL" baseline="30000" dirty="0">
                <a:latin typeface="+mj-lt"/>
              </a:rPr>
              <a:t>*</a:t>
            </a:r>
            <a:r>
              <a:rPr lang="pl-PL" dirty="0" err="1">
                <a:latin typeface="+mj-lt"/>
              </a:rPr>
              <a:t>anonymous</a:t>
            </a:r>
            <a:r>
              <a:rPr lang="pl-PL" dirty="0">
                <a:latin typeface="+mj-lt"/>
              </a:rPr>
              <a:t> </a:t>
            </a:r>
            <a:r>
              <a:rPr lang="en-US" dirty="0">
                <a:latin typeface="+mj-lt"/>
              </a:rPr>
              <a:t>Holter electrocardiogram (ECG) database of the Institute</a:t>
            </a:r>
            <a:r>
              <a:rPr lang="pl-PL" dirty="0">
                <a:latin typeface="+mj-lt"/>
              </a:rPr>
              <a:t> of </a:t>
            </a:r>
            <a:r>
              <a:rPr lang="pl-PL" dirty="0" err="1">
                <a:latin typeface="+mj-lt"/>
              </a:rPr>
              <a:t>Cardiology</a:t>
            </a:r>
            <a:r>
              <a:rPr lang="pl-PL" dirty="0">
                <a:latin typeface="+mj-lt"/>
              </a:rPr>
              <a:t> (</a:t>
            </a:r>
            <a:r>
              <a:rPr lang="pl-PL" dirty="0" err="1">
                <a:latin typeface="+mj-lt"/>
              </a:rPr>
              <a:t>Warsaw</a:t>
            </a:r>
            <a:r>
              <a:rPr lang="pl-PL" dirty="0">
                <a:latin typeface="+mj-lt"/>
              </a:rPr>
              <a:t>, Poland)</a:t>
            </a:r>
          </a:p>
          <a:p>
            <a:r>
              <a:rPr lang="pl-PL" sz="2000" kern="0" baseline="30000" dirty="0">
                <a:solidFill>
                  <a:srgbClr val="000000"/>
                </a:solidFill>
                <a:latin typeface="+mj-lt"/>
              </a:rPr>
              <a:t>**</a:t>
            </a:r>
            <a:r>
              <a:rPr lang="en-US" dirty="0">
                <a:latin typeface="+mj-lt"/>
              </a:rPr>
              <a:t>database of the Faculty of</a:t>
            </a:r>
            <a:r>
              <a:rPr lang="pl-PL" dirty="0">
                <a:latin typeface="+mj-lt"/>
              </a:rPr>
              <a:t> </a:t>
            </a:r>
            <a:r>
              <a:rPr lang="en-US" dirty="0">
                <a:latin typeface="+mj-lt"/>
              </a:rPr>
              <a:t>Psychiatry, Warsaw University of Medicine (Warsaw, Poland)</a:t>
            </a:r>
            <a:endParaRPr lang="en-US" sz="2200" kern="0" dirty="0">
              <a:solidFill>
                <a:srgbClr val="000000"/>
              </a:solidFill>
              <a:latin typeface="+mj-lt"/>
            </a:endParaRPr>
          </a:p>
        </p:txBody>
      </p:sp>
      <p:cxnSp>
        <p:nvCxnSpPr>
          <p:cNvPr id="6" name="Łącznik prosty 10"/>
          <p:cNvCxnSpPr/>
          <p:nvPr/>
        </p:nvCxnSpPr>
        <p:spPr>
          <a:xfrm>
            <a:off x="920213" y="5663994"/>
            <a:ext cx="628533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5610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289931" y="471434"/>
            <a:ext cx="6407098"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r>
              <a:rPr lang="pl-PL" sz="4400" b="1" dirty="0">
                <a:latin typeface="AdvHelv_B"/>
              </a:rPr>
              <a:t>REFERENCE MODEL</a:t>
            </a:r>
          </a:p>
        </p:txBody>
      </p:sp>
      <p:sp>
        <p:nvSpPr>
          <p:cNvPr id="7" name="pole tekstowe 3"/>
          <p:cNvSpPr txBox="1"/>
          <p:nvPr/>
        </p:nvSpPr>
        <p:spPr>
          <a:xfrm>
            <a:off x="688379" y="2971041"/>
            <a:ext cx="5946596" cy="2246769"/>
          </a:xfrm>
          <a:prstGeom prst="rect">
            <a:avLst/>
          </a:prstGeom>
          <a:noFill/>
          <a:ln cap="flat">
            <a:noFill/>
          </a:ln>
        </p:spPr>
        <p:txBody>
          <a:bodyPr vert="horz" wrap="square" lIns="91440" tIns="45720" rIns="91440" bIns="45720" anchor="t" anchorCtr="0" compatLnSpc="1">
            <a:spAutoFit/>
          </a:bodyPr>
          <a:lstStyle/>
          <a:p>
            <a:pPr algn="just"/>
            <a:endParaRPr lang="pl-PL" sz="2000" u="sng" kern="0" cap="small" dirty="0">
              <a:solidFill>
                <a:srgbClr val="000000"/>
              </a:solidFill>
              <a:latin typeface="+mj-lt"/>
            </a:endParaRPr>
          </a:p>
          <a:p>
            <a:pPr marR="0" lvl="0" algn="just" defTabSz="914400" rtl="0" fontAlgn="auto" hangingPunct="1">
              <a:lnSpc>
                <a:spcPct val="100000"/>
              </a:lnSpc>
              <a:spcBef>
                <a:spcPts val="0"/>
              </a:spcBef>
              <a:spcAft>
                <a:spcPts val="0"/>
              </a:spcAft>
              <a:buSzPct val="100000"/>
              <a:tabLst/>
              <a:defRPr sz="1800" b="0" i="0" u="none" strike="noStrike" kern="0" cap="none" spc="0" baseline="0">
                <a:solidFill>
                  <a:srgbClr val="000000"/>
                </a:solidFill>
                <a:uFillTx/>
              </a:defRPr>
            </a:pPr>
            <a:r>
              <a:rPr lang="pl-PL" sz="2000" kern="0" dirty="0" err="1">
                <a:solidFill>
                  <a:srgbClr val="000000"/>
                </a:solidFill>
                <a:latin typeface="+mj-lt"/>
              </a:rPr>
              <a:t>Main</a:t>
            </a:r>
            <a:r>
              <a:rPr lang="pl-PL" sz="2000" kern="0" dirty="0">
                <a:solidFill>
                  <a:srgbClr val="000000"/>
                </a:solidFill>
                <a:latin typeface="+mj-lt"/>
              </a:rPr>
              <a:t> </a:t>
            </a:r>
            <a:r>
              <a:rPr lang="pl-PL" sz="2000" kern="0" dirty="0" err="1">
                <a:solidFill>
                  <a:srgbClr val="000000"/>
                </a:solidFill>
                <a:latin typeface="+mj-lt"/>
              </a:rPr>
              <a:t>features</a:t>
            </a:r>
            <a:r>
              <a:rPr lang="pl-PL" sz="2000" kern="0" dirty="0">
                <a:solidFill>
                  <a:srgbClr val="000000"/>
                </a:solidFill>
                <a:latin typeface="+mj-lt"/>
              </a:rPr>
              <a:t>:</a:t>
            </a:r>
          </a:p>
          <a:p>
            <a:pPr marL="285750" indent="-285750" algn="just">
              <a:buFontTx/>
              <a:buChar char="-"/>
            </a:pPr>
            <a:r>
              <a:rPr lang="pl-PL" sz="2000" dirty="0" err="1">
                <a:latin typeface="+mj-lt"/>
              </a:rPr>
              <a:t>generating</a:t>
            </a:r>
            <a:r>
              <a:rPr lang="pl-PL" sz="2000" dirty="0">
                <a:latin typeface="+mj-lt"/>
              </a:rPr>
              <a:t> </a:t>
            </a:r>
            <a:r>
              <a:rPr lang="en-US" sz="2000" dirty="0">
                <a:latin typeface="+mj-lt"/>
              </a:rPr>
              <a:t>RR time series using the inverse Fourier transform</a:t>
            </a:r>
            <a:r>
              <a:rPr lang="pl-PL" sz="2000" dirty="0">
                <a:latin typeface="+mj-lt"/>
              </a:rPr>
              <a:t> </a:t>
            </a:r>
            <a:r>
              <a:rPr lang="en-US" sz="2000" dirty="0">
                <a:latin typeface="+mj-lt"/>
              </a:rPr>
              <a:t>obtained from a bimodal power spectrum that is a sum of</a:t>
            </a:r>
            <a:r>
              <a:rPr lang="pl-PL" sz="2000" dirty="0">
                <a:latin typeface="+mj-lt"/>
              </a:rPr>
              <a:t> </a:t>
            </a:r>
            <a:r>
              <a:rPr lang="en-US" sz="2000" dirty="0">
                <a:latin typeface="+mj-lt"/>
              </a:rPr>
              <a:t>two Gaussian distributions</a:t>
            </a:r>
            <a:endParaRPr lang="pl-PL" sz="2000" dirty="0">
              <a:latin typeface="+mj-lt"/>
            </a:endParaRPr>
          </a:p>
          <a:p>
            <a:pPr marL="285750" indent="-285750" algn="just">
              <a:buFontTx/>
              <a:buChar char="-"/>
            </a:pPr>
            <a:r>
              <a:rPr lang="pl-PL" sz="2000" dirty="0">
                <a:latin typeface="+mj-lt"/>
              </a:rPr>
              <a:t>m</a:t>
            </a:r>
            <a:r>
              <a:rPr lang="en-US" sz="2000" dirty="0" err="1">
                <a:latin typeface="+mj-lt"/>
              </a:rPr>
              <a:t>echanism</a:t>
            </a:r>
            <a:r>
              <a:rPr lang="pl-PL" sz="2000" dirty="0">
                <a:latin typeface="+mj-lt"/>
              </a:rPr>
              <a:t> </a:t>
            </a:r>
            <a:r>
              <a:rPr lang="en-US" sz="2000" dirty="0">
                <a:latin typeface="+mj-lt"/>
              </a:rPr>
              <a:t>switching between the states of sleep and wake</a:t>
            </a:r>
            <a:endParaRPr lang="pl-PL" sz="2000" dirty="0">
              <a:latin typeface="+mj-lt"/>
            </a:endParaRPr>
          </a:p>
        </p:txBody>
      </p:sp>
      <p:sp>
        <p:nvSpPr>
          <p:cNvPr id="2" name="Rectangle 1"/>
          <p:cNvSpPr/>
          <p:nvPr/>
        </p:nvSpPr>
        <p:spPr>
          <a:xfrm>
            <a:off x="666077" y="1539399"/>
            <a:ext cx="10433491" cy="1323439"/>
          </a:xfrm>
          <a:prstGeom prst="rect">
            <a:avLst/>
          </a:prstGeom>
        </p:spPr>
        <p:txBody>
          <a:bodyPr wrap="square">
            <a:spAutoFit/>
          </a:bodyPr>
          <a:lstStyle/>
          <a:p>
            <a:r>
              <a:rPr lang="en-US" sz="1600" dirty="0">
                <a:latin typeface="+mj-lt"/>
              </a:rPr>
              <a:t>P. E. </a:t>
            </a:r>
            <a:r>
              <a:rPr lang="en-US" sz="1600" dirty="0" err="1">
                <a:latin typeface="+mj-lt"/>
              </a:rPr>
              <a:t>McSharry</a:t>
            </a:r>
            <a:r>
              <a:rPr lang="en-US" sz="1600" dirty="0">
                <a:latin typeface="+mj-lt"/>
              </a:rPr>
              <a:t>, G. Clifford, L. </a:t>
            </a:r>
            <a:r>
              <a:rPr lang="en-US" sz="1600" dirty="0" err="1">
                <a:latin typeface="+mj-lt"/>
              </a:rPr>
              <a:t>Tarassenko</a:t>
            </a:r>
            <a:r>
              <a:rPr lang="en-US" sz="1600" dirty="0">
                <a:latin typeface="+mj-lt"/>
              </a:rPr>
              <a:t>, and L. A. Smith, “Method for</a:t>
            </a:r>
            <a:r>
              <a:rPr lang="pl-PL" sz="1600" dirty="0">
                <a:latin typeface="+mj-lt"/>
              </a:rPr>
              <a:t> </a:t>
            </a:r>
            <a:r>
              <a:rPr lang="en-US" sz="1600" dirty="0">
                <a:latin typeface="+mj-lt"/>
              </a:rPr>
              <a:t>generating an artificial RR tachogram of a typical healthy human over 24-h,” </a:t>
            </a:r>
            <a:r>
              <a:rPr lang="en-US" sz="1600" dirty="0" err="1">
                <a:latin typeface="+mj-lt"/>
              </a:rPr>
              <a:t>Comput</a:t>
            </a:r>
            <a:r>
              <a:rPr lang="en-US" sz="1600" dirty="0">
                <a:latin typeface="+mj-lt"/>
              </a:rPr>
              <a:t>. </a:t>
            </a:r>
            <a:r>
              <a:rPr lang="en-US" sz="1600" dirty="0" err="1">
                <a:latin typeface="+mj-lt"/>
              </a:rPr>
              <a:t>Cardiol</a:t>
            </a:r>
            <a:r>
              <a:rPr lang="en-US" sz="1600" dirty="0">
                <a:latin typeface="+mj-lt"/>
              </a:rPr>
              <a:t>. 29, 225–228 (2002).</a:t>
            </a:r>
            <a:endParaRPr lang="pl-PL" sz="1600" dirty="0">
              <a:latin typeface="+mj-lt"/>
            </a:endParaRPr>
          </a:p>
          <a:p>
            <a:r>
              <a:rPr lang="en-US" sz="1600" dirty="0">
                <a:latin typeface="+mj-lt"/>
              </a:rPr>
              <a:t>with update</a:t>
            </a:r>
            <a:r>
              <a:rPr lang="pl-PL" sz="1600" dirty="0">
                <a:latin typeface="+mj-lt"/>
              </a:rPr>
              <a:t>:</a:t>
            </a:r>
          </a:p>
          <a:p>
            <a:r>
              <a:rPr lang="en-US" sz="1600" dirty="0">
                <a:latin typeface="+mj-lt"/>
              </a:rPr>
              <a:t>P. E. </a:t>
            </a:r>
            <a:r>
              <a:rPr lang="en-US" sz="1600" dirty="0" err="1">
                <a:latin typeface="+mj-lt"/>
              </a:rPr>
              <a:t>McSharry</a:t>
            </a:r>
            <a:r>
              <a:rPr lang="en-US" sz="1600" dirty="0">
                <a:latin typeface="+mj-lt"/>
              </a:rPr>
              <a:t> and G. Clifford, “A statistical model of the sleep-wake dynamics</a:t>
            </a:r>
            <a:r>
              <a:rPr lang="pl-PL" sz="1600" dirty="0">
                <a:latin typeface="+mj-lt"/>
              </a:rPr>
              <a:t> </a:t>
            </a:r>
            <a:r>
              <a:rPr lang="en-US" sz="1600" dirty="0">
                <a:latin typeface="+mj-lt"/>
              </a:rPr>
              <a:t>of the cardiac rhythm,” </a:t>
            </a:r>
            <a:r>
              <a:rPr lang="en-US" sz="1600" dirty="0" err="1">
                <a:latin typeface="+mj-lt"/>
              </a:rPr>
              <a:t>Comput</a:t>
            </a:r>
            <a:r>
              <a:rPr lang="en-US" sz="1600" dirty="0">
                <a:latin typeface="+mj-lt"/>
              </a:rPr>
              <a:t>. </a:t>
            </a:r>
            <a:r>
              <a:rPr lang="en-US" sz="1600" dirty="0" err="1">
                <a:latin typeface="+mj-lt"/>
              </a:rPr>
              <a:t>Cardiol</a:t>
            </a:r>
            <a:r>
              <a:rPr lang="en-US" sz="1600" dirty="0">
                <a:latin typeface="+mj-lt"/>
              </a:rPr>
              <a:t>. 32, 591–594 (2005).</a:t>
            </a:r>
            <a:endParaRPr lang="pl-PL" sz="1600" u="sng" kern="0" cap="small" dirty="0">
              <a:solidFill>
                <a:srgbClr val="000000"/>
              </a:solidFill>
              <a:latin typeface="+mj-lt"/>
            </a:endParaRPr>
          </a:p>
        </p:txBody>
      </p:sp>
      <p:sp>
        <p:nvSpPr>
          <p:cNvPr id="3" name="TextBox 2"/>
          <p:cNvSpPr txBox="1"/>
          <p:nvPr/>
        </p:nvSpPr>
        <p:spPr>
          <a:xfrm>
            <a:off x="666077" y="1106468"/>
            <a:ext cx="2530565" cy="369332"/>
          </a:xfrm>
          <a:prstGeom prst="rect">
            <a:avLst/>
          </a:prstGeom>
          <a:noFill/>
        </p:spPr>
        <p:txBody>
          <a:bodyPr wrap="none" rtlCol="0">
            <a:spAutoFit/>
          </a:bodyPr>
          <a:lstStyle/>
          <a:p>
            <a:r>
              <a:rPr lang="en-US" dirty="0"/>
              <a:t>(for comparison analysis)</a:t>
            </a:r>
          </a:p>
        </p:txBody>
      </p:sp>
      <p:pic>
        <p:nvPicPr>
          <p:cNvPr id="4" name="Picture 3"/>
          <p:cNvPicPr>
            <a:picLocks noChangeAspect="1"/>
          </p:cNvPicPr>
          <p:nvPr/>
        </p:nvPicPr>
        <p:blipFill>
          <a:blip r:embed="rId3"/>
          <a:stretch>
            <a:fillRect/>
          </a:stretch>
        </p:blipFill>
        <p:spPr>
          <a:xfrm>
            <a:off x="6717294" y="2753493"/>
            <a:ext cx="5039860" cy="3736517"/>
          </a:xfrm>
          <a:prstGeom prst="rect">
            <a:avLst/>
          </a:prstGeom>
        </p:spPr>
      </p:pic>
      <p:cxnSp>
        <p:nvCxnSpPr>
          <p:cNvPr id="8" name="Łącznik prosty 10"/>
          <p:cNvCxnSpPr/>
          <p:nvPr/>
        </p:nvCxnSpPr>
        <p:spPr>
          <a:xfrm>
            <a:off x="775247" y="2970217"/>
            <a:ext cx="5748216" cy="0"/>
          </a:xfrm>
          <a:prstGeom prst="line">
            <a:avLst/>
          </a:prstGeom>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46115274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652055" y="2662395"/>
            <a:ext cx="10515600"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r>
              <a:rPr lang="pl-PL" sz="4400" b="1" dirty="0">
                <a:latin typeface="AdvHelv_B"/>
              </a:rPr>
              <a:t>MODEL </a:t>
            </a:r>
            <a:r>
              <a:rPr lang="pl-PL" sz="4400" b="1" dirty="0" smtClean="0">
                <a:latin typeface="AdvHelv_B"/>
              </a:rPr>
              <a:t>DESCRIPTION</a:t>
            </a:r>
            <a:endParaRPr lang="pl-PL" sz="4400" b="1" dirty="0">
              <a:latin typeface="AdvHelv_B"/>
            </a:endParaRPr>
          </a:p>
        </p:txBody>
      </p:sp>
    </p:spTree>
    <p:extLst>
      <p:ext uri="{BB962C8B-B14F-4D97-AF65-F5344CB8AC3E}">
        <p14:creationId xmlns:p14="http://schemas.microsoft.com/office/powerpoint/2010/main" val="3280625895"/>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Tytuł 1"/>
          <p:cNvSpPr txBox="1">
            <a:spLocks/>
          </p:cNvSpPr>
          <p:nvPr/>
        </p:nvSpPr>
        <p:spPr>
          <a:xfrm>
            <a:off x="349792" y="895941"/>
            <a:ext cx="10515600" cy="635034"/>
          </a:xfrm>
          <a:prstGeom prst="rect">
            <a:avLst/>
          </a:prstGeom>
          <a:noFill/>
          <a:ln>
            <a:noFill/>
          </a:ln>
        </p:spPr>
        <p:txBody>
          <a:bodyPr vert="horz" wrap="square" lIns="91440" tIns="45720" rIns="91440" bIns="45720" anchor="b" anchorCtr="1" compatLnSpc="1">
            <a:noAutofit/>
          </a:bodyPr>
          <a:lstStyle>
            <a:lvl1pPr marL="0" marR="0" lvl="0" indent="0" algn="ctr" defTabSz="914400" rtl="0" fontAlgn="auto" hangingPunct="1">
              <a:lnSpc>
                <a:spcPct val="90000"/>
              </a:lnSpc>
              <a:spcBef>
                <a:spcPts val="0"/>
              </a:spcBef>
              <a:spcAft>
                <a:spcPts val="0"/>
              </a:spcAft>
              <a:buNone/>
              <a:tabLst/>
              <a:defRPr lang="pl-PL" sz="6000" b="0" i="0" u="none" strike="noStrike" kern="1200" cap="none" spc="0" baseline="0">
                <a:solidFill>
                  <a:srgbClr val="000000"/>
                </a:solidFill>
                <a:uFillTx/>
                <a:latin typeface="Calibri Light"/>
              </a:defRPr>
            </a:lvl1pPr>
          </a:lstStyle>
          <a:p>
            <a:pPr algn="l"/>
            <a:r>
              <a:rPr lang="pl-PL" sz="3200" dirty="0">
                <a:latin typeface="AdvHelv_B"/>
              </a:rPr>
              <a:t>I. </a:t>
            </a:r>
            <a:r>
              <a:rPr lang="en-US" sz="3200" dirty="0">
                <a:latin typeface="AdvHelv_B"/>
              </a:rPr>
              <a:t>STARTING POINT: MODEL OF HEART RATE</a:t>
            </a:r>
          </a:p>
          <a:p>
            <a:pPr algn="l"/>
            <a:r>
              <a:rPr lang="en-US" sz="3200" dirty="0">
                <a:latin typeface="AdvHelv_B"/>
              </a:rPr>
              <a:t>VARIABILITY FOR THE DIFFERENT SLEEP STAGES</a:t>
            </a:r>
            <a:r>
              <a:rPr lang="pl-PL" sz="3200" dirty="0">
                <a:latin typeface="AdvHelv_B"/>
              </a:rPr>
              <a:t> </a:t>
            </a:r>
            <a:endParaRPr lang="pl-PL" sz="1800" b="1" u="sng" dirty="0"/>
          </a:p>
        </p:txBody>
      </p:sp>
      <p:sp>
        <p:nvSpPr>
          <p:cNvPr id="6" name="pole tekstowe 5"/>
          <p:cNvSpPr txBox="1"/>
          <p:nvPr/>
        </p:nvSpPr>
        <p:spPr>
          <a:xfrm>
            <a:off x="503459" y="4950867"/>
            <a:ext cx="10531063" cy="1477328"/>
          </a:xfrm>
          <a:prstGeom prst="rect">
            <a:avLst/>
          </a:prstGeom>
          <a:noFill/>
        </p:spPr>
        <p:txBody>
          <a:bodyPr wrap="square" rtlCol="0">
            <a:spAutoFit/>
          </a:bodyPr>
          <a:lstStyle/>
          <a:p>
            <a:r>
              <a:rPr lang="en-US" dirty="0">
                <a:latin typeface="+mj-lt"/>
              </a:rPr>
              <a:t>F</a:t>
            </a:r>
            <a:r>
              <a:rPr lang="pl-PL" dirty="0" err="1">
                <a:latin typeface="+mj-lt"/>
              </a:rPr>
              <a:t>eatures</a:t>
            </a:r>
            <a:r>
              <a:rPr lang="pl-PL" dirty="0">
                <a:latin typeface="+mj-lt"/>
              </a:rPr>
              <a:t>:</a:t>
            </a:r>
          </a:p>
          <a:p>
            <a:pPr marL="285750" indent="-285750">
              <a:buFont typeface="Wingdings" panose="05000000000000000000" pitchFamily="2" charset="2"/>
              <a:buChar char="§"/>
            </a:pPr>
            <a:r>
              <a:rPr lang="pl-PL" dirty="0" err="1">
                <a:latin typeface="+mj-lt"/>
              </a:rPr>
              <a:t>stochastic</a:t>
            </a:r>
            <a:r>
              <a:rPr lang="pl-PL" dirty="0">
                <a:latin typeface="+mj-lt"/>
              </a:rPr>
              <a:t> </a:t>
            </a:r>
            <a:r>
              <a:rPr lang="pl-PL" dirty="0" err="1">
                <a:latin typeface="+mj-lt"/>
              </a:rPr>
              <a:t>properties</a:t>
            </a:r>
            <a:endParaRPr lang="pl-PL" dirty="0">
              <a:latin typeface="+mj-lt"/>
            </a:endParaRPr>
          </a:p>
          <a:p>
            <a:pPr marL="285750" indent="-285750">
              <a:buFont typeface="Wingdings" panose="05000000000000000000" pitchFamily="2" charset="2"/>
              <a:buChar char="§"/>
            </a:pPr>
            <a:r>
              <a:rPr lang="en-US" dirty="0">
                <a:latin typeface="+mj-lt"/>
              </a:rPr>
              <a:t>focused on transient correlations, i.e., correlations</a:t>
            </a:r>
            <a:r>
              <a:rPr lang="pl-PL" dirty="0">
                <a:latin typeface="+mj-lt"/>
              </a:rPr>
              <a:t> </a:t>
            </a:r>
            <a:r>
              <a:rPr lang="en-US" dirty="0">
                <a:latin typeface="+mj-lt"/>
              </a:rPr>
              <a:t>in the finite segments of the signal in which change occurs</a:t>
            </a:r>
            <a:r>
              <a:rPr lang="pl-PL" dirty="0">
                <a:latin typeface="+mj-lt"/>
              </a:rPr>
              <a:t> </a:t>
            </a:r>
            <a:r>
              <a:rPr lang="en-US" dirty="0">
                <a:latin typeface="+mj-lt"/>
              </a:rPr>
              <a:t>gradually or abruptly according to physiological function</a:t>
            </a:r>
            <a:endParaRPr lang="pl-PL" dirty="0">
              <a:latin typeface="+mj-lt"/>
            </a:endParaRPr>
          </a:p>
          <a:p>
            <a:pPr marL="285750" indent="-285750">
              <a:buFont typeface="Wingdings" panose="05000000000000000000" pitchFamily="2" charset="2"/>
              <a:buChar char="§"/>
            </a:pPr>
            <a:r>
              <a:rPr lang="en-US" dirty="0">
                <a:latin typeface="+mj-lt"/>
              </a:rPr>
              <a:t>simulate HRV in different sleep stages</a:t>
            </a:r>
          </a:p>
        </p:txBody>
      </p:sp>
      <p:pic>
        <p:nvPicPr>
          <p:cNvPr id="2" name="Obraz 1"/>
          <p:cNvPicPr>
            <a:picLocks noChangeAspect="1"/>
          </p:cNvPicPr>
          <p:nvPr/>
        </p:nvPicPr>
        <p:blipFill>
          <a:blip r:embed="rId3"/>
          <a:stretch>
            <a:fillRect/>
          </a:stretch>
        </p:blipFill>
        <p:spPr>
          <a:xfrm>
            <a:off x="2868306" y="1876263"/>
            <a:ext cx="5801367" cy="291694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062825404"/>
      </p:ext>
    </p:extLst>
  </p:cSld>
  <p:clrMapOvr>
    <a:masterClrMapping/>
  </p:clrMapOvr>
</p:sld>
</file>

<file path=ppt/theme/theme1.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2.xml><?xml version="1.0" encoding="utf-8"?>
<a:theme xmlns:a="http://schemas.openxmlformats.org/drawingml/2006/main" name="Motyw pakietu Office">
  <a:themeElements>
    <a:clrScheme name="Pakiet 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Pakiet 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Pakiet 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1323772</TotalTime>
  <Words>1991</Words>
  <Application>Microsoft Office PowerPoint</Application>
  <PresentationFormat>Custom</PresentationFormat>
  <Paragraphs>338</Paragraphs>
  <Slides>29</Slides>
  <Notes>29</Notes>
  <HiddenSlides>2</HiddenSlides>
  <MMClips>0</MMClips>
  <ScaleCrop>false</ScaleCrop>
  <HeadingPairs>
    <vt:vector size="4" baseType="variant">
      <vt:variant>
        <vt:lpstr>Theme</vt:lpstr>
      </vt:variant>
      <vt:variant>
        <vt:i4>1</vt:i4>
      </vt:variant>
      <vt:variant>
        <vt:lpstr>Slide Titles</vt:lpstr>
      </vt:variant>
      <vt:variant>
        <vt:i4>29</vt:i4>
      </vt:variant>
    </vt:vector>
  </HeadingPairs>
  <TitlesOfParts>
    <vt:vector size="30" baseType="lpstr">
      <vt:lpstr>Motyw pakietu Office</vt:lpstr>
      <vt:lpstr>MODELING OF LINEAR AND NONLINEAR PROPERTIES OF NIGHT-TIME  HEART RATE VARIABILITY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Attentional control tasks and heart rate variability - how do people perform during effortful experiment setup?</dc:title>
  <dc:creator>Mateusz Soliński</dc:creator>
  <cp:lastModifiedBy>Jan Gierałtowski</cp:lastModifiedBy>
  <cp:revision>187</cp:revision>
  <dcterms:created xsi:type="dcterms:W3CDTF">2016-02-23T23:13:57Z</dcterms:created>
  <dcterms:modified xsi:type="dcterms:W3CDTF">2016-04-13T12:52:31Z</dcterms:modified>
</cp:coreProperties>
</file>