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5" r:id="rId2"/>
    <p:sldId id="342" r:id="rId3"/>
    <p:sldId id="338" r:id="rId4"/>
    <p:sldId id="331" r:id="rId5"/>
    <p:sldId id="343" r:id="rId6"/>
    <p:sldId id="334" r:id="rId7"/>
    <p:sldId id="335" r:id="rId8"/>
    <p:sldId id="336" r:id="rId9"/>
    <p:sldId id="341" r:id="rId10"/>
  </p:sldIdLst>
  <p:sldSz cx="9144000" cy="6858000" type="screen4x3"/>
  <p:notesSz cx="6834188" cy="99790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tuly" id="{372A2629-F7DB-4FC5-B5B0-B98063DF13D1}">
          <p14:sldIdLst>
            <p14:sldId id="275"/>
            <p14:sldId id="342"/>
            <p14:sldId id="338"/>
            <p14:sldId id="331"/>
            <p14:sldId id="343"/>
            <p14:sldId id="334"/>
            <p14:sldId id="335"/>
            <p14:sldId id="336"/>
            <p14:sldId id="34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 autoAdjust="0"/>
    <p:restoredTop sz="79693" autoAdjust="0"/>
  </p:normalViewPr>
  <p:slideViewPr>
    <p:cSldViewPr>
      <p:cViewPr>
        <p:scale>
          <a:sx n="90" d="100"/>
          <a:sy n="90" d="100"/>
        </p:scale>
        <p:origin x="-1056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-1548" y="444"/>
      </p:cViewPr>
      <p:guideLst>
        <p:guide orient="horz" pos="3143"/>
        <p:guide pos="215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40CD9-7442-4A19-8E43-F6FFC43EB126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8B066-F058-4B26-8A8D-B0EBD4118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8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noProof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B066-F058-4B26-8A8D-B0EBD4118D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6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B066-F058-4B26-8A8D-B0EBD4118D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4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B066-F058-4B26-8A8D-B0EBD4118D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13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B066-F058-4B26-8A8D-B0EBD4118D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10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B066-F058-4B26-8A8D-B0EBD4118D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67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B066-F058-4B26-8A8D-B0EBD4118D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3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B066-F058-4B26-8A8D-B0EBD4118D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75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B066-F058-4B26-8A8D-B0EBD4118D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60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8B066-F058-4B26-8A8D-B0EBD4118D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14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5AB7-5209-40B5-89B4-E753963D062D}" type="datetime1">
              <a:rPr lang="pl-PL" smtClean="0"/>
              <a:t>2016-04-19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93D-F436-4313-BA71-D9E6DA876EB9}" type="datetime1">
              <a:rPr lang="pl-PL" smtClean="0"/>
              <a:t>2016-04-19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CA0E-5DBE-400D-8611-92FCF14E887C}" type="datetime1">
              <a:rPr lang="pl-PL" smtClean="0"/>
              <a:t>2016-04-19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D358-678E-4C36-95EE-936AFC65E86E}" type="datetime1">
              <a:rPr lang="pl-PL" smtClean="0"/>
              <a:t>2016-04-19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C431-6C1D-4B5F-86EF-91B0A4CC07AC}" type="datetime1">
              <a:rPr lang="pl-PL" smtClean="0"/>
              <a:t>2016-04-19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F3B4-C852-46BE-A6CB-ABAD5026DC28}" type="datetime1">
              <a:rPr lang="pl-PL" smtClean="0"/>
              <a:t>2016-04-19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56F6-DD66-42D2-B568-47C96F3B456F}" type="datetime1">
              <a:rPr lang="pl-PL" smtClean="0"/>
              <a:t>2016-04-19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46B5-01BA-4062-BF75-B1BA8059E8D3}" type="datetime1">
              <a:rPr lang="pl-PL" smtClean="0"/>
              <a:t>2016-04-19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4A47-064D-46EE-B764-B59EC5994DB0}" type="datetime1">
              <a:rPr lang="pl-PL" smtClean="0"/>
              <a:t>2016-04-19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3CEC-8A81-4CC8-9E43-AD9977BF33C4}" type="datetime1">
              <a:rPr lang="pl-PL" smtClean="0"/>
              <a:t>2016-04-19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3CD1D-34DF-44EB-A1D4-DB41C9AEDFF8}" type="datetime1">
              <a:rPr lang="pl-PL" smtClean="0"/>
              <a:t>2016-04-19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2209335-55F2-4338-8FCA-B34354FF9E90}" type="datetime1">
              <a:rPr lang="pl-PL" smtClean="0"/>
              <a:t>2016-04-19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oleObject" Target="../embeddings/oleObject6.bin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image" Target="../media/image18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7.emf"/><Relationship Id="rId4" Type="http://schemas.openxmlformats.org/officeDocument/2006/relationships/image" Target="../media/image13.emf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emf"/><Relationship Id="rId5" Type="http://schemas.openxmlformats.org/officeDocument/2006/relationships/image" Target="../media/image28.w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1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0.wmf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36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6.e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emf"/><Relationship Id="rId11" Type="http://schemas.openxmlformats.org/officeDocument/2006/relationships/image" Target="../media/image50.emf"/><Relationship Id="rId5" Type="http://schemas.openxmlformats.org/officeDocument/2006/relationships/image" Target="../media/image44.emf"/><Relationship Id="rId10" Type="http://schemas.openxmlformats.org/officeDocument/2006/relationships/image" Target="../media/image49.emf"/><Relationship Id="rId4" Type="http://schemas.openxmlformats.org/officeDocument/2006/relationships/image" Target="../media/image43.emf"/><Relationship Id="rId9" Type="http://schemas.openxmlformats.org/officeDocument/2006/relationships/image" Target="../media/image4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dirty="0" err="1" smtClean="0"/>
              <a:t>Tensorial</a:t>
            </a:r>
            <a:r>
              <a:rPr lang="pl-PL" dirty="0" smtClean="0"/>
              <a:t> transfer </a:t>
            </a:r>
            <a:r>
              <a:rPr lang="pl-PL" dirty="0" err="1" smtClean="0"/>
              <a:t>entropy</a:t>
            </a:r>
            <a:r>
              <a:rPr lang="pl-PL" dirty="0" smtClean="0"/>
              <a:t> w </a:t>
            </a:r>
            <a:r>
              <a:rPr lang="pl-PL" dirty="0" err="1" smtClean="0"/>
              <a:t>lancaster</a:t>
            </a:r>
            <a:endParaRPr lang="pl-PL" dirty="0"/>
          </a:p>
        </p:txBody>
      </p:sp>
      <p:pic>
        <p:nvPicPr>
          <p:cNvPr id="1026" name="Picture 2" descr="hea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2" y="-1"/>
            <a:ext cx="9122518" cy="201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80493" y="6119994"/>
            <a:ext cx="453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S14: Zbigniew R Struzik:  </a:t>
            </a:r>
            <a:r>
              <a:rPr lang="pl-PL" dirty="0" err="1" smtClean="0"/>
              <a:t>Intrinsically</a:t>
            </a:r>
            <a:r>
              <a:rPr lang="pl-PL" dirty="0" smtClean="0"/>
              <a:t> </a:t>
            </a:r>
            <a:r>
              <a:rPr lang="pl-PL" dirty="0" err="1"/>
              <a:t>multiscale</a:t>
            </a:r>
            <a:r>
              <a:rPr lang="pl-PL" dirty="0"/>
              <a:t> </a:t>
            </a:r>
            <a:r>
              <a:rPr lang="pl-PL" dirty="0" smtClean="0"/>
              <a:t>	</a:t>
            </a:r>
            <a:r>
              <a:rPr lang="pl-PL" dirty="0" err="1" smtClean="0"/>
              <a:t>phenomena</a:t>
            </a:r>
            <a:r>
              <a:rPr lang="pl-PL" dirty="0" smtClean="0"/>
              <a:t> </a:t>
            </a:r>
            <a:r>
              <a:rPr lang="pl-PL" dirty="0"/>
              <a:t>in </a:t>
            </a:r>
            <a:r>
              <a:rPr lang="pl-PL" dirty="0" err="1"/>
              <a:t>complex</a:t>
            </a:r>
            <a:r>
              <a:rPr lang="pl-PL" dirty="0"/>
              <a:t> </a:t>
            </a:r>
            <a:r>
              <a:rPr lang="pl-PL" dirty="0" err="1"/>
              <a:t>systems</a:t>
            </a:r>
            <a:r>
              <a:rPr lang="pl-PL" dirty="0" smtClean="0"/>
              <a:t> </a:t>
            </a:r>
            <a:endParaRPr lang="en-US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51520" y="2206806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err="1" smtClean="0">
                <a:latin typeface="+mj-lt"/>
              </a:rPr>
              <a:t>Tensorial</a:t>
            </a:r>
            <a:r>
              <a:rPr lang="pl-PL" sz="4800" dirty="0" smtClean="0">
                <a:latin typeface="+mj-lt"/>
              </a:rPr>
              <a:t> </a:t>
            </a:r>
            <a:r>
              <a:rPr lang="pl-PL" sz="4800" dirty="0" err="1" smtClean="0">
                <a:latin typeface="+mj-lt"/>
              </a:rPr>
              <a:t>selfTransfer</a:t>
            </a:r>
            <a:r>
              <a:rPr lang="pl-PL" sz="4800" dirty="0" smtClean="0">
                <a:latin typeface="+mj-lt"/>
              </a:rPr>
              <a:t> </a:t>
            </a:r>
            <a:r>
              <a:rPr lang="pl-PL" sz="4800" dirty="0" err="1" smtClean="0">
                <a:latin typeface="+mj-lt"/>
              </a:rPr>
              <a:t>Entropy</a:t>
            </a:r>
            <a:r>
              <a:rPr lang="pl-PL" sz="4800" dirty="0" smtClean="0">
                <a:latin typeface="+mj-lt"/>
              </a:rPr>
              <a:t> (</a:t>
            </a:r>
            <a:r>
              <a:rPr lang="pl-PL" sz="4800" dirty="0" err="1" smtClean="0">
                <a:latin typeface="+mj-lt"/>
              </a:rPr>
              <a:t>TsTE</a:t>
            </a:r>
            <a:r>
              <a:rPr lang="pl-PL" sz="4800" dirty="0" smtClean="0">
                <a:latin typeface="+mj-lt"/>
              </a:rPr>
              <a:t>) of RR </a:t>
            </a:r>
            <a:r>
              <a:rPr lang="pl-PL" sz="4800" dirty="0" err="1" smtClean="0">
                <a:latin typeface="+mj-lt"/>
              </a:rPr>
              <a:t>heart</a:t>
            </a:r>
            <a:r>
              <a:rPr lang="pl-PL" sz="4800" dirty="0" smtClean="0">
                <a:latin typeface="+mj-lt"/>
              </a:rPr>
              <a:t> </a:t>
            </a:r>
            <a:r>
              <a:rPr lang="pl-PL" sz="4800" dirty="0" err="1" smtClean="0">
                <a:latin typeface="+mj-lt"/>
              </a:rPr>
              <a:t>interbeet</a:t>
            </a:r>
            <a:r>
              <a:rPr lang="pl-PL" sz="4800" dirty="0" smtClean="0">
                <a:latin typeface="+mj-lt"/>
              </a:rPr>
              <a:t> </a:t>
            </a:r>
            <a:r>
              <a:rPr lang="pl-PL" sz="4800" dirty="0" err="1" smtClean="0">
                <a:latin typeface="+mj-lt"/>
              </a:rPr>
              <a:t>signals</a:t>
            </a:r>
            <a:r>
              <a:rPr lang="pl-PL" sz="4800" dirty="0" smtClean="0">
                <a:latin typeface="+mj-lt"/>
              </a:rPr>
              <a:t> and </a:t>
            </a:r>
            <a:r>
              <a:rPr lang="pl-PL" sz="4800" dirty="0" err="1" smtClean="0">
                <a:latin typeface="+mj-lt"/>
              </a:rPr>
              <a:t>healthy</a:t>
            </a:r>
            <a:r>
              <a:rPr lang="pl-PL" sz="4800" dirty="0" smtClean="0">
                <a:latin typeface="+mj-lt"/>
              </a:rPr>
              <a:t> </a:t>
            </a:r>
            <a:r>
              <a:rPr lang="pl-PL" sz="4800" dirty="0" err="1" smtClean="0">
                <a:latin typeface="+mj-lt"/>
              </a:rPr>
              <a:t>aging</a:t>
            </a:r>
            <a:endParaRPr lang="en-US" sz="4800" dirty="0"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146749" y="4533777"/>
            <a:ext cx="66247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Danuta Makowiec, </a:t>
            </a:r>
            <a:r>
              <a:rPr lang="pl-PL" sz="2400" dirty="0" smtClean="0"/>
              <a:t> </a:t>
            </a:r>
            <a:r>
              <a:rPr lang="pl-PL" sz="2000" dirty="0"/>
              <a:t>G</a:t>
            </a:r>
            <a:r>
              <a:rPr lang="pl-PL" sz="2000" dirty="0" smtClean="0"/>
              <a:t>dańsk University, Poland</a:t>
            </a:r>
          </a:p>
          <a:p>
            <a:r>
              <a:rPr lang="pl-PL" sz="2400" dirty="0" smtClean="0"/>
              <a:t>Zbigniew R. Struzik, </a:t>
            </a:r>
            <a:r>
              <a:rPr lang="en-US" sz="2000" dirty="0"/>
              <a:t>RIKEN Brain Science Institute, </a:t>
            </a:r>
            <a:r>
              <a:rPr lang="en-US" sz="2000" dirty="0" smtClean="0"/>
              <a:t> </a:t>
            </a:r>
            <a:r>
              <a:rPr lang="pl-PL" sz="2000" dirty="0"/>
              <a:t>J</a:t>
            </a:r>
            <a:r>
              <a:rPr lang="pl-PL" sz="2000" dirty="0" smtClean="0"/>
              <a:t>apan</a:t>
            </a:r>
            <a:endParaRPr lang="pl-PL" sz="2000" dirty="0"/>
          </a:p>
          <a:p>
            <a:r>
              <a:rPr lang="pl-PL" sz="2000" dirty="0" smtClean="0"/>
              <a:t>		         </a:t>
            </a:r>
            <a:r>
              <a:rPr lang="en-US" sz="2000" dirty="0" smtClean="0"/>
              <a:t>The </a:t>
            </a:r>
            <a:r>
              <a:rPr lang="en-US" sz="2000" dirty="0"/>
              <a:t>University of Tokyo, </a:t>
            </a:r>
            <a:r>
              <a:rPr lang="en-US" sz="2000" dirty="0" smtClean="0"/>
              <a:t>Japan</a:t>
            </a:r>
            <a:endParaRPr lang="en-US" sz="2000" dirty="0"/>
          </a:p>
        </p:txBody>
      </p:sp>
      <p:grpSp>
        <p:nvGrpSpPr>
          <p:cNvPr id="8" name="Grupa 7"/>
          <p:cNvGrpSpPr/>
          <p:nvPr/>
        </p:nvGrpSpPr>
        <p:grpSpPr>
          <a:xfrm>
            <a:off x="4860031" y="6221646"/>
            <a:ext cx="4282587" cy="616121"/>
            <a:chOff x="4860031" y="6221646"/>
            <a:chExt cx="4282587" cy="616121"/>
          </a:xfrm>
        </p:grpSpPr>
        <p:pic>
          <p:nvPicPr>
            <p:cNvPr id="9" name="Picture 2" descr="https://www.ncn.gov.pl/sites/default/files/obrazki/logo/logo-poziom-e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1" y="6221646"/>
              <a:ext cx="4200555" cy="544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Prostokąt 9"/>
            <p:cNvSpPr/>
            <p:nvPr/>
          </p:nvSpPr>
          <p:spPr>
            <a:xfrm>
              <a:off x="6574286" y="6468435"/>
              <a:ext cx="2568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UMO-2012/06/M/ST2/00480</a:t>
              </a:r>
            </a:p>
          </p:txBody>
        </p:sp>
      </p:grp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196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/>
          <p:cNvSpPr txBox="1"/>
          <p:nvPr/>
        </p:nvSpPr>
        <p:spPr>
          <a:xfrm>
            <a:off x="-15618" y="6428805"/>
            <a:ext cx="914400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000" dirty="0" err="1" smtClean="0">
                <a:solidFill>
                  <a:schemeClr val="bg1"/>
                </a:solidFill>
              </a:rPr>
              <a:t>Introduction</a:t>
            </a:r>
            <a:r>
              <a:rPr lang="pl-PL" sz="2000" dirty="0" smtClean="0">
                <a:solidFill>
                  <a:schemeClr val="bg1"/>
                </a:solidFill>
              </a:rPr>
              <a:t>: </a:t>
            </a:r>
            <a:r>
              <a:rPr lang="pl-PL" sz="2000" dirty="0" err="1">
                <a:solidFill>
                  <a:schemeClr val="bg1"/>
                </a:solidFill>
              </a:rPr>
              <a:t>T</a:t>
            </a:r>
            <a:r>
              <a:rPr lang="pl-PL" sz="2000" dirty="0" err="1" smtClean="0">
                <a:solidFill>
                  <a:schemeClr val="bg1"/>
                </a:solidFill>
              </a:rPr>
              <a:t>ransition</a:t>
            </a:r>
            <a:r>
              <a:rPr lang="pl-PL" sz="2000" dirty="0" smtClean="0">
                <a:solidFill>
                  <a:schemeClr val="bg1"/>
                </a:solidFill>
              </a:rPr>
              <a:t> network </a:t>
            </a:r>
            <a:r>
              <a:rPr lang="pl-PL" sz="2000" dirty="0" err="1" smtClean="0">
                <a:solidFill>
                  <a:schemeClr val="bg1"/>
                </a:solidFill>
              </a:rPr>
              <a:t>approach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49166"/>
              </p:ext>
            </p:extLst>
          </p:nvPr>
        </p:nvGraphicFramePr>
        <p:xfrm>
          <a:off x="3244850" y="1914525"/>
          <a:ext cx="47434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" name="Równanie" r:id="rId4" imgW="3187440" imgH="342720" progId="Equation.3">
                  <p:embed/>
                </p:oleObj>
              </mc:Choice>
              <mc:Fallback>
                <p:oleObj name="Równanie" r:id="rId4" imgW="31874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1914525"/>
                        <a:ext cx="4743450" cy="5111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51520" y="97939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/>
              <a:t>Let</a:t>
            </a:r>
            <a:r>
              <a:rPr lang="pl-PL" sz="1600" dirty="0" smtClean="0"/>
              <a:t>   a </a:t>
            </a:r>
            <a:r>
              <a:rPr lang="pl-PL" sz="1600" dirty="0" err="1" smtClean="0"/>
              <a:t>signal</a:t>
            </a:r>
            <a:r>
              <a:rPr lang="pl-PL" sz="1600" dirty="0" smtClean="0"/>
              <a:t>  of </a:t>
            </a:r>
            <a:r>
              <a:rPr lang="en-US" sz="1600" dirty="0" smtClean="0"/>
              <a:t>RR-increments</a:t>
            </a:r>
            <a:r>
              <a:rPr lang="pl-PL" sz="1600" dirty="0" smtClean="0"/>
              <a:t> be </a:t>
            </a:r>
            <a:r>
              <a:rPr lang="pl-PL" sz="1600" dirty="0" err="1" smtClean="0"/>
              <a:t>given</a:t>
            </a:r>
            <a:endParaRPr lang="en-US" sz="1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59024" y="673310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There is a limited set of</a:t>
            </a:r>
            <a:r>
              <a:rPr lang="pl-PL" sz="1600" dirty="0" smtClean="0"/>
              <a:t> </a:t>
            </a:r>
            <a:r>
              <a:rPr lang="pl-PL" sz="1600" dirty="0" err="1" smtClean="0"/>
              <a:t>values</a:t>
            </a:r>
            <a:r>
              <a:rPr lang="pl-PL" sz="1600" dirty="0" smtClean="0"/>
              <a:t> of RR-</a:t>
            </a:r>
            <a:r>
              <a:rPr lang="pl-PL" sz="1600" dirty="0" err="1" smtClean="0"/>
              <a:t>increments</a:t>
            </a:r>
            <a:r>
              <a:rPr lang="pl-PL" sz="1600" dirty="0" smtClean="0"/>
              <a:t> 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4826"/>
              </p:ext>
            </p:extLst>
          </p:nvPr>
        </p:nvGraphicFramePr>
        <p:xfrm>
          <a:off x="4211960" y="668242"/>
          <a:ext cx="1871663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" name="Równanie" r:id="rId6" imgW="1333440" imgH="228600" progId="Equation.3">
                  <p:embed/>
                </p:oleObj>
              </mc:Choice>
              <mc:Fallback>
                <p:oleObj name="Równanie" r:id="rId6" imgW="13334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11960" y="668242"/>
                        <a:ext cx="1871663" cy="3190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275030" y="3194497"/>
            <a:ext cx="8793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Adjacency matrix  A  </a:t>
            </a:r>
            <a:r>
              <a:rPr lang="en-US" sz="1600" dirty="0" smtClean="0"/>
              <a:t>is</a:t>
            </a:r>
            <a:r>
              <a:rPr lang="en-US" sz="1600" b="1" dirty="0" smtClean="0"/>
              <a:t>  </a:t>
            </a:r>
            <a:r>
              <a:rPr lang="en-US" sz="1600" dirty="0" smtClean="0"/>
              <a:t>referred to  as the matrix  obtained by normalization  of </a:t>
            </a:r>
            <a:r>
              <a:rPr lang="pl-PL" sz="1600" dirty="0" smtClean="0"/>
              <a:t> </a:t>
            </a:r>
            <a:r>
              <a:rPr lang="pl-PL" sz="1600" dirty="0" err="1" smtClean="0"/>
              <a:t>edge</a:t>
            </a:r>
            <a:r>
              <a:rPr lang="pl-PL" sz="1600" dirty="0" smtClean="0"/>
              <a:t> </a:t>
            </a:r>
            <a:r>
              <a:rPr lang="en-US" sz="1600" dirty="0" smtClean="0"/>
              <a:t> weights  by the total number of events .</a:t>
            </a:r>
            <a:endParaRPr lang="en-US" sz="16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70826" y="4468760"/>
            <a:ext cx="8546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Transition matrix  T </a:t>
            </a:r>
            <a:r>
              <a:rPr lang="en-US" sz="1600" dirty="0"/>
              <a:t>is</a:t>
            </a:r>
            <a:r>
              <a:rPr lang="en-US" sz="1600" b="1" dirty="0" smtClean="0"/>
              <a:t>  </a:t>
            </a:r>
            <a:r>
              <a:rPr lang="en-US" sz="1600" dirty="0" smtClean="0"/>
              <a:t>referred to  as the matrix obtained by normalization each row of  these weights  by the total number of events  in a row.</a:t>
            </a:r>
            <a:endParaRPr lang="en-US" sz="1600" dirty="0"/>
          </a:p>
        </p:txBody>
      </p:sp>
      <p:graphicFrame>
        <p:nvGraphicFramePr>
          <p:cNvPr id="10" name="Obi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637146"/>
              </p:ext>
            </p:extLst>
          </p:nvPr>
        </p:nvGraphicFramePr>
        <p:xfrm>
          <a:off x="2305050" y="3644900"/>
          <a:ext cx="48133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" name="Równanie" r:id="rId8" imgW="3429000" imgH="444240" progId="Equation.3">
                  <p:embed/>
                </p:oleObj>
              </mc:Choice>
              <mc:Fallback>
                <p:oleObj name="Równanie" r:id="rId8" imgW="34290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3644900"/>
                        <a:ext cx="4813300" cy="6238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437673"/>
              </p:ext>
            </p:extLst>
          </p:nvPr>
        </p:nvGraphicFramePr>
        <p:xfrm>
          <a:off x="2339752" y="5013176"/>
          <a:ext cx="57594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" name="Równanie" r:id="rId10" imgW="4254480" imgH="583920" progId="Equation.3">
                  <p:embed/>
                </p:oleObj>
              </mc:Choice>
              <mc:Fallback>
                <p:oleObj name="Równanie" r:id="rId10" imgW="425448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5013176"/>
                        <a:ext cx="5759450" cy="7921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Gwiazda 5-ramienna 11"/>
          <p:cNvSpPr/>
          <p:nvPr/>
        </p:nvSpPr>
        <p:spPr>
          <a:xfrm>
            <a:off x="132169" y="44624"/>
            <a:ext cx="238702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Gwiazda 5-ramienna 12"/>
          <p:cNvSpPr/>
          <p:nvPr/>
        </p:nvSpPr>
        <p:spPr>
          <a:xfrm>
            <a:off x="86091" y="721883"/>
            <a:ext cx="238702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Gwiazda 5-ramienna 13"/>
          <p:cNvSpPr/>
          <p:nvPr/>
        </p:nvSpPr>
        <p:spPr>
          <a:xfrm>
            <a:off x="101282" y="3105053"/>
            <a:ext cx="238702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Gwiazda 5-ramienna 14"/>
          <p:cNvSpPr/>
          <p:nvPr/>
        </p:nvSpPr>
        <p:spPr>
          <a:xfrm>
            <a:off x="192047" y="4300514"/>
            <a:ext cx="238702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3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41139"/>
            <a:ext cx="2080626" cy="154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ymbol zastępczy numeru slajdu 13"/>
          <p:cNvSpPr>
            <a:spLocks noGrp="1"/>
          </p:cNvSpPr>
          <p:nvPr>
            <p:ph type="sldNum" sz="quarter" idx="12"/>
          </p:nvPr>
        </p:nvSpPr>
        <p:spPr>
          <a:xfrm>
            <a:off x="8137781" y="6427257"/>
            <a:ext cx="990600" cy="365125"/>
          </a:xfrm>
        </p:spPr>
        <p:txBody>
          <a:bodyPr/>
          <a:lstStyle/>
          <a:p>
            <a:fld id="{0931897F-8F23-433E-A660-EFF8D3EDA506}" type="slidenum">
              <a:rPr lang="en-US" sz="2000" smtClean="0">
                <a:solidFill>
                  <a:schemeClr val="bg1"/>
                </a:solidFill>
              </a:rPr>
              <a:t>2</a:t>
            </a:fld>
            <a:r>
              <a:rPr lang="en-US" sz="2000" dirty="0" smtClean="0">
                <a:solidFill>
                  <a:schemeClr val="bg1"/>
                </a:solidFill>
              </a:rPr>
              <a:t>/</a:t>
            </a:r>
            <a:r>
              <a:rPr lang="pl-PL" sz="2000" dirty="0" smtClean="0">
                <a:solidFill>
                  <a:schemeClr val="bg1"/>
                </a:solidFill>
              </a:rPr>
              <a:t>9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130746"/>
              </p:ext>
            </p:extLst>
          </p:nvPr>
        </p:nvGraphicFramePr>
        <p:xfrm>
          <a:off x="3602038" y="152400"/>
          <a:ext cx="440372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" name="Równanie" r:id="rId13" imgW="2628720" imgH="203040" progId="Equation.3">
                  <p:embed/>
                </p:oleObj>
              </mc:Choice>
              <mc:Fallback>
                <p:oleObj name="Równanie" r:id="rId13" imgW="2628720" imgH="203040" progId="Equation.3">
                  <p:embed/>
                  <p:pic>
                    <p:nvPicPr>
                      <p:cNvPr id="0" name="Obi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152400"/>
                        <a:ext cx="4403725" cy="2841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ole tekstowe 18"/>
          <p:cNvSpPr txBox="1"/>
          <p:nvPr/>
        </p:nvSpPr>
        <p:spPr>
          <a:xfrm>
            <a:off x="2699792" y="1192263"/>
            <a:ext cx="6296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Let</a:t>
            </a:r>
            <a:r>
              <a:rPr lang="pl-PL" dirty="0" smtClean="0"/>
              <a:t> </a:t>
            </a:r>
            <a:r>
              <a:rPr lang="pl-PL" dirty="0" err="1" smtClean="0"/>
              <a:t>us</a:t>
            </a:r>
            <a:r>
              <a:rPr lang="pl-PL" dirty="0" smtClean="0"/>
              <a:t> </a:t>
            </a:r>
            <a:r>
              <a:rPr lang="pl-PL" dirty="0" err="1" smtClean="0"/>
              <a:t>count</a:t>
            </a:r>
            <a:r>
              <a:rPr lang="pl-PL" dirty="0" smtClean="0"/>
              <a:t> </a:t>
            </a:r>
            <a:r>
              <a:rPr lang="pl-PL" dirty="0" err="1" smtClean="0"/>
              <a:t>all</a:t>
            </a:r>
            <a:r>
              <a:rPr lang="pl-PL" dirty="0" smtClean="0"/>
              <a:t> </a:t>
            </a:r>
            <a:r>
              <a:rPr lang="pl-PL" dirty="0" err="1" smtClean="0"/>
              <a:t>events</a:t>
            </a:r>
            <a:r>
              <a:rPr lang="pl-PL" dirty="0" smtClean="0"/>
              <a:t> </a:t>
            </a:r>
            <a:r>
              <a:rPr lang="pl-PL" dirty="0" err="1" smtClean="0"/>
              <a:t>where</a:t>
            </a:r>
            <a:r>
              <a:rPr lang="pl-PL" dirty="0" smtClean="0"/>
              <a:t>  a </a:t>
            </a:r>
            <a:r>
              <a:rPr lang="pl-PL" dirty="0" err="1" smtClean="0"/>
              <a:t>given</a:t>
            </a:r>
            <a:r>
              <a:rPr lang="pl-PL" dirty="0" smtClean="0"/>
              <a:t> </a:t>
            </a:r>
            <a:r>
              <a:rPr lang="pl-PL" dirty="0" err="1" smtClean="0"/>
              <a:t>pair</a:t>
            </a:r>
            <a:r>
              <a:rPr lang="pl-PL" dirty="0" smtClean="0"/>
              <a:t> of </a:t>
            </a:r>
            <a:r>
              <a:rPr lang="pl-PL" dirty="0" err="1" smtClean="0"/>
              <a:t>events</a:t>
            </a:r>
            <a:r>
              <a:rPr lang="pl-PL" dirty="0" smtClean="0"/>
              <a:t>                   </a:t>
            </a:r>
            <a:r>
              <a:rPr lang="pl-PL" dirty="0" err="1" smtClean="0"/>
              <a:t>occurred</a:t>
            </a:r>
            <a:endParaRPr lang="en-US" dirty="0"/>
          </a:p>
        </p:txBody>
      </p:sp>
      <p:graphicFrame>
        <p:nvGraphicFramePr>
          <p:cNvPr id="20" name="Obi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885754"/>
              </p:ext>
            </p:extLst>
          </p:nvPr>
        </p:nvGraphicFramePr>
        <p:xfrm>
          <a:off x="7212979" y="1211840"/>
          <a:ext cx="8874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" name="Równanie" r:id="rId15" imgW="596880" imgH="241200" progId="Equation.3">
                  <p:embed/>
                </p:oleObj>
              </mc:Choice>
              <mc:Fallback>
                <p:oleObj name="Równanie" r:id="rId15" imgW="596880" imgH="241200" progId="Equation.3">
                  <p:embed/>
                  <p:pic>
                    <p:nvPicPr>
                      <p:cNvPr id="0" name="Obi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2979" y="1211840"/>
                        <a:ext cx="887413" cy="358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pole tekstowe 20"/>
          <p:cNvSpPr txBox="1"/>
          <p:nvPr/>
        </p:nvSpPr>
        <p:spPr>
          <a:xfrm>
            <a:off x="220633" y="2735721"/>
            <a:ext cx="277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FFFF00"/>
                </a:solidFill>
              </a:rPr>
              <a:t>Transition</a:t>
            </a:r>
            <a:r>
              <a:rPr lang="pl-PL" b="1" dirty="0" smtClean="0">
                <a:solidFill>
                  <a:srgbClr val="FFFF00"/>
                </a:solidFill>
              </a:rPr>
              <a:t> network </a:t>
            </a:r>
            <a:r>
              <a:rPr lang="pl-PL" b="1" dirty="0" err="1" smtClean="0">
                <a:solidFill>
                  <a:srgbClr val="FFFF00"/>
                </a:solidFill>
              </a:rPr>
              <a:t>approach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1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0" name="Picture 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366" y="3401442"/>
            <a:ext cx="3516313" cy="302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-15618" y="6428805"/>
            <a:ext cx="914400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000" dirty="0" err="1" smtClean="0">
                <a:solidFill>
                  <a:schemeClr val="bg1"/>
                </a:solidFill>
              </a:rPr>
              <a:t>Introduction</a:t>
            </a:r>
            <a:r>
              <a:rPr lang="pl-PL" sz="2000" dirty="0" smtClean="0">
                <a:solidFill>
                  <a:schemeClr val="bg1"/>
                </a:solidFill>
              </a:rPr>
              <a:t>: </a:t>
            </a:r>
            <a:r>
              <a:rPr lang="pl-PL" sz="2000" dirty="0" err="1" smtClean="0">
                <a:solidFill>
                  <a:schemeClr val="bg1"/>
                </a:solidFill>
              </a:rPr>
              <a:t>Properties</a:t>
            </a:r>
            <a:r>
              <a:rPr lang="pl-PL" sz="2000" dirty="0" smtClean="0">
                <a:solidFill>
                  <a:schemeClr val="bg1"/>
                </a:solidFill>
              </a:rPr>
              <a:t> </a:t>
            </a:r>
            <a:r>
              <a:rPr lang="pl-PL" sz="2000" dirty="0" smtClean="0">
                <a:solidFill>
                  <a:schemeClr val="bg1"/>
                </a:solidFill>
              </a:rPr>
              <a:t>of </a:t>
            </a:r>
            <a:r>
              <a:rPr lang="pl-PL" sz="2000" dirty="0" err="1" smtClean="0">
                <a:solidFill>
                  <a:schemeClr val="bg1"/>
                </a:solidFill>
              </a:rPr>
              <a:t>Transition</a:t>
            </a:r>
            <a:r>
              <a:rPr lang="pl-PL" sz="2000" dirty="0" smtClean="0">
                <a:solidFill>
                  <a:schemeClr val="bg1"/>
                </a:solidFill>
              </a:rPr>
              <a:t>  Matrix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>
          <a:xfrm>
            <a:off x="8137781" y="6427257"/>
            <a:ext cx="990600" cy="365125"/>
          </a:xfrm>
        </p:spPr>
        <p:txBody>
          <a:bodyPr/>
          <a:lstStyle/>
          <a:p>
            <a:fld id="{0931897F-8F23-433E-A660-EFF8D3EDA506}" type="slidenum">
              <a:rPr lang="pl-PL" sz="2000" smtClean="0">
                <a:solidFill>
                  <a:schemeClr val="bg1"/>
                </a:solidFill>
              </a:rPr>
              <a:t>3</a:t>
            </a:fld>
            <a:r>
              <a:rPr lang="pl-PL" sz="2000" dirty="0" smtClean="0">
                <a:solidFill>
                  <a:schemeClr val="bg1"/>
                </a:solidFill>
              </a:rPr>
              <a:t>/9</a:t>
            </a:r>
            <a:endParaRPr lang="pl-PL" sz="2000" dirty="0">
              <a:solidFill>
                <a:schemeClr val="bg1"/>
              </a:solidFill>
            </a:endParaRPr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078664"/>
              </p:ext>
            </p:extLst>
          </p:nvPr>
        </p:nvGraphicFramePr>
        <p:xfrm>
          <a:off x="683800" y="4509120"/>
          <a:ext cx="3490913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Równanie" r:id="rId5" imgW="1600200" imgH="431640" progId="Equation.3">
                  <p:embed/>
                </p:oleObj>
              </mc:Choice>
              <mc:Fallback>
                <p:oleObj name="Równanie" r:id="rId5" imgW="1600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00" y="4509120"/>
                        <a:ext cx="3490913" cy="9429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768349" cy="172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049" y="465916"/>
            <a:ext cx="1729055" cy="167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66905"/>
            <a:ext cx="1723776" cy="167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57" y="454892"/>
            <a:ext cx="1662681" cy="17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57" y="2246552"/>
            <a:ext cx="1691172" cy="171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454821" y="91577"/>
            <a:ext cx="529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20’s</a:t>
            </a:r>
            <a:endParaRPr lang="en-US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2429257" y="91577"/>
            <a:ext cx="529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50’s</a:t>
            </a:r>
            <a:endParaRPr lang="en-US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4191719" y="91577"/>
            <a:ext cx="529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80’s</a:t>
            </a:r>
            <a:endParaRPr lang="en-US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508104" y="935432"/>
            <a:ext cx="39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A</a:t>
            </a:r>
            <a:endParaRPr lang="en-US" sz="2800" b="1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5551385" y="263491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T</a:t>
            </a:r>
            <a:endParaRPr lang="en-US" sz="28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54821" y="4091980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Entropy</a:t>
            </a:r>
            <a:r>
              <a:rPr lang="pl-PL" dirty="0" smtClean="0"/>
              <a:t> </a:t>
            </a:r>
            <a:r>
              <a:rPr lang="pl-PL" dirty="0" err="1" smtClean="0"/>
              <a:t>rate</a:t>
            </a:r>
            <a:endParaRPr lang="en-US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084168" y="220559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 </a:t>
            </a:r>
            <a:r>
              <a:rPr lang="pl-PL" dirty="0" err="1" smtClean="0"/>
              <a:t>collection</a:t>
            </a:r>
            <a:r>
              <a:rPr lang="pl-PL" dirty="0" smtClean="0"/>
              <a:t> of </a:t>
            </a:r>
            <a:r>
              <a:rPr lang="pl-PL" dirty="0" err="1" smtClean="0"/>
              <a:t>probability</a:t>
            </a:r>
            <a:r>
              <a:rPr lang="pl-PL" dirty="0" smtClean="0"/>
              <a:t> </a:t>
            </a:r>
            <a:r>
              <a:rPr lang="pl-PL" dirty="0" err="1" smtClean="0"/>
              <a:t>vectors</a:t>
            </a:r>
            <a:r>
              <a:rPr lang="pl-PL" dirty="0" smtClean="0"/>
              <a:t> </a:t>
            </a:r>
            <a:r>
              <a:rPr lang="pl-PL" dirty="0" err="1" smtClean="0"/>
              <a:t>arranged</a:t>
            </a:r>
            <a:r>
              <a:rPr lang="pl-PL" dirty="0" smtClean="0"/>
              <a:t> in a matrix</a:t>
            </a:r>
          </a:p>
          <a:p>
            <a:r>
              <a:rPr lang="pl-PL" dirty="0" smtClean="0"/>
              <a:t>[T</a:t>
            </a:r>
            <a:r>
              <a:rPr lang="el-GR" dirty="0" smtClean="0"/>
              <a:t>Δ</a:t>
            </a:r>
            <a:r>
              <a:rPr lang="pl-PL" baseline="-25000" dirty="0" smtClean="0"/>
              <a:t>i</a:t>
            </a:r>
            <a:r>
              <a:rPr lang="pl-PL" dirty="0" smtClean="0"/>
              <a:t>|</a:t>
            </a:r>
            <a:r>
              <a:rPr lang="el-GR" dirty="0" smtClean="0"/>
              <a:t>Δ</a:t>
            </a:r>
            <a:r>
              <a:rPr lang="pl-PL" baseline="-25000" dirty="0" smtClean="0"/>
              <a:t>-K</a:t>
            </a:r>
            <a:r>
              <a:rPr lang="pl-PL" dirty="0" smtClean="0"/>
              <a:t>), …, T</a:t>
            </a:r>
            <a:r>
              <a:rPr lang="el-GR" dirty="0"/>
              <a:t>Δ</a:t>
            </a:r>
            <a:r>
              <a:rPr lang="pl-PL" baseline="-25000" dirty="0"/>
              <a:t>i</a:t>
            </a:r>
            <a:r>
              <a:rPr lang="pl-PL" dirty="0"/>
              <a:t>|</a:t>
            </a:r>
            <a:r>
              <a:rPr lang="el-GR" dirty="0" smtClean="0"/>
              <a:t>Δ</a:t>
            </a:r>
            <a:r>
              <a:rPr lang="pl-PL" baseline="-25000" dirty="0" smtClean="0"/>
              <a:t>0</a:t>
            </a:r>
            <a:r>
              <a:rPr lang="pl-PL" dirty="0" smtClean="0"/>
              <a:t>),…, </a:t>
            </a:r>
            <a:r>
              <a:rPr lang="pl-PL" dirty="0"/>
              <a:t>T</a:t>
            </a:r>
            <a:r>
              <a:rPr lang="el-GR" dirty="0"/>
              <a:t>Δ</a:t>
            </a:r>
            <a:r>
              <a:rPr lang="pl-PL" baseline="-25000" dirty="0"/>
              <a:t>i</a:t>
            </a:r>
            <a:r>
              <a:rPr lang="pl-PL" dirty="0"/>
              <a:t>|</a:t>
            </a:r>
            <a:r>
              <a:rPr lang="el-GR" dirty="0" smtClean="0"/>
              <a:t>Δ</a:t>
            </a:r>
            <a:r>
              <a:rPr lang="pl-PL" baseline="-25000" dirty="0" smtClean="0"/>
              <a:t>K</a:t>
            </a:r>
            <a:r>
              <a:rPr lang="pl-PL" dirty="0" smtClean="0"/>
              <a:t>)]. </a:t>
            </a:r>
            <a:endParaRPr lang="en-US" dirty="0"/>
          </a:p>
        </p:txBody>
      </p:sp>
      <p:sp>
        <p:nvSpPr>
          <p:cNvPr id="10" name="Prostokąt 9"/>
          <p:cNvSpPr/>
          <p:nvPr/>
        </p:nvSpPr>
        <p:spPr>
          <a:xfrm>
            <a:off x="6378568" y="31512"/>
            <a:ext cx="2765432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400" dirty="0" smtClean="0"/>
              <a:t>Makowiec D, </a:t>
            </a:r>
            <a:r>
              <a:rPr lang="pl-PL" sz="1400" dirty="0" err="1" smtClean="0"/>
              <a:t>Wejer</a:t>
            </a:r>
            <a:r>
              <a:rPr lang="pl-PL" sz="1400" dirty="0" smtClean="0"/>
              <a:t> D, </a:t>
            </a:r>
            <a:r>
              <a:rPr lang="pl-PL" sz="1400" dirty="0"/>
              <a:t>K</a:t>
            </a:r>
            <a:r>
              <a:rPr lang="pl-PL" sz="1400" dirty="0" smtClean="0"/>
              <a:t>aczkowska A </a:t>
            </a:r>
            <a:r>
              <a:rPr lang="pl-PL" sz="1400" dirty="0" err="1" smtClean="0"/>
              <a:t>Zarczynska-Buchowiecka</a:t>
            </a:r>
            <a:r>
              <a:rPr lang="pl-PL" sz="1400" dirty="0" smtClean="0"/>
              <a:t> M, Struzik RZ</a:t>
            </a:r>
          </a:p>
          <a:p>
            <a:r>
              <a:rPr lang="pl-PL" sz="1400" dirty="0" smtClean="0"/>
              <a:t>(2015), </a:t>
            </a:r>
            <a:r>
              <a:rPr lang="en-US" sz="1400" i="1" dirty="0" smtClean="0"/>
              <a:t>Front</a:t>
            </a:r>
            <a:r>
              <a:rPr lang="pl-PL" sz="1400" i="1" dirty="0" err="1" smtClean="0"/>
              <a:t>iers</a:t>
            </a:r>
            <a:r>
              <a:rPr lang="pl-PL" sz="1400" i="1" dirty="0" smtClean="0"/>
              <a:t> in </a:t>
            </a:r>
            <a:r>
              <a:rPr lang="en-US" sz="1400" i="1" dirty="0" err="1" smtClean="0"/>
              <a:t>Physiol</a:t>
            </a:r>
            <a:r>
              <a:rPr lang="pl-PL" sz="1400" i="1" dirty="0" err="1" smtClean="0"/>
              <a:t>ogy</a:t>
            </a:r>
            <a:r>
              <a:rPr lang="en-US" sz="1400" dirty="0" smtClean="0"/>
              <a:t>, </a:t>
            </a:r>
            <a:r>
              <a:rPr lang="pl-PL" sz="1400" dirty="0" smtClean="0"/>
              <a:t> 6:201</a:t>
            </a:r>
            <a:endParaRPr lang="en-US" sz="14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46552"/>
            <a:ext cx="1729055" cy="168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Prostokąt 21"/>
          <p:cNvSpPr/>
          <p:nvPr/>
        </p:nvSpPr>
        <p:spPr>
          <a:xfrm>
            <a:off x="6362950" y="926453"/>
            <a:ext cx="2765432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400" dirty="0" smtClean="0"/>
              <a:t>Makowiec D, Kaczkowska A , </a:t>
            </a:r>
            <a:r>
              <a:rPr lang="pl-PL" sz="1400" dirty="0" err="1" smtClean="0"/>
              <a:t>Wejer</a:t>
            </a:r>
            <a:r>
              <a:rPr lang="pl-PL" sz="1400" dirty="0" smtClean="0"/>
              <a:t> D. </a:t>
            </a:r>
            <a:r>
              <a:rPr lang="pl-PL" sz="1400" dirty="0" err="1" smtClean="0"/>
              <a:t>Zarczynska-Buchowiecka</a:t>
            </a:r>
            <a:r>
              <a:rPr lang="pl-PL" sz="1400" dirty="0" smtClean="0"/>
              <a:t> M, Struzik RZ</a:t>
            </a:r>
          </a:p>
          <a:p>
            <a:r>
              <a:rPr lang="pl-PL" sz="1400" dirty="0" smtClean="0"/>
              <a:t>(</a:t>
            </a:r>
            <a:r>
              <a:rPr lang="en-US" sz="1400" dirty="0" smtClean="0"/>
              <a:t>2015</a:t>
            </a:r>
            <a:r>
              <a:rPr lang="pl-PL" sz="1400" dirty="0" smtClean="0"/>
              <a:t>)</a:t>
            </a:r>
            <a:r>
              <a:rPr lang="en-US" sz="1400" dirty="0" smtClean="0"/>
              <a:t>, </a:t>
            </a:r>
            <a:r>
              <a:rPr lang="en-US" sz="1400" i="1" dirty="0"/>
              <a:t>Entropy </a:t>
            </a:r>
            <a:r>
              <a:rPr lang="en-US" sz="1400" dirty="0" smtClean="0"/>
              <a:t>17</a:t>
            </a:r>
            <a:r>
              <a:rPr lang="en-US" sz="1400" dirty="0"/>
              <a:t>, 1253-1272</a:t>
            </a:r>
          </a:p>
        </p:txBody>
      </p:sp>
    </p:spTree>
    <p:extLst>
      <p:ext uri="{BB962C8B-B14F-4D97-AF65-F5344CB8AC3E}">
        <p14:creationId xmlns:p14="http://schemas.microsoft.com/office/powerpoint/2010/main" val="45637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4832" y="31511"/>
            <a:ext cx="8795639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sym typeface="Symbol"/>
              </a:rPr>
              <a:t>Χ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 (n) </a:t>
            </a:r>
            <a:r>
              <a:rPr lang="en-US" sz="2800" dirty="0" smtClean="0">
                <a:solidFill>
                  <a:schemeClr val="bg1"/>
                </a:solidFill>
              </a:rPr>
              <a:t> a stochastic process</a:t>
            </a:r>
            <a:r>
              <a:rPr lang="pl-PL" sz="2800" dirty="0" smtClean="0">
                <a:solidFill>
                  <a:schemeClr val="bg1"/>
                </a:solidFill>
              </a:rPr>
              <a:t>, </a:t>
            </a:r>
            <a:r>
              <a:rPr lang="pl-PL" sz="2800" dirty="0" err="1" smtClean="0">
                <a:solidFill>
                  <a:schemeClr val="bg1"/>
                </a:solidFill>
              </a:rPr>
              <a:t>each</a:t>
            </a:r>
            <a:r>
              <a:rPr lang="pl-PL" sz="2800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  <a:sym typeface="Symbol"/>
              </a:rPr>
              <a:t>Χ</a:t>
            </a:r>
            <a:r>
              <a:rPr lang="en-US" sz="2800" dirty="0">
                <a:solidFill>
                  <a:schemeClr val="bg1"/>
                </a:solidFill>
                <a:sym typeface="Symbol"/>
              </a:rPr>
              <a:t> (n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pl-PL" sz="28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pl-PL" sz="2800" dirty="0" err="1" smtClean="0">
                <a:solidFill>
                  <a:schemeClr val="bg1"/>
                </a:solidFill>
                <a:sym typeface="Symbol"/>
              </a:rPr>
              <a:t>has</a:t>
            </a:r>
            <a:r>
              <a:rPr lang="pl-PL" sz="2800" dirty="0" smtClean="0">
                <a:solidFill>
                  <a:schemeClr val="bg1"/>
                </a:solidFill>
                <a:sym typeface="Symbol"/>
              </a:rPr>
              <a:t> same </a:t>
            </a:r>
            <a:r>
              <a:rPr lang="pl-PL" sz="2800" dirty="0" err="1" smtClean="0">
                <a:solidFill>
                  <a:schemeClr val="bg1"/>
                </a:solidFill>
                <a:sym typeface="Symbol"/>
              </a:rPr>
              <a:t>distribution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66" y="1662727"/>
            <a:ext cx="6798582" cy="28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789382" y="554731"/>
            <a:ext cx="7533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   ( X</a:t>
            </a:r>
            <a:r>
              <a:rPr lang="en-US" baseline="-25000" dirty="0" smtClean="0"/>
              <a:t>0</a:t>
            </a:r>
            <a:r>
              <a:rPr lang="en-US" dirty="0" smtClean="0"/>
              <a:t>, X</a:t>
            </a:r>
            <a:r>
              <a:rPr lang="en-US" baseline="-25000" dirty="0" smtClean="0"/>
              <a:t>1</a:t>
            </a:r>
            <a:r>
              <a:rPr lang="en-US" dirty="0" smtClean="0"/>
              <a:t>, …., X</a:t>
            </a:r>
            <a:r>
              <a:rPr lang="en-US" baseline="-25000" dirty="0" smtClean="0"/>
              <a:t>N</a:t>
            </a:r>
            <a:r>
              <a:rPr lang="en-US" dirty="0" smtClean="0"/>
              <a:t> )  be a  realization of the process.</a:t>
            </a:r>
          </a:p>
          <a:p>
            <a:endParaRPr lang="en-US" sz="1600" dirty="0" smtClean="0"/>
          </a:p>
          <a:p>
            <a:r>
              <a:rPr lang="en-US" sz="1600" dirty="0" smtClean="0"/>
              <a:t>Based on a realization we construct  a hierarchy of  </a:t>
            </a:r>
            <a:r>
              <a:rPr lang="en-US" sz="1600" i="1" dirty="0" smtClean="0">
                <a:solidFill>
                  <a:srgbClr val="FFFF00"/>
                </a:solidFill>
              </a:rPr>
              <a:t>empirical distributions</a:t>
            </a:r>
            <a:r>
              <a:rPr lang="en-US" sz="1600" dirty="0" smtClean="0"/>
              <a:t>  describing time interdependences between subsequent steps in the stochastic process </a:t>
            </a:r>
            <a:endParaRPr lang="en-US" sz="16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37670" y="4852020"/>
            <a:ext cx="2588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vector of past values  of  </a:t>
            </a:r>
            <a:r>
              <a:rPr lang="en-US" b="1" dirty="0" smtClean="0"/>
              <a:t>X</a:t>
            </a:r>
            <a:endParaRPr lang="en-US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5" b="22305"/>
          <a:stretch/>
        </p:blipFill>
        <p:spPr bwMode="auto">
          <a:xfrm>
            <a:off x="6012160" y="5099917"/>
            <a:ext cx="3116221" cy="75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3098403" y="5256382"/>
            <a:ext cx="2913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transition probability matrix is  a  probability  to see i</a:t>
            </a:r>
            <a:r>
              <a:rPr lang="en-US" baseline="30000" dirty="0" smtClean="0"/>
              <a:t>0</a:t>
            </a:r>
            <a:r>
              <a:rPr lang="en-US" dirty="0" smtClean="0"/>
              <a:t>  given </a:t>
            </a:r>
            <a:r>
              <a:rPr lang="en-US" dirty="0" err="1" smtClean="0"/>
              <a:t>i</a:t>
            </a:r>
            <a:r>
              <a:rPr lang="en-US" baseline="30000" dirty="0" smtClean="0"/>
              <a:t>(k)</a:t>
            </a:r>
            <a:r>
              <a:rPr lang="en-US" dirty="0" smtClean="0"/>
              <a:t> :  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209" y="4792380"/>
            <a:ext cx="2156096" cy="48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-15618" y="6428805"/>
            <a:ext cx="91440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Methods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Hierarchy  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of pattern distributions and resulting transition matrices 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Symbol zastępczy numeru slajdu 13"/>
          <p:cNvSpPr txBox="1">
            <a:spLocks/>
          </p:cNvSpPr>
          <p:nvPr/>
        </p:nvSpPr>
        <p:spPr>
          <a:xfrm>
            <a:off x="8137781" y="6427257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31897F-8F23-433E-A660-EFF8D3EDA506}" type="slidenum">
              <a:rPr lang="en-US" sz="2000" smtClean="0">
                <a:solidFill>
                  <a:schemeClr val="bg1"/>
                </a:solidFill>
              </a:rPr>
              <a:pPr/>
              <a:t>4</a:t>
            </a:fld>
            <a:r>
              <a:rPr lang="en-US" sz="2000" dirty="0" smtClean="0">
                <a:solidFill>
                  <a:schemeClr val="bg1"/>
                </a:solidFill>
              </a:rPr>
              <a:t>/</a:t>
            </a:r>
            <a:r>
              <a:rPr lang="pl-PL" sz="2000" dirty="0" smtClean="0">
                <a:solidFill>
                  <a:schemeClr val="bg1"/>
                </a:solidFill>
              </a:rPr>
              <a:t>9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3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1" y="548680"/>
            <a:ext cx="3810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339" y="1327713"/>
            <a:ext cx="3838178" cy="73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339" y="2060848"/>
            <a:ext cx="4545335" cy="82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5981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27" y="4365104"/>
            <a:ext cx="36576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-15618" y="6428805"/>
            <a:ext cx="91440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Methods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From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entropy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rate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to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self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transfer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entropy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Symbol zastępczy numeru slajdu 13"/>
          <p:cNvSpPr txBox="1">
            <a:spLocks/>
          </p:cNvSpPr>
          <p:nvPr/>
        </p:nvSpPr>
        <p:spPr>
          <a:xfrm>
            <a:off x="8137781" y="6427257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31897F-8F23-433E-A660-EFF8D3EDA506}" type="slidenum">
              <a:rPr lang="pl-PL" sz="2000" smtClean="0">
                <a:solidFill>
                  <a:schemeClr val="bg1"/>
                </a:solidFill>
              </a:rPr>
              <a:pPr/>
              <a:t>5</a:t>
            </a:fld>
            <a:r>
              <a:rPr lang="pl-PL" sz="2000" dirty="0" smtClean="0">
                <a:solidFill>
                  <a:schemeClr val="bg1"/>
                </a:solidFill>
              </a:rPr>
              <a:t>/9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347864" y="4565724"/>
            <a:ext cx="1046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rgbClr val="FFFF00"/>
                </a:solidFill>
              </a:rPr>
              <a:t>self</a:t>
            </a:r>
            <a:endParaRPr lang="pl-PL" dirty="0" smtClean="0">
              <a:solidFill>
                <a:srgbClr val="FFFF00"/>
              </a:solidFill>
            </a:endParaRPr>
          </a:p>
          <a:p>
            <a:r>
              <a:rPr lang="pl-PL" dirty="0" smtClean="0">
                <a:solidFill>
                  <a:srgbClr val="FFFF00"/>
                </a:solidFill>
              </a:rPr>
              <a:t>Transfer</a:t>
            </a:r>
          </a:p>
          <a:p>
            <a:r>
              <a:rPr lang="pl-PL" dirty="0" err="1" smtClean="0">
                <a:solidFill>
                  <a:srgbClr val="FFFF00"/>
                </a:solidFill>
              </a:rPr>
              <a:t>Entropy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7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6</a:t>
            </a:fld>
            <a:endParaRPr 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0" y="6381328"/>
            <a:ext cx="9144000" cy="40011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Results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: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self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transfer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entropy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337303"/>
              </p:ext>
            </p:extLst>
          </p:nvPr>
        </p:nvGraphicFramePr>
        <p:xfrm>
          <a:off x="215470" y="188640"/>
          <a:ext cx="502920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Równanie" r:id="rId4" imgW="2755800" imgH="469800" progId="Equation.3">
                  <p:embed/>
                </p:oleObj>
              </mc:Choice>
              <mc:Fallback>
                <p:oleObj name="Równanie" r:id="rId4" imgW="2755800" imgH="469800" progId="Equation.3">
                  <p:embed/>
                  <p:pic>
                    <p:nvPicPr>
                      <p:cNvPr id="0" name="Obi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70" y="188640"/>
                        <a:ext cx="5029200" cy="8588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9" y="1628800"/>
            <a:ext cx="3729323" cy="318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ymbol zastępczy numeru slajdu 13"/>
          <p:cNvSpPr txBox="1">
            <a:spLocks/>
          </p:cNvSpPr>
          <p:nvPr/>
        </p:nvSpPr>
        <p:spPr>
          <a:xfrm>
            <a:off x="8137781" y="6427257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31897F-8F23-433E-A660-EFF8D3EDA506}" type="slidenum">
              <a:rPr lang="pl-PL" sz="2000" smtClean="0">
                <a:solidFill>
                  <a:schemeClr val="bg1"/>
                </a:solidFill>
              </a:rPr>
              <a:pPr/>
              <a:t>6</a:t>
            </a:fld>
            <a:r>
              <a:rPr lang="pl-PL" sz="2000" dirty="0" smtClean="0">
                <a:solidFill>
                  <a:schemeClr val="bg1"/>
                </a:solidFill>
              </a:rPr>
              <a:t>/9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003310" y="2417986"/>
            <a:ext cx="417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/>
              <a:t>The </a:t>
            </a:r>
            <a:r>
              <a:rPr lang="pl-PL" sz="1600" dirty="0" err="1" smtClean="0"/>
              <a:t>participants</a:t>
            </a:r>
            <a:r>
              <a:rPr lang="pl-PL" sz="1600" dirty="0" smtClean="0"/>
              <a:t> </a:t>
            </a:r>
            <a:r>
              <a:rPr lang="en-US" sz="1600" dirty="0" smtClean="0"/>
              <a:t>included </a:t>
            </a:r>
            <a:r>
              <a:rPr lang="en-US" sz="1600" dirty="0"/>
              <a:t>into the study, </a:t>
            </a:r>
            <a:r>
              <a:rPr lang="pl-PL" sz="1600" dirty="0" err="1" smtClean="0"/>
              <a:t>were</a:t>
            </a:r>
            <a:r>
              <a:rPr lang="pl-PL" sz="1600" dirty="0" smtClean="0"/>
              <a:t> </a:t>
            </a:r>
            <a:r>
              <a:rPr lang="en-US" sz="1600" dirty="0" smtClean="0"/>
              <a:t>classified </a:t>
            </a:r>
            <a:r>
              <a:rPr lang="en-US" sz="1600" dirty="0"/>
              <a:t>in age </a:t>
            </a:r>
            <a:r>
              <a:rPr lang="pl-PL" sz="1600" dirty="0" smtClean="0"/>
              <a:t>–</a:t>
            </a:r>
            <a:r>
              <a:rPr lang="pl-PL" sz="1600" dirty="0" err="1" smtClean="0"/>
              <a:t>gender</a:t>
            </a:r>
            <a:r>
              <a:rPr lang="pl-PL" sz="1600" dirty="0" smtClean="0"/>
              <a:t> </a:t>
            </a:r>
            <a:r>
              <a:rPr lang="en-US" sz="1600" dirty="0" smtClean="0"/>
              <a:t>groups</a:t>
            </a:r>
            <a:r>
              <a:rPr lang="en-US" sz="1600" dirty="0"/>
              <a:t>: </a:t>
            </a:r>
            <a:r>
              <a:rPr lang="en-US" sz="1600" dirty="0" smtClean="0"/>
              <a:t> </a:t>
            </a:r>
            <a:endParaRPr lang="pl-PL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20's</a:t>
            </a:r>
            <a:r>
              <a:rPr lang="pl-PL" sz="1600" dirty="0" smtClean="0"/>
              <a:t> </a:t>
            </a:r>
            <a:r>
              <a:rPr lang="en-US" sz="1600" dirty="0" smtClean="0"/>
              <a:t> </a:t>
            </a:r>
            <a:r>
              <a:rPr lang="en-US" sz="1600" dirty="0"/>
              <a:t>36 subjects (18 women), </a:t>
            </a:r>
            <a:endParaRPr lang="pl-PL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30's: </a:t>
            </a:r>
            <a:r>
              <a:rPr lang="en-US" sz="1600" dirty="0"/>
              <a:t>26 subjects (13 women), </a:t>
            </a:r>
            <a:endParaRPr lang="pl-PL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40's: </a:t>
            </a:r>
            <a:r>
              <a:rPr lang="en-US" sz="1600" dirty="0"/>
              <a:t>36 subjects (16 women), </a:t>
            </a:r>
            <a:endParaRPr lang="pl-PL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50's: </a:t>
            </a:r>
            <a:r>
              <a:rPr lang="en-US" sz="1600" dirty="0"/>
              <a:t>32 subjects (13 women), </a:t>
            </a:r>
            <a:endParaRPr lang="pl-PL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60's: </a:t>
            </a:r>
            <a:r>
              <a:rPr lang="en-US" sz="1600" dirty="0"/>
              <a:t>24 subjects (11 women), </a:t>
            </a:r>
            <a:endParaRPr lang="pl-PL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70's : </a:t>
            </a:r>
            <a:r>
              <a:rPr lang="en-US" sz="1600" dirty="0"/>
              <a:t>22 subjects (10 women), </a:t>
            </a:r>
            <a:endParaRPr lang="pl-PL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80's: </a:t>
            </a:r>
            <a:r>
              <a:rPr lang="en-US" sz="1600" dirty="0"/>
              <a:t>18 subjects (11 women</a:t>
            </a:r>
            <a:r>
              <a:rPr lang="en-US" sz="1600" dirty="0" smtClean="0"/>
              <a:t>).</a:t>
            </a:r>
            <a:endParaRPr lang="pl-PL" sz="1600" dirty="0" smtClean="0"/>
          </a:p>
        </p:txBody>
      </p:sp>
      <p:sp>
        <p:nvSpPr>
          <p:cNvPr id="9" name="Prostokąt 8"/>
          <p:cNvSpPr/>
          <p:nvPr/>
        </p:nvSpPr>
        <p:spPr>
          <a:xfrm>
            <a:off x="4891486" y="1340768"/>
            <a:ext cx="40523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From t</a:t>
            </a:r>
            <a:r>
              <a:rPr lang="en-US" sz="1600" dirty="0" err="1"/>
              <a:t>wenty</a:t>
            </a:r>
            <a:r>
              <a:rPr lang="en-US" sz="1600" dirty="0"/>
              <a:t>-four hour </a:t>
            </a:r>
            <a:r>
              <a:rPr lang="en-US" sz="1600" dirty="0" err="1"/>
              <a:t>Holter</a:t>
            </a:r>
            <a:r>
              <a:rPr lang="en-US" sz="1600" dirty="0"/>
              <a:t> recordings of, </a:t>
            </a:r>
            <a:r>
              <a:rPr lang="en-US" sz="1600" dirty="0">
                <a:solidFill>
                  <a:srgbClr val="FFC000"/>
                </a:solidFill>
              </a:rPr>
              <a:t>in total 194</a:t>
            </a:r>
            <a:r>
              <a:rPr lang="en-US" sz="1600" dirty="0"/>
              <a:t>, healthy participants</a:t>
            </a:r>
            <a:r>
              <a:rPr lang="pl-PL" sz="1600" dirty="0"/>
              <a:t>, </a:t>
            </a:r>
            <a:r>
              <a:rPr lang="pl-PL" sz="1600" dirty="0" err="1"/>
              <a:t>six-hour</a:t>
            </a:r>
            <a:r>
              <a:rPr lang="pl-PL" sz="1600" dirty="0"/>
              <a:t> of </a:t>
            </a:r>
            <a:r>
              <a:rPr lang="pl-PL" sz="1600" dirty="0" err="1">
                <a:solidFill>
                  <a:srgbClr val="FFC000"/>
                </a:solidFill>
              </a:rPr>
              <a:t>nocturnal</a:t>
            </a:r>
            <a:r>
              <a:rPr lang="pl-PL" sz="1600" dirty="0">
                <a:solidFill>
                  <a:srgbClr val="FFC000"/>
                </a:solidFill>
              </a:rPr>
              <a:t> </a:t>
            </a:r>
            <a:r>
              <a:rPr lang="pl-PL" sz="1600" dirty="0" err="1">
                <a:solidFill>
                  <a:srgbClr val="FFC000"/>
                </a:solidFill>
              </a:rPr>
              <a:t>periods</a:t>
            </a:r>
            <a:r>
              <a:rPr lang="pl-PL" sz="1600" dirty="0">
                <a:solidFill>
                  <a:srgbClr val="FFC000"/>
                </a:solidFill>
              </a:rPr>
              <a:t> </a:t>
            </a:r>
            <a:r>
              <a:rPr lang="pl-PL" sz="1600" dirty="0" err="1"/>
              <a:t>were</a:t>
            </a:r>
            <a:r>
              <a:rPr lang="pl-PL" sz="1600" dirty="0"/>
              <a:t> </a:t>
            </a:r>
            <a:r>
              <a:rPr lang="pl-PL" sz="1600" dirty="0" err="1"/>
              <a:t>extracted</a:t>
            </a:r>
            <a:r>
              <a:rPr lang="pl-PL" sz="1600" dirty="0"/>
              <a:t> </a:t>
            </a:r>
            <a:r>
              <a:rPr lang="pl-PL" sz="1600" dirty="0" err="1"/>
              <a:t>individually</a:t>
            </a:r>
            <a:r>
              <a:rPr lang="pl-PL" sz="1600" dirty="0"/>
              <a:t> </a:t>
            </a:r>
            <a:r>
              <a:rPr lang="pl-PL" sz="1600" dirty="0" err="1"/>
              <a:t>due</a:t>
            </a:r>
            <a:r>
              <a:rPr lang="pl-PL" sz="1600" dirty="0"/>
              <a:t> to </a:t>
            </a:r>
            <a:r>
              <a:rPr lang="pl-PL" sz="1600" dirty="0" err="1"/>
              <a:t>either</a:t>
            </a:r>
            <a:r>
              <a:rPr lang="pl-PL" sz="1600" dirty="0"/>
              <a:t>  </a:t>
            </a:r>
            <a:r>
              <a:rPr lang="pl-PL" sz="1600" dirty="0" err="1"/>
              <a:t>evident</a:t>
            </a:r>
            <a:r>
              <a:rPr lang="pl-PL" sz="1600" dirty="0"/>
              <a:t> </a:t>
            </a:r>
            <a:r>
              <a:rPr lang="pl-PL" sz="1600" dirty="0" err="1"/>
              <a:t>transition</a:t>
            </a:r>
            <a:r>
              <a:rPr lang="pl-PL" sz="1600" dirty="0"/>
              <a:t> </a:t>
            </a:r>
            <a:r>
              <a:rPr lang="pl-PL" sz="1600" dirty="0" err="1"/>
              <a:t>wake-sleep</a:t>
            </a:r>
            <a:r>
              <a:rPr lang="pl-PL" sz="1600" dirty="0"/>
              <a:t> </a:t>
            </a:r>
            <a:r>
              <a:rPr lang="pl-PL" sz="1600" dirty="0" err="1"/>
              <a:t>or</a:t>
            </a:r>
            <a:r>
              <a:rPr lang="pl-PL" sz="1600" dirty="0"/>
              <a:t> 23pm : 5 </a:t>
            </a:r>
            <a:r>
              <a:rPr lang="pl-PL" sz="1600" dirty="0" err="1"/>
              <a:t>am</a:t>
            </a:r>
            <a:r>
              <a:rPr lang="en-US" sz="1600" dirty="0"/>
              <a:t>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6758474" y="5004155"/>
            <a:ext cx="241925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sz="1600" dirty="0" smtClean="0"/>
              <a:t>Żarczyńska-</a:t>
            </a:r>
            <a:r>
              <a:rPr lang="pl-PL" sz="1600" dirty="0" err="1" smtClean="0"/>
              <a:t>Buchowiecka</a:t>
            </a:r>
            <a:r>
              <a:rPr lang="pl-PL" sz="1600" dirty="0" smtClean="0"/>
              <a:t> M., </a:t>
            </a:r>
          </a:p>
          <a:p>
            <a:r>
              <a:rPr lang="pl-PL" sz="1600" dirty="0" err="1" smtClean="0"/>
              <a:t>Doctoral</a:t>
            </a:r>
            <a:r>
              <a:rPr lang="pl-PL" sz="1600" dirty="0" smtClean="0"/>
              <a:t> </a:t>
            </a:r>
            <a:r>
              <a:rPr lang="pl-PL" sz="1600" dirty="0" err="1" smtClean="0"/>
              <a:t>Thesis</a:t>
            </a:r>
            <a:r>
              <a:rPr lang="pl-PL" sz="1600" dirty="0" smtClean="0"/>
              <a:t> (2015)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3120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523419"/>
              </p:ext>
            </p:extLst>
          </p:nvPr>
        </p:nvGraphicFramePr>
        <p:xfrm>
          <a:off x="215900" y="495300"/>
          <a:ext cx="4107576" cy="701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Równanie" r:id="rId4" imgW="2755800" imgH="469800" progId="Equation.3">
                  <p:embed/>
                </p:oleObj>
              </mc:Choice>
              <mc:Fallback>
                <p:oleObj name="Równanie" r:id="rId4" imgW="2755800" imgH="469800" progId="Equation.3">
                  <p:embed/>
                  <p:pic>
                    <p:nvPicPr>
                      <p:cNvPr id="0" name="Obi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495300"/>
                        <a:ext cx="4107576" cy="70145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7</a:t>
            </a:fld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0" y="6381328"/>
            <a:ext cx="9144000" cy="40011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Results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tensors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of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self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transfer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entropy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pooled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according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to 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age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and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gender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7144"/>
            <a:ext cx="1533750" cy="149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84242"/>
            <a:ext cx="1570067" cy="153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489" y="2285039"/>
            <a:ext cx="1558324" cy="152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489" y="3984460"/>
            <a:ext cx="1569844" cy="153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73317"/>
            <a:ext cx="1531923" cy="153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84460"/>
            <a:ext cx="1538511" cy="153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7144"/>
            <a:ext cx="1554116" cy="155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192360"/>
            <a:ext cx="1584176" cy="158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25" y="3963657"/>
            <a:ext cx="1553004" cy="151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319903"/>
              </p:ext>
            </p:extLst>
          </p:nvPr>
        </p:nvGraphicFramePr>
        <p:xfrm>
          <a:off x="3995936" y="1340768"/>
          <a:ext cx="4825714" cy="76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Równanie" r:id="rId15" imgW="2908080" imgH="457200" progId="Equation.3">
                  <p:embed/>
                </p:oleObj>
              </mc:Choice>
              <mc:Fallback>
                <p:oleObj name="Równanie" r:id="rId15" imgW="2908080" imgH="457200" progId="Equation.3">
                  <p:embed/>
                  <p:pic>
                    <p:nvPicPr>
                      <p:cNvPr id="0" name="Obi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1340768"/>
                        <a:ext cx="4825714" cy="7607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86965"/>
            <a:ext cx="1554116" cy="151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ymbol zastępczy numeru slajdu 13"/>
          <p:cNvSpPr txBox="1">
            <a:spLocks/>
          </p:cNvSpPr>
          <p:nvPr/>
        </p:nvSpPr>
        <p:spPr>
          <a:xfrm>
            <a:off x="8137781" y="6427257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31897F-8F23-433E-A660-EFF8D3EDA506}" type="slidenum">
              <a:rPr lang="pl-PL" sz="2000" smtClean="0">
                <a:solidFill>
                  <a:schemeClr val="bg1"/>
                </a:solidFill>
              </a:rPr>
              <a:pPr/>
              <a:t>7</a:t>
            </a:fld>
            <a:r>
              <a:rPr lang="pl-PL" sz="2000" dirty="0" smtClean="0">
                <a:solidFill>
                  <a:schemeClr val="bg1"/>
                </a:solidFill>
              </a:rPr>
              <a:t>/9</a:t>
            </a:r>
            <a:endParaRPr 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1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8</a:t>
            </a:fld>
            <a:endParaRPr lang="pl-PL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05903"/>
            <a:ext cx="1888406" cy="186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734" y="1533325"/>
            <a:ext cx="1886594" cy="183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911" y="3671973"/>
            <a:ext cx="1931050" cy="187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0" y="6381328"/>
            <a:ext cx="9144000" cy="40011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Results</a:t>
            </a:r>
            <a:r>
              <a:rPr lang="pl-PL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: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tensors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for 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individual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signals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of the 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oldest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people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arrhythmia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detection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05903"/>
            <a:ext cx="1871073" cy="181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2142"/>
            <a:ext cx="1860572" cy="180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1856967" cy="180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31"/>
            <a:ext cx="1888406" cy="181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06905"/>
            <a:ext cx="1924221" cy="182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301362"/>
              </p:ext>
            </p:extLst>
          </p:nvPr>
        </p:nvGraphicFramePr>
        <p:xfrm>
          <a:off x="1771489" y="404664"/>
          <a:ext cx="5307012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Równanie" r:id="rId12" imgW="2908080" imgH="457200" progId="Equation.3">
                  <p:embed/>
                </p:oleObj>
              </mc:Choice>
              <mc:Fallback>
                <p:oleObj name="Równanie" r:id="rId12" imgW="2908080" imgH="457200" progId="Equation.3">
                  <p:embed/>
                  <p:pic>
                    <p:nvPicPr>
                      <p:cNvPr id="0" name="Obi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489" y="404664"/>
                        <a:ext cx="5307012" cy="8366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ymbol zastępczy numeru slajdu 13"/>
          <p:cNvSpPr txBox="1">
            <a:spLocks/>
          </p:cNvSpPr>
          <p:nvPr/>
        </p:nvSpPr>
        <p:spPr>
          <a:xfrm>
            <a:off x="8137781" y="6427257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31897F-8F23-433E-A660-EFF8D3EDA506}" type="slidenum">
              <a:rPr lang="pl-PL" sz="2000" smtClean="0">
                <a:solidFill>
                  <a:schemeClr val="bg1"/>
                </a:solidFill>
              </a:rPr>
              <a:pPr/>
              <a:t>8</a:t>
            </a:fld>
            <a:r>
              <a:rPr lang="pl-PL" sz="2000" dirty="0" smtClean="0">
                <a:solidFill>
                  <a:schemeClr val="bg1"/>
                </a:solidFill>
              </a:rPr>
              <a:t>/9</a:t>
            </a:r>
            <a:endParaRPr 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pole tekstowe 2"/>
          <p:cNvSpPr txBox="1"/>
          <p:nvPr/>
        </p:nvSpPr>
        <p:spPr>
          <a:xfrm>
            <a:off x="-15619" y="6427257"/>
            <a:ext cx="9144000" cy="40011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Conclusions:  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eneralizations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and limitations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9"/>
          <a:stretch/>
        </p:blipFill>
        <p:spPr bwMode="auto">
          <a:xfrm>
            <a:off x="3059832" y="2599200"/>
            <a:ext cx="5036668" cy="89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99124"/>
            <a:ext cx="6210534" cy="98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3690058" y="3645024"/>
            <a:ext cx="4410334" cy="103321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5"/>
          <a:stretch/>
        </p:blipFill>
        <p:spPr bwMode="auto">
          <a:xfrm>
            <a:off x="922516" y="4821320"/>
            <a:ext cx="72009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79512" y="99899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Generalizations</a:t>
            </a:r>
            <a:endParaRPr lang="en-US" dirty="0"/>
          </a:p>
        </p:txBody>
      </p:sp>
      <p:sp>
        <p:nvSpPr>
          <p:cNvPr id="11" name="Gwiazda 5-ramienna 10"/>
          <p:cNvSpPr/>
          <p:nvPr/>
        </p:nvSpPr>
        <p:spPr>
          <a:xfrm>
            <a:off x="538396" y="2585671"/>
            <a:ext cx="238702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29086" y="2693683"/>
            <a:ext cx="245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Interaction  between stochastic processes</a:t>
            </a:r>
            <a:endParaRPr lang="en-US" dirty="0"/>
          </a:p>
        </p:txBody>
      </p:sp>
      <p:sp>
        <p:nvSpPr>
          <p:cNvPr id="13" name="Gwiazda 5-ramienna 12"/>
          <p:cNvSpPr/>
          <p:nvPr/>
        </p:nvSpPr>
        <p:spPr>
          <a:xfrm>
            <a:off x="479296" y="477050"/>
            <a:ext cx="238702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731032" y="585062"/>
            <a:ext cx="124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longer memory </a:t>
            </a:r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6948"/>
            <a:ext cx="5997957" cy="79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997957" cy="80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ymbol zastępczy numeru slajdu 13"/>
          <p:cNvSpPr txBox="1">
            <a:spLocks/>
          </p:cNvSpPr>
          <p:nvPr/>
        </p:nvSpPr>
        <p:spPr>
          <a:xfrm>
            <a:off x="8137781" y="6427257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31897F-8F23-433E-A660-EFF8D3EDA506}" type="slidenum">
              <a:rPr lang="en-US" sz="2000" smtClean="0">
                <a:solidFill>
                  <a:schemeClr val="bg1"/>
                </a:solidFill>
              </a:rPr>
              <a:pPr/>
              <a:t>9</a:t>
            </a:fld>
            <a:r>
              <a:rPr lang="en-US" sz="2000" dirty="0" smtClean="0">
                <a:solidFill>
                  <a:schemeClr val="bg1"/>
                </a:solidFill>
              </a:rPr>
              <a:t>/9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 rot="16200000">
            <a:off x="5407397" y="2620987"/>
            <a:ext cx="6165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</a:t>
            </a:r>
            <a:r>
              <a:rPr lang="pl-P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l-PL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you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693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5" grpId="0"/>
      <p:bldP spid="13" grpId="0" animBg="1"/>
      <p:bldP spid="10" grpId="0"/>
      <p:bldP spid="12" grpId="0"/>
    </p:bldLst>
  </p:timing>
</p:sld>
</file>

<file path=ppt/theme/theme1.xml><?xml version="1.0" encoding="utf-8"?>
<a:theme xmlns:a="http://schemas.openxmlformats.org/drawingml/2006/main" name="Horyzon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4207</TotalTime>
  <Words>498</Words>
  <Application>Microsoft Office PowerPoint</Application>
  <PresentationFormat>Pokaz na ekranie (4:3)</PresentationFormat>
  <Paragraphs>80</Paragraphs>
  <Slides>9</Slides>
  <Notes>9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1" baseType="lpstr">
      <vt:lpstr>Horyzont</vt:lpstr>
      <vt:lpstr>Równanie</vt:lpstr>
      <vt:lpstr>Tensorial transfer entropy w lancaster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„Lancaster”</dc:title>
  <dc:creator>danusia</dc:creator>
  <cp:lastModifiedBy>danusia</cp:lastModifiedBy>
  <cp:revision>531</cp:revision>
  <cp:lastPrinted>2016-04-05T12:01:48Z</cp:lastPrinted>
  <dcterms:created xsi:type="dcterms:W3CDTF">2015-12-15T02:26:56Z</dcterms:created>
  <dcterms:modified xsi:type="dcterms:W3CDTF">2016-04-19T06:33:53Z</dcterms:modified>
</cp:coreProperties>
</file>