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69" r:id="rId2"/>
    <p:sldId id="267" r:id="rId3"/>
    <p:sldId id="273" r:id="rId4"/>
    <p:sldId id="272" r:id="rId5"/>
    <p:sldId id="278" r:id="rId6"/>
    <p:sldId id="281" r:id="rId7"/>
    <p:sldId id="280" r:id="rId8"/>
  </p:sldIdLst>
  <p:sldSz cx="9144000" cy="6858000" type="screen4x3"/>
  <p:notesSz cx="6834188" cy="997902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912" autoAdjust="0"/>
  </p:normalViewPr>
  <p:slideViewPr>
    <p:cSldViewPr>
      <p:cViewPr>
        <p:scale>
          <a:sx n="110" d="100"/>
          <a:sy n="110" d="100"/>
        </p:scale>
        <p:origin x="-45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71125" y="0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5A786C-A33E-4596-A8B9-5A2116412632}" type="datetimeFigureOut">
              <a:rPr lang="pl-PL" smtClean="0"/>
              <a:t>2016-04-19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7713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3419" y="4740037"/>
            <a:ext cx="5467350" cy="44905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78342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71125" y="9478342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2CD8D7-8EA4-441A-97D1-9DF9A1DCE5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4287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CD8D7-8EA4-441A-97D1-9DF9A1DCE5FB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6802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CD8D7-8EA4-441A-97D1-9DF9A1DCE5FB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6525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CD8D7-8EA4-441A-97D1-9DF9A1DCE5FB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9401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noProof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noProof="0" dirty="0" smtClean="0"/>
          </a:p>
          <a:p>
            <a:endParaRPr lang="en-US" baseline="0" noProof="0" dirty="0" smtClean="0"/>
          </a:p>
          <a:p>
            <a:endParaRPr lang="en-US" noProof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CD8D7-8EA4-441A-97D1-9DF9A1DCE5FB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3407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CD8D7-8EA4-441A-97D1-9DF9A1DCE5FB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511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CD8D7-8EA4-441A-97D1-9DF9A1DCE5FB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30232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CD8D7-8EA4-441A-97D1-9DF9A1DCE5FB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3681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3DBA-21A3-472E-BBB5-F0B6CDDE8BF9}" type="datetime1">
              <a:rPr lang="pl-PL" smtClean="0"/>
              <a:t>2016-04-19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C531B-A6CF-46A4-9303-758D4B1E7C15}" type="datetime1">
              <a:rPr lang="pl-PL" smtClean="0"/>
              <a:t>2016-04-19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D06C-205A-452B-B09B-70E32603F9E7}" type="datetime1">
              <a:rPr lang="pl-PL" smtClean="0"/>
              <a:t>2016-04-19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80E61-C748-4479-B096-5B447A6D7223}" type="datetime1">
              <a:rPr lang="pl-PL" smtClean="0"/>
              <a:t>2016-04-19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A9D62-3166-425D-9011-F7CF70955B9D}" type="datetime1">
              <a:rPr lang="pl-PL" smtClean="0"/>
              <a:t>2016-04-19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79FF5-C76E-406A-ADC1-E9336E294FE6}" type="datetime1">
              <a:rPr lang="pl-PL" smtClean="0"/>
              <a:t>2016-04-19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42447-7391-4A93-ACA4-6703A6811554}" type="datetime1">
              <a:rPr lang="pl-PL" smtClean="0"/>
              <a:t>2016-04-19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E5526-56AE-47E0-909B-D45BC35801A4}" type="datetime1">
              <a:rPr lang="pl-PL" smtClean="0"/>
              <a:t>2016-04-19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BA858-E0BE-4ADD-A671-7AB3E2ECA929}" type="datetime1">
              <a:rPr lang="pl-PL" smtClean="0"/>
              <a:t>2016-04-19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C4FA1-DAD2-434A-BF56-33E6DABA2CB8}" type="datetime1">
              <a:rPr lang="pl-PL" smtClean="0"/>
              <a:t>2016-04-19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FB5C4-5C65-48D6-A2C7-8C6D039A90D4}" type="datetime1">
              <a:rPr lang="pl-PL" smtClean="0"/>
              <a:t>2016-04-19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99687D22-4E60-4878-BC5A-8535EC420B0F}" type="datetime1">
              <a:rPr lang="pl-PL" smtClean="0"/>
              <a:t>2016-04-19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1.w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0.wmf"/><Relationship Id="rId5" Type="http://schemas.openxmlformats.org/officeDocument/2006/relationships/image" Target="../media/image7.wmf"/><Relationship Id="rId15" Type="http://schemas.openxmlformats.org/officeDocument/2006/relationships/image" Target="../media/image12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wmf"/><Relationship Id="rId14" Type="http://schemas.openxmlformats.org/officeDocument/2006/relationships/oleObject" Target="../embeddings/oleObject6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ead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2" y="-1"/>
            <a:ext cx="9122518" cy="2017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179512" y="6123303"/>
            <a:ext cx="4680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S20: Dirk </a:t>
            </a:r>
            <a:r>
              <a:rPr lang="en-US" sz="1400" dirty="0" err="1" smtClean="0"/>
              <a:t>Cysarz</a:t>
            </a:r>
            <a:r>
              <a:rPr lang="en-US" sz="1400" dirty="0" smtClean="0"/>
              <a:t>: </a:t>
            </a:r>
          </a:p>
          <a:p>
            <a:r>
              <a:rPr lang="en-US" sz="1400" dirty="0" smtClean="0"/>
              <a:t>Analysis of short and nonstationary cardiovascular time series</a:t>
            </a:r>
            <a:endParaRPr lang="en-US" dirty="0"/>
          </a:p>
        </p:txBody>
      </p:sp>
      <p:sp>
        <p:nvSpPr>
          <p:cNvPr id="4" name="pole tekstowe 3"/>
          <p:cNvSpPr txBox="1"/>
          <p:nvPr/>
        </p:nvSpPr>
        <p:spPr>
          <a:xfrm>
            <a:off x="615294" y="2056779"/>
            <a:ext cx="79348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+mj-lt"/>
              </a:rPr>
              <a:t>Asymmetry in heart rate and blood pressure manifested in the head-up tilt test</a:t>
            </a:r>
            <a:endParaRPr lang="en-US" sz="4800" dirty="0"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827584" y="4341629"/>
            <a:ext cx="82912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Danuta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Makowiec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2400" dirty="0" smtClean="0"/>
              <a:t> </a:t>
            </a:r>
            <a:r>
              <a:rPr lang="en-US" dirty="0" err="1" smtClean="0"/>
              <a:t>Gdańsk</a:t>
            </a:r>
            <a:r>
              <a:rPr lang="en-US" dirty="0" smtClean="0"/>
              <a:t> University, Poland</a:t>
            </a:r>
          </a:p>
          <a:p>
            <a:r>
              <a:rPr lang="en-US" sz="2400" dirty="0" smtClean="0"/>
              <a:t>Beata Graff</a:t>
            </a:r>
            <a:r>
              <a:rPr lang="en-US" sz="2000" dirty="0" smtClean="0"/>
              <a:t>, </a:t>
            </a:r>
            <a:r>
              <a:rPr lang="en-US" dirty="0" smtClean="0"/>
              <a:t>Medical University of </a:t>
            </a:r>
            <a:r>
              <a:rPr lang="en-US" dirty="0" err="1" smtClean="0"/>
              <a:t>Gdańsk</a:t>
            </a:r>
            <a:r>
              <a:rPr lang="en-US" dirty="0" smtClean="0"/>
              <a:t>, Poland</a:t>
            </a:r>
          </a:p>
          <a:p>
            <a:r>
              <a:rPr lang="en-US" sz="2400" dirty="0" err="1" smtClean="0"/>
              <a:t>Dorota</a:t>
            </a:r>
            <a:r>
              <a:rPr lang="en-US" sz="2400" dirty="0" smtClean="0"/>
              <a:t> </a:t>
            </a:r>
            <a:r>
              <a:rPr lang="en-US" sz="2400" dirty="0" err="1" smtClean="0"/>
              <a:t>Wejer</a:t>
            </a:r>
            <a:r>
              <a:rPr lang="en-US" sz="2400" dirty="0" smtClean="0"/>
              <a:t> </a:t>
            </a:r>
            <a:r>
              <a:rPr lang="en-US" sz="2000" dirty="0" smtClean="0"/>
              <a:t>, </a:t>
            </a:r>
            <a:r>
              <a:rPr lang="en-US" dirty="0" err="1" smtClean="0"/>
              <a:t>Gdańsk</a:t>
            </a:r>
            <a:r>
              <a:rPr lang="en-US" dirty="0" smtClean="0"/>
              <a:t> University, Poland</a:t>
            </a:r>
          </a:p>
          <a:p>
            <a:r>
              <a:rPr lang="en-US" sz="2400" dirty="0" err="1" smtClean="0"/>
              <a:t>Zbigniew</a:t>
            </a:r>
            <a:r>
              <a:rPr lang="en-US" sz="2400" dirty="0" smtClean="0"/>
              <a:t> R. Struzik</a:t>
            </a:r>
            <a:r>
              <a:rPr lang="en-US" sz="2000" dirty="0" smtClean="0"/>
              <a:t>, </a:t>
            </a:r>
            <a:r>
              <a:rPr lang="en-US" dirty="0" smtClean="0"/>
              <a:t>RIKEN Brain Science Institute, Japan, The University of Tokyo,  Japan</a:t>
            </a:r>
            <a:endParaRPr lang="en-US" dirty="0"/>
          </a:p>
        </p:txBody>
      </p:sp>
      <p:grpSp>
        <p:nvGrpSpPr>
          <p:cNvPr id="3" name="Grupa 2"/>
          <p:cNvGrpSpPr/>
          <p:nvPr/>
        </p:nvGrpSpPr>
        <p:grpSpPr>
          <a:xfrm>
            <a:off x="4860031" y="6221646"/>
            <a:ext cx="4282587" cy="616121"/>
            <a:chOff x="4860031" y="6221646"/>
            <a:chExt cx="4282587" cy="616121"/>
          </a:xfrm>
        </p:grpSpPr>
        <p:pic>
          <p:nvPicPr>
            <p:cNvPr id="2050" name="Picture 2" descr="https://www.ncn.gov.pl/sites/default/files/obrazki/logo/logo-poziom-e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1" y="6221646"/>
              <a:ext cx="4200555" cy="5446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Prostokąt 1"/>
            <p:cNvSpPr/>
            <p:nvPr/>
          </p:nvSpPr>
          <p:spPr>
            <a:xfrm>
              <a:off x="6574286" y="6468435"/>
              <a:ext cx="25683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tx2">
                      <a:lumMod val="75000"/>
                    </a:schemeClr>
                  </a:solidFill>
                </a:rPr>
                <a:t>UMO-2012/06/M/ST2/00480</a:t>
              </a:r>
            </a:p>
          </p:txBody>
        </p:sp>
      </p:grp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05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6353944"/>
            <a:ext cx="914400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bg1"/>
                </a:solidFill>
              </a:rPr>
              <a:t>Methods: Studied signals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>
          <a:xfrm>
            <a:off x="8154863" y="6423409"/>
            <a:ext cx="990600" cy="365125"/>
          </a:xfrm>
        </p:spPr>
        <p:txBody>
          <a:bodyPr/>
          <a:lstStyle/>
          <a:p>
            <a:fld id="{0931897F-8F23-433E-A660-EFF8D3EDA506}" type="slidenum">
              <a:rPr lang="en-US" sz="4000" smtClean="0">
                <a:solidFill>
                  <a:schemeClr val="bg1"/>
                </a:solidFill>
              </a:rPr>
              <a:t>2</a:t>
            </a:fld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070" y="548680"/>
            <a:ext cx="3126609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G:\HEART\2016_konferencje\Lancaster_10-14April\Dorota\tes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41" y="332656"/>
            <a:ext cx="3888432" cy="197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473664"/>
              </p:ext>
            </p:extLst>
          </p:nvPr>
        </p:nvGraphicFramePr>
        <p:xfrm>
          <a:off x="107504" y="3926721"/>
          <a:ext cx="5472608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8699"/>
                <a:gridCol w="1054961"/>
                <a:gridCol w="989026"/>
                <a:gridCol w="1054961"/>
                <a:gridCol w="1054961"/>
              </a:tblGrid>
              <a:tr h="345638">
                <a:tc>
                  <a:txBody>
                    <a:bodyPr/>
                    <a:lstStyle/>
                    <a:p>
                      <a:r>
                        <a:rPr lang="en-US" noProof="0" dirty="0" smtClean="0">
                          <a:solidFill>
                            <a:schemeClr val="bg1"/>
                          </a:solidFill>
                        </a:rPr>
                        <a:t>Group name</a:t>
                      </a:r>
                      <a:endParaRPr lang="en-US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 smtClean="0">
                          <a:solidFill>
                            <a:schemeClr val="bg1"/>
                          </a:solidFill>
                        </a:rPr>
                        <a:t>CG</a:t>
                      </a:r>
                      <a:endParaRPr lang="en-US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 smtClean="0">
                          <a:solidFill>
                            <a:schemeClr val="bg1"/>
                          </a:solidFill>
                        </a:rPr>
                        <a:t>NEG</a:t>
                      </a:r>
                      <a:endParaRPr lang="en-US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 smtClean="0">
                          <a:solidFill>
                            <a:schemeClr val="bg1"/>
                          </a:solidFill>
                        </a:rPr>
                        <a:t>VVS1</a:t>
                      </a:r>
                      <a:endParaRPr lang="en-US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 smtClean="0">
                          <a:solidFill>
                            <a:schemeClr val="bg1"/>
                          </a:solidFill>
                        </a:rPr>
                        <a:t>VVS2</a:t>
                      </a:r>
                      <a:endParaRPr lang="en-US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</a:tr>
              <a:tr h="316835"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size</a:t>
                      </a:r>
                      <a:endParaRPr lang="en-US" sz="1600" noProof="0" dirty="0"/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29 (15 /14)</a:t>
                      </a:r>
                      <a:endParaRPr lang="en-US" sz="1600" noProof="0" dirty="0"/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34(12/22)</a:t>
                      </a:r>
                      <a:endParaRPr lang="en-US" sz="1600" noProof="0" dirty="0"/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57(17/40)</a:t>
                      </a:r>
                      <a:endParaRPr lang="en-US" sz="1600" noProof="0" dirty="0"/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21(5/16)</a:t>
                      </a:r>
                      <a:endParaRPr lang="en-US" sz="1600" noProof="0" dirty="0"/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</a:tr>
              <a:tr h="316835"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age</a:t>
                      </a:r>
                      <a:endParaRPr lang="en-US" sz="1600" noProof="0" dirty="0"/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2</a:t>
                      </a:r>
                      <a:r>
                        <a:rPr lang="en-US" sz="1600" baseline="0" noProof="0" dirty="0" smtClean="0"/>
                        <a:t>4.9 </a:t>
                      </a:r>
                      <a:r>
                        <a:rPr lang="en-US" sz="1600" noProof="0" dirty="0" smtClean="0"/>
                        <a:t>±1.3</a:t>
                      </a:r>
                      <a:endParaRPr lang="en-US" sz="1600" noProof="0" dirty="0"/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29.0 ± 1.3</a:t>
                      </a:r>
                      <a:endParaRPr lang="en-US" sz="1600" noProof="0" dirty="0"/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 26.2 ± 1.0</a:t>
                      </a:r>
                      <a:endParaRPr lang="en-US" sz="1600" noProof="0" dirty="0"/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27.8 ± 1.3</a:t>
                      </a:r>
                      <a:endParaRPr lang="en-US" sz="1600" noProof="0" dirty="0"/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</a:tr>
              <a:tr h="604867">
                <a:tc>
                  <a:txBody>
                    <a:bodyPr/>
                    <a:lstStyle/>
                    <a:p>
                      <a:r>
                        <a:rPr lang="en-US" sz="1200" noProof="0" dirty="0" smtClean="0"/>
                        <a:t>History of syncope/ syncope in the test</a:t>
                      </a:r>
                      <a:endParaRPr lang="en-US" sz="1200" noProof="0" dirty="0"/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no / no </a:t>
                      </a:r>
                      <a:endParaRPr lang="en-US" noProof="0" dirty="0"/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yes / no</a:t>
                      </a:r>
                      <a:endParaRPr lang="en-US" noProof="0" dirty="0"/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yes /vvs1</a:t>
                      </a:r>
                      <a:endParaRPr lang="en-US" noProof="0" dirty="0"/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/>
                        <a:t>yes /vvs2</a:t>
                      </a:r>
                    </a:p>
                    <a:p>
                      <a:endParaRPr lang="en-US" noProof="0" dirty="0"/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6084168" y="5279956"/>
            <a:ext cx="25497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 windows: H0,T1,T2,T3</a:t>
            </a:r>
          </a:p>
          <a:p>
            <a:r>
              <a:rPr lang="en-US" dirty="0" smtClean="0"/>
              <a:t>each consists of 300 points </a:t>
            </a:r>
            <a:endParaRPr lang="en-US" dirty="0"/>
          </a:p>
        </p:txBody>
      </p:sp>
      <p:sp>
        <p:nvSpPr>
          <p:cNvPr id="8" name="pole tekstowe 7"/>
          <p:cNvSpPr txBox="1"/>
          <p:nvPr/>
        </p:nvSpPr>
        <p:spPr>
          <a:xfrm>
            <a:off x="352442" y="2546962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Head-up tilt test under paced breathing </a:t>
            </a:r>
          </a:p>
          <a:p>
            <a:r>
              <a:rPr lang="en-US" dirty="0" smtClean="0"/>
              <a:t>with activity part stimulated by </a:t>
            </a:r>
            <a:r>
              <a:rPr lang="en-US" dirty="0" err="1" smtClean="0"/>
              <a:t>nitrogl</a:t>
            </a:r>
            <a:r>
              <a:rPr lang="pl-PL" dirty="0" smtClean="0"/>
              <a:t>y</a:t>
            </a:r>
            <a:r>
              <a:rPr lang="en-US" dirty="0" err="1" smtClean="0"/>
              <a:t>cerin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88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6353944"/>
            <a:ext cx="914400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dirty="0" err="1" smtClean="0">
                <a:solidFill>
                  <a:schemeClr val="bg1"/>
                </a:solidFill>
              </a:rPr>
              <a:t>Methods</a:t>
            </a:r>
            <a:r>
              <a:rPr lang="pl-PL" dirty="0" smtClean="0">
                <a:solidFill>
                  <a:schemeClr val="bg1"/>
                </a:solidFill>
              </a:rPr>
              <a:t>: </a:t>
            </a:r>
            <a:r>
              <a:rPr lang="pl-PL" dirty="0" err="1" smtClean="0">
                <a:solidFill>
                  <a:schemeClr val="bg1"/>
                </a:solidFill>
              </a:rPr>
              <a:t>Indices</a:t>
            </a:r>
            <a:r>
              <a:rPr lang="pl-PL" dirty="0" smtClean="0">
                <a:solidFill>
                  <a:schemeClr val="bg1"/>
                </a:solidFill>
              </a:rPr>
              <a:t> of </a:t>
            </a:r>
            <a:r>
              <a:rPr lang="pl-PL" dirty="0" err="1" smtClean="0">
                <a:solidFill>
                  <a:schemeClr val="bg1"/>
                </a:solidFill>
              </a:rPr>
              <a:t>asymmetry</a:t>
            </a:r>
            <a:r>
              <a:rPr lang="pl-PL" dirty="0" smtClean="0">
                <a:solidFill>
                  <a:schemeClr val="bg1"/>
                </a:solidFill>
              </a:rPr>
              <a:t>: GPI and MI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>
          <a:xfrm>
            <a:off x="8154863" y="6423409"/>
            <a:ext cx="990600" cy="365125"/>
          </a:xfrm>
        </p:spPr>
        <p:txBody>
          <a:bodyPr/>
          <a:lstStyle/>
          <a:p>
            <a:fld id="{0931897F-8F23-433E-A660-EFF8D3EDA506}" type="slidenum">
              <a:rPr lang="pl-PL" sz="4000" smtClean="0">
                <a:solidFill>
                  <a:schemeClr val="bg1"/>
                </a:solidFill>
              </a:rPr>
              <a:t>3</a:t>
            </a:fld>
            <a:endParaRPr lang="pl-PL" sz="4000" dirty="0">
              <a:solidFill>
                <a:schemeClr val="bg1"/>
              </a:solidFill>
            </a:endParaRPr>
          </a:p>
        </p:txBody>
      </p:sp>
      <p:graphicFrame>
        <p:nvGraphicFramePr>
          <p:cNvPr id="4" name="Obi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2312935"/>
              </p:ext>
            </p:extLst>
          </p:nvPr>
        </p:nvGraphicFramePr>
        <p:xfrm>
          <a:off x="7263686" y="2227835"/>
          <a:ext cx="1653892" cy="75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" name="Równanie" r:id="rId4" imgW="1549080" imgH="711000" progId="Equation.3">
                  <p:embed/>
                </p:oleObj>
              </mc:Choice>
              <mc:Fallback>
                <p:oleObj name="Równanie" r:id="rId4" imgW="154908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3686" y="2227835"/>
                        <a:ext cx="1653892" cy="75851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4887529" y="1628800"/>
            <a:ext cx="4017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>
                <a:solidFill>
                  <a:srgbClr val="FFC000"/>
                </a:solidFill>
              </a:rPr>
              <a:t>Multistructure</a:t>
            </a:r>
            <a:r>
              <a:rPr lang="pl-PL" dirty="0" smtClean="0">
                <a:solidFill>
                  <a:srgbClr val="FFC000"/>
                </a:solidFill>
              </a:rPr>
              <a:t> Index (MI)</a:t>
            </a:r>
            <a:endParaRPr lang="en-US" dirty="0">
              <a:solidFill>
                <a:srgbClr val="FFC000"/>
              </a:solidFill>
            </a:endParaRPr>
          </a:p>
        </p:txBody>
      </p:sp>
      <p:graphicFrame>
        <p:nvGraphicFramePr>
          <p:cNvPr id="6" name="Obi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3973639"/>
              </p:ext>
            </p:extLst>
          </p:nvPr>
        </p:nvGraphicFramePr>
        <p:xfrm>
          <a:off x="7300074" y="3222615"/>
          <a:ext cx="1652570" cy="6960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" name="Równanie" r:id="rId6" imgW="1688760" imgH="711000" progId="Equation.3">
                  <p:embed/>
                </p:oleObj>
              </mc:Choice>
              <mc:Fallback>
                <p:oleObj name="Równanie" r:id="rId6" imgW="168876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0074" y="3222615"/>
                        <a:ext cx="1652570" cy="696071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173330" y="1628800"/>
            <a:ext cx="3534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>
                <a:solidFill>
                  <a:srgbClr val="FFC000"/>
                </a:solidFill>
              </a:rPr>
              <a:t>Generalized</a:t>
            </a:r>
            <a:r>
              <a:rPr lang="pl-PL" dirty="0" smtClean="0">
                <a:solidFill>
                  <a:srgbClr val="FFC000"/>
                </a:solidFill>
              </a:rPr>
              <a:t> </a:t>
            </a:r>
            <a:r>
              <a:rPr lang="pl-PL" dirty="0" err="1" smtClean="0">
                <a:solidFill>
                  <a:srgbClr val="FFC000"/>
                </a:solidFill>
              </a:rPr>
              <a:t>Porta</a:t>
            </a:r>
            <a:r>
              <a:rPr lang="pl-PL" dirty="0" smtClean="0">
                <a:solidFill>
                  <a:srgbClr val="FFC000"/>
                </a:solidFill>
              </a:rPr>
              <a:t> Index (GPI)</a:t>
            </a:r>
            <a:endParaRPr lang="en-US" dirty="0">
              <a:solidFill>
                <a:srgbClr val="FFC000"/>
              </a:solidFill>
            </a:endParaRPr>
          </a:p>
        </p:txBody>
      </p:sp>
      <p:graphicFrame>
        <p:nvGraphicFramePr>
          <p:cNvPr id="8" name="Obi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6994025"/>
              </p:ext>
            </p:extLst>
          </p:nvPr>
        </p:nvGraphicFramePr>
        <p:xfrm>
          <a:off x="2693571" y="2196688"/>
          <a:ext cx="1732216" cy="6728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" name="Równanie" r:id="rId8" imgW="1828800" imgH="711000" progId="Equation.3">
                  <p:embed/>
                </p:oleObj>
              </mc:Choice>
              <mc:Fallback>
                <p:oleObj name="Równanie" r:id="rId8" imgW="182880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3571" y="2196688"/>
                        <a:ext cx="1732216" cy="67286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i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7458232"/>
              </p:ext>
            </p:extLst>
          </p:nvPr>
        </p:nvGraphicFramePr>
        <p:xfrm>
          <a:off x="2634214" y="3251784"/>
          <a:ext cx="1950398" cy="704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" name="Równanie" r:id="rId10" imgW="1968480" imgH="711000" progId="Equation.3">
                  <p:embed/>
                </p:oleObj>
              </mc:Choice>
              <mc:Fallback>
                <p:oleObj name="Równanie" r:id="rId10" imgW="196848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4214" y="3251784"/>
                        <a:ext cx="1950398" cy="70412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Prostokąt 9"/>
          <p:cNvSpPr/>
          <p:nvPr/>
        </p:nvSpPr>
        <p:spPr>
          <a:xfrm>
            <a:off x="1184401" y="4653136"/>
            <a:ext cx="30995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decelerations and </a:t>
            </a:r>
            <a:r>
              <a:rPr lang="en-US" dirty="0" smtClean="0"/>
              <a:t>accelerations</a:t>
            </a:r>
            <a:r>
              <a:rPr lang="pl-PL" dirty="0" smtClean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compared</a:t>
            </a:r>
            <a:r>
              <a:rPr lang="pl-PL" dirty="0" smtClean="0"/>
              <a:t> </a:t>
            </a:r>
            <a:r>
              <a:rPr lang="en-US" dirty="0" smtClean="0"/>
              <a:t>  </a:t>
            </a:r>
            <a:r>
              <a:rPr lang="en-US" dirty="0"/>
              <a:t>according to their probability of occurrence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5927205" y="4636379"/>
            <a:ext cx="29779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decelerations and </a:t>
            </a:r>
            <a:r>
              <a:rPr lang="en-US" dirty="0" smtClean="0"/>
              <a:t>accelerations</a:t>
            </a:r>
            <a:r>
              <a:rPr lang="pl-PL" dirty="0" smtClean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compared</a:t>
            </a:r>
            <a:r>
              <a:rPr lang="pl-PL" dirty="0" smtClean="0"/>
              <a:t> </a:t>
            </a:r>
            <a:r>
              <a:rPr lang="en-US" dirty="0" smtClean="0"/>
              <a:t> </a:t>
            </a:r>
            <a:r>
              <a:rPr lang="en-US" dirty="0"/>
              <a:t>according to their </a:t>
            </a:r>
            <a:r>
              <a:rPr lang="pl-PL" dirty="0" err="1" smtClean="0"/>
              <a:t>sizes</a:t>
            </a:r>
            <a:endParaRPr lang="en-US" dirty="0"/>
          </a:p>
        </p:txBody>
      </p:sp>
      <p:graphicFrame>
        <p:nvGraphicFramePr>
          <p:cNvPr id="12" name="Obi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0510844"/>
              </p:ext>
            </p:extLst>
          </p:nvPr>
        </p:nvGraphicFramePr>
        <p:xfrm>
          <a:off x="825589" y="364083"/>
          <a:ext cx="782637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" name="Równanie" r:id="rId12" imgW="482400" imgH="203040" progId="Equation.3">
                  <p:embed/>
                </p:oleObj>
              </mc:Choice>
              <mc:Fallback>
                <p:oleObj name="Równanie" r:id="rId12" imgW="482400" imgH="203040" progId="Equation.3">
                  <p:embed/>
                  <p:pic>
                    <p:nvPicPr>
                      <p:cNvPr id="0" name="Obiek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589" y="364083"/>
                        <a:ext cx="782637" cy="32861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i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3202231"/>
              </p:ext>
            </p:extLst>
          </p:nvPr>
        </p:nvGraphicFramePr>
        <p:xfrm>
          <a:off x="796700" y="877362"/>
          <a:ext cx="906462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" name="Równanie" r:id="rId14" imgW="558720" imgH="203040" progId="Equation.3">
                  <p:embed/>
                </p:oleObj>
              </mc:Choice>
              <mc:Fallback>
                <p:oleObj name="Równanie" r:id="rId14" imgW="558720" imgH="203040" progId="Equation.3">
                  <p:embed/>
                  <p:pic>
                    <p:nvPicPr>
                      <p:cNvPr id="0" name="Obiek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700" y="877362"/>
                        <a:ext cx="906462" cy="32861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ole tekstowe 13"/>
          <p:cNvSpPr txBox="1"/>
          <p:nvPr/>
        </p:nvSpPr>
        <p:spPr>
          <a:xfrm>
            <a:off x="323528" y="188640"/>
            <a:ext cx="50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Let</a:t>
            </a:r>
            <a:r>
              <a:rPr lang="pl-PL" dirty="0" smtClean="0"/>
              <a:t> </a:t>
            </a:r>
            <a:endParaRPr lang="en-US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1763688" y="323364"/>
            <a:ext cx="6147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denote a change between subsequent </a:t>
            </a:r>
            <a:r>
              <a:rPr lang="pl-PL" dirty="0" smtClean="0"/>
              <a:t> </a:t>
            </a:r>
            <a:r>
              <a:rPr lang="en-US" dirty="0" smtClean="0"/>
              <a:t>value</a:t>
            </a:r>
            <a:r>
              <a:rPr lang="pl-PL" dirty="0" smtClean="0"/>
              <a:t>s </a:t>
            </a:r>
            <a:r>
              <a:rPr lang="en-US" dirty="0" err="1"/>
              <a:t>i</a:t>
            </a:r>
            <a:r>
              <a:rPr lang="en-US" dirty="0"/>
              <a:t> and i-1 of </a:t>
            </a:r>
            <a:r>
              <a:rPr lang="en-US" dirty="0" smtClean="0"/>
              <a:t> RR-intervals</a:t>
            </a:r>
            <a:endParaRPr lang="en-US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1869261" y="898038"/>
            <a:ext cx="7035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denote a change between subsequent </a:t>
            </a:r>
            <a:r>
              <a:rPr lang="pl-PL" dirty="0" smtClean="0"/>
              <a:t> </a:t>
            </a:r>
            <a:r>
              <a:rPr lang="en-US" dirty="0" smtClean="0"/>
              <a:t>value</a:t>
            </a:r>
            <a:r>
              <a:rPr lang="pl-PL" dirty="0" smtClean="0"/>
              <a:t>s </a:t>
            </a:r>
            <a:r>
              <a:rPr lang="en-US" dirty="0" err="1"/>
              <a:t>i</a:t>
            </a:r>
            <a:r>
              <a:rPr lang="en-US" dirty="0"/>
              <a:t> and i-1 </a:t>
            </a:r>
            <a:r>
              <a:rPr lang="pl-PL" dirty="0" smtClean="0"/>
              <a:t> </a:t>
            </a:r>
            <a:r>
              <a:rPr lang="en-US" dirty="0" smtClean="0"/>
              <a:t>of  </a:t>
            </a:r>
            <a:r>
              <a:rPr lang="pl-PL" dirty="0" err="1" smtClean="0"/>
              <a:t>systolic</a:t>
            </a:r>
            <a:r>
              <a:rPr lang="pl-PL" dirty="0" smtClean="0"/>
              <a:t> </a:t>
            </a:r>
            <a:r>
              <a:rPr lang="pl-PL" dirty="0" err="1" smtClean="0"/>
              <a:t>blood</a:t>
            </a:r>
            <a:r>
              <a:rPr lang="pl-PL" dirty="0" smtClean="0"/>
              <a:t> </a:t>
            </a:r>
            <a:r>
              <a:rPr lang="pl-PL" dirty="0" err="1" smtClean="0"/>
              <a:t>pressure</a:t>
            </a:r>
            <a:endParaRPr lang="en-US" dirty="0"/>
          </a:p>
        </p:txBody>
      </p:sp>
      <p:sp>
        <p:nvSpPr>
          <p:cNvPr id="17" name="pole tekstowe 16"/>
          <p:cNvSpPr txBox="1"/>
          <p:nvPr/>
        </p:nvSpPr>
        <p:spPr>
          <a:xfrm>
            <a:off x="293872" y="2132856"/>
            <a:ext cx="20393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600" dirty="0" err="1" smtClean="0"/>
              <a:t>total</a:t>
            </a:r>
            <a:r>
              <a:rPr lang="pl-PL" sz="1600" dirty="0" smtClean="0"/>
              <a:t> of  p(</a:t>
            </a:r>
            <a:r>
              <a:rPr lang="pl-PL" sz="1600" dirty="0" err="1" smtClean="0"/>
              <a:t>acceleration</a:t>
            </a:r>
            <a:r>
              <a:rPr lang="pl-PL" sz="1600" dirty="0" smtClean="0"/>
              <a:t>)</a:t>
            </a:r>
            <a:r>
              <a:rPr lang="pl-PL" sz="2000" baseline="30000" dirty="0" smtClean="0">
                <a:solidFill>
                  <a:srgbClr val="FF0000"/>
                </a:solidFill>
              </a:rPr>
              <a:t>q</a:t>
            </a:r>
          </a:p>
          <a:p>
            <a:pPr algn="ctr"/>
            <a:r>
              <a:rPr lang="pl-PL" sz="1600" dirty="0" smtClean="0"/>
              <a:t>--------------------------------</a:t>
            </a:r>
          </a:p>
          <a:p>
            <a:pPr algn="ctr"/>
            <a:r>
              <a:rPr lang="pl-PL" sz="1600" dirty="0" err="1" smtClean="0"/>
              <a:t>total</a:t>
            </a:r>
            <a:r>
              <a:rPr lang="pl-PL" sz="1600" dirty="0" smtClean="0"/>
              <a:t> of  p(</a:t>
            </a:r>
            <a:r>
              <a:rPr lang="pl-PL" sz="1600" dirty="0" err="1" smtClean="0"/>
              <a:t>any</a:t>
            </a:r>
            <a:r>
              <a:rPr lang="pl-PL" sz="1600" dirty="0" smtClean="0"/>
              <a:t> </a:t>
            </a:r>
            <a:r>
              <a:rPr lang="pl-PL" sz="1600" dirty="0" err="1" smtClean="0"/>
              <a:t>change</a:t>
            </a:r>
            <a:r>
              <a:rPr lang="pl-PL" sz="1600" dirty="0" smtClean="0"/>
              <a:t>) </a:t>
            </a:r>
            <a:r>
              <a:rPr lang="pl-PL" sz="2000" baseline="30000" dirty="0" smtClean="0">
                <a:solidFill>
                  <a:srgbClr val="FF0000"/>
                </a:solidFill>
              </a:rPr>
              <a:t>q</a:t>
            </a:r>
            <a:endParaRPr lang="en-US" sz="2000" baseline="30000" dirty="0">
              <a:solidFill>
                <a:srgbClr val="FF0000"/>
              </a:solidFill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173330" y="3223006"/>
            <a:ext cx="25202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600" dirty="0" err="1" smtClean="0"/>
              <a:t>total</a:t>
            </a:r>
            <a:r>
              <a:rPr lang="pl-PL" sz="1600" dirty="0" smtClean="0"/>
              <a:t> of  p(</a:t>
            </a:r>
            <a:r>
              <a:rPr lang="pl-PL" sz="1600" dirty="0" err="1" smtClean="0"/>
              <a:t>falls</a:t>
            </a:r>
            <a:r>
              <a:rPr lang="pl-PL" sz="1600" dirty="0" smtClean="0"/>
              <a:t> in SBP)</a:t>
            </a:r>
            <a:r>
              <a:rPr lang="pl-PL" sz="1600" baseline="30000" dirty="0" smtClean="0">
                <a:solidFill>
                  <a:srgbClr val="FF0000"/>
                </a:solidFill>
              </a:rPr>
              <a:t>q</a:t>
            </a:r>
          </a:p>
          <a:p>
            <a:pPr algn="ctr"/>
            <a:r>
              <a:rPr lang="pl-PL" sz="1600" dirty="0" smtClean="0"/>
              <a:t>---------------------------------------</a:t>
            </a:r>
          </a:p>
          <a:p>
            <a:pPr algn="ctr"/>
            <a:r>
              <a:rPr lang="pl-PL" sz="1600" dirty="0" err="1" smtClean="0"/>
              <a:t>total</a:t>
            </a:r>
            <a:r>
              <a:rPr lang="pl-PL" sz="1600" dirty="0" smtClean="0"/>
              <a:t> of  p(</a:t>
            </a:r>
            <a:r>
              <a:rPr lang="pl-PL" sz="1600" dirty="0" err="1" smtClean="0"/>
              <a:t>any</a:t>
            </a:r>
            <a:r>
              <a:rPr lang="pl-PL" sz="1600" dirty="0" smtClean="0"/>
              <a:t> </a:t>
            </a:r>
            <a:r>
              <a:rPr lang="pl-PL" sz="1600" dirty="0" err="1" smtClean="0"/>
              <a:t>change</a:t>
            </a:r>
            <a:r>
              <a:rPr lang="pl-PL" sz="1600" dirty="0" smtClean="0"/>
              <a:t> in SBP) </a:t>
            </a:r>
            <a:r>
              <a:rPr lang="pl-PL" sz="1600" baseline="30000" dirty="0" smtClean="0">
                <a:solidFill>
                  <a:srgbClr val="FF0000"/>
                </a:solidFill>
              </a:rPr>
              <a:t>q</a:t>
            </a:r>
            <a:endParaRPr lang="en-US" sz="1600" baseline="30000" dirty="0">
              <a:solidFill>
                <a:srgbClr val="FF0000"/>
              </a:solidFill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4958545" y="2200141"/>
            <a:ext cx="19800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600" dirty="0" err="1" smtClean="0"/>
              <a:t>total</a:t>
            </a:r>
            <a:r>
              <a:rPr lang="pl-PL" sz="1600" dirty="0" smtClean="0"/>
              <a:t> of  </a:t>
            </a:r>
            <a:r>
              <a:rPr lang="pl-PL" sz="1600" dirty="0" err="1" smtClean="0"/>
              <a:t>deceleration</a:t>
            </a:r>
            <a:r>
              <a:rPr lang="pl-PL" sz="1600" dirty="0" smtClean="0"/>
              <a:t> </a:t>
            </a:r>
            <a:r>
              <a:rPr lang="pl-PL" sz="1600" baseline="30000" dirty="0" smtClean="0">
                <a:solidFill>
                  <a:srgbClr val="FF0000"/>
                </a:solidFill>
              </a:rPr>
              <a:t>q</a:t>
            </a:r>
          </a:p>
          <a:p>
            <a:pPr algn="ctr"/>
            <a:r>
              <a:rPr lang="pl-PL" sz="1600" dirty="0" smtClean="0"/>
              <a:t>--------------------------------</a:t>
            </a:r>
          </a:p>
          <a:p>
            <a:pPr algn="ctr"/>
            <a:r>
              <a:rPr lang="pl-PL" sz="1600" dirty="0" err="1" smtClean="0"/>
              <a:t>total</a:t>
            </a:r>
            <a:r>
              <a:rPr lang="pl-PL" sz="1600" dirty="0" smtClean="0"/>
              <a:t> of  (</a:t>
            </a:r>
            <a:r>
              <a:rPr lang="pl-PL" sz="1600" dirty="0" err="1" smtClean="0"/>
              <a:t>any</a:t>
            </a:r>
            <a:r>
              <a:rPr lang="pl-PL" sz="1600" dirty="0" smtClean="0"/>
              <a:t> </a:t>
            </a:r>
            <a:r>
              <a:rPr lang="pl-PL" sz="1600" dirty="0" err="1" smtClean="0"/>
              <a:t>change</a:t>
            </a:r>
            <a:r>
              <a:rPr lang="pl-PL" sz="1600" dirty="0" smtClean="0"/>
              <a:t>) </a:t>
            </a:r>
            <a:r>
              <a:rPr lang="pl-PL" sz="1600" baseline="30000" dirty="0" smtClean="0">
                <a:solidFill>
                  <a:srgbClr val="FF0000"/>
                </a:solidFill>
              </a:rPr>
              <a:t>q</a:t>
            </a:r>
            <a:endParaRPr lang="en-US" sz="1600" baseline="30000" dirty="0">
              <a:solidFill>
                <a:srgbClr val="FF0000"/>
              </a:solidFill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4958545" y="3102059"/>
            <a:ext cx="19800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600" dirty="0" err="1" smtClean="0"/>
              <a:t>total</a:t>
            </a:r>
            <a:r>
              <a:rPr lang="pl-PL" sz="1600" dirty="0" smtClean="0"/>
              <a:t> of  (</a:t>
            </a:r>
            <a:r>
              <a:rPr lang="pl-PL" sz="1600" dirty="0" err="1" smtClean="0"/>
              <a:t>rises</a:t>
            </a:r>
            <a:r>
              <a:rPr lang="pl-PL" sz="1600" dirty="0" smtClean="0"/>
              <a:t> in SBP) </a:t>
            </a:r>
            <a:r>
              <a:rPr lang="pl-PL" sz="1600" baseline="30000" dirty="0" smtClean="0">
                <a:solidFill>
                  <a:srgbClr val="FF0000"/>
                </a:solidFill>
              </a:rPr>
              <a:t>q</a:t>
            </a:r>
          </a:p>
          <a:p>
            <a:pPr algn="ctr"/>
            <a:r>
              <a:rPr lang="pl-PL" sz="1600" dirty="0" smtClean="0"/>
              <a:t>--------------------------------</a:t>
            </a:r>
          </a:p>
          <a:p>
            <a:pPr algn="ctr"/>
            <a:r>
              <a:rPr lang="pl-PL" sz="1600" dirty="0" err="1" smtClean="0"/>
              <a:t>total</a:t>
            </a:r>
            <a:r>
              <a:rPr lang="pl-PL" sz="1600" dirty="0" smtClean="0"/>
              <a:t> of  (</a:t>
            </a:r>
            <a:r>
              <a:rPr lang="pl-PL" sz="1600" dirty="0" err="1" smtClean="0"/>
              <a:t>any</a:t>
            </a:r>
            <a:r>
              <a:rPr lang="pl-PL" sz="1600" dirty="0" smtClean="0"/>
              <a:t> </a:t>
            </a:r>
            <a:r>
              <a:rPr lang="pl-PL" sz="1600" dirty="0" err="1" smtClean="0"/>
              <a:t>change</a:t>
            </a:r>
            <a:r>
              <a:rPr lang="pl-PL" sz="1600" dirty="0" smtClean="0"/>
              <a:t>) </a:t>
            </a:r>
            <a:r>
              <a:rPr lang="pl-PL" sz="1600" baseline="30000" dirty="0" smtClean="0">
                <a:solidFill>
                  <a:srgbClr val="FF0000"/>
                </a:solidFill>
              </a:rPr>
              <a:t>q</a:t>
            </a:r>
            <a:endParaRPr lang="en-US" sz="1600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0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  <p:bldP spid="11" grpId="0"/>
      <p:bldP spid="17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480" y="260648"/>
            <a:ext cx="5795582" cy="3491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/>
          <p:cNvSpPr/>
          <p:nvPr/>
        </p:nvSpPr>
        <p:spPr>
          <a:xfrm>
            <a:off x="0" y="6353944"/>
            <a:ext cx="914400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bg1"/>
                </a:solidFill>
              </a:rPr>
              <a:t>Results: the rest state (H0) for healthy people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>
          <a:xfrm>
            <a:off x="8154863" y="6423409"/>
            <a:ext cx="990600" cy="365125"/>
          </a:xfrm>
        </p:spPr>
        <p:txBody>
          <a:bodyPr/>
          <a:lstStyle/>
          <a:p>
            <a:fld id="{0931897F-8F23-433E-A660-EFF8D3EDA506}" type="slidenum">
              <a:rPr lang="en-US" sz="4000" smtClean="0">
                <a:solidFill>
                  <a:schemeClr val="bg1"/>
                </a:solidFill>
              </a:rPr>
              <a:t>4</a:t>
            </a:fld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323528" y="188640"/>
            <a:ext cx="230425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Typical distributions of  ΔRR or ΔSBP are sharply peaked around the zero. </a:t>
            </a:r>
          </a:p>
          <a:p>
            <a:endParaRPr lang="pl-PL" dirty="0" smtClean="0"/>
          </a:p>
          <a:p>
            <a:r>
              <a:rPr lang="en-US" dirty="0" smtClean="0"/>
              <a:t>Therefore,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the smallest increments </a:t>
            </a:r>
            <a:r>
              <a:rPr lang="en-US" dirty="0" smtClean="0"/>
              <a:t>are usually </a:t>
            </a:r>
            <a:r>
              <a:rPr lang="en-US" dirty="0" smtClean="0">
                <a:solidFill>
                  <a:srgbClr val="FFFF00"/>
                </a:solidFill>
              </a:rPr>
              <a:t>the most probable events</a:t>
            </a:r>
            <a:r>
              <a:rPr lang="en-US" dirty="0" smtClean="0"/>
              <a:t>, </a:t>
            </a:r>
          </a:p>
          <a:p>
            <a:r>
              <a:rPr lang="en-US" dirty="0" smtClean="0"/>
              <a:t>and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the largest changes </a:t>
            </a:r>
            <a:r>
              <a:rPr lang="en-US" dirty="0" smtClean="0"/>
              <a:t>coincide with </a:t>
            </a:r>
            <a:r>
              <a:rPr lang="en-US" dirty="0" smtClean="0">
                <a:solidFill>
                  <a:srgbClr val="FFFF00"/>
                </a:solidFill>
              </a:rPr>
              <a:t>the least probable events</a:t>
            </a:r>
            <a:r>
              <a:rPr lang="en-US" dirty="0" smtClean="0"/>
              <a:t>.   </a:t>
            </a:r>
          </a:p>
          <a:p>
            <a:endParaRPr lang="en-US" dirty="0" smtClean="0"/>
          </a:p>
          <a:p>
            <a:r>
              <a:rPr lang="en-US" dirty="0" smtClean="0"/>
              <a:t>As a consequence, the functions GPI(q) and MI(q) are to some degree related to each other.</a:t>
            </a:r>
            <a:endParaRPr lang="en-US" dirty="0"/>
          </a:p>
        </p:txBody>
      </p:sp>
      <p:sp>
        <p:nvSpPr>
          <p:cNvPr id="6" name="Strzałka w dół 5"/>
          <p:cNvSpPr/>
          <p:nvPr/>
        </p:nvSpPr>
        <p:spPr>
          <a:xfrm>
            <a:off x="8597112" y="583491"/>
            <a:ext cx="288032" cy="50405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trzałka w dół 6"/>
          <p:cNvSpPr/>
          <p:nvPr/>
        </p:nvSpPr>
        <p:spPr>
          <a:xfrm rot="10800000">
            <a:off x="8566536" y="2889613"/>
            <a:ext cx="288032" cy="504056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trzałka w dół 7"/>
          <p:cNvSpPr/>
          <p:nvPr/>
        </p:nvSpPr>
        <p:spPr>
          <a:xfrm rot="10800000">
            <a:off x="6560208" y="2929284"/>
            <a:ext cx="288032" cy="504056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trzałka w dół 8"/>
          <p:cNvSpPr/>
          <p:nvPr/>
        </p:nvSpPr>
        <p:spPr>
          <a:xfrm>
            <a:off x="5761055" y="789758"/>
            <a:ext cx="288032" cy="504056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trzałka w dół 9"/>
          <p:cNvSpPr/>
          <p:nvPr/>
        </p:nvSpPr>
        <p:spPr>
          <a:xfrm rot="10800000">
            <a:off x="3635896" y="2889613"/>
            <a:ext cx="288032" cy="50405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trzałka w dół 10"/>
          <p:cNvSpPr/>
          <p:nvPr/>
        </p:nvSpPr>
        <p:spPr>
          <a:xfrm>
            <a:off x="3765746" y="1145415"/>
            <a:ext cx="288032" cy="504056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trzałka w dół 11"/>
          <p:cNvSpPr/>
          <p:nvPr/>
        </p:nvSpPr>
        <p:spPr>
          <a:xfrm rot="10800000">
            <a:off x="5785365" y="3188553"/>
            <a:ext cx="288032" cy="504056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trzałka w dół 12"/>
          <p:cNvSpPr/>
          <p:nvPr/>
        </p:nvSpPr>
        <p:spPr>
          <a:xfrm>
            <a:off x="6560208" y="1256775"/>
            <a:ext cx="288032" cy="504056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ole tekstowe 4"/>
          <p:cNvSpPr txBox="1"/>
          <p:nvPr/>
        </p:nvSpPr>
        <p:spPr>
          <a:xfrm>
            <a:off x="2992171" y="4160765"/>
            <a:ext cx="265167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C000"/>
                </a:solidFill>
              </a:rPr>
              <a:t>SBP</a:t>
            </a:r>
            <a:r>
              <a:rPr lang="pl-PL" dirty="0" smtClean="0"/>
              <a:t>: </a:t>
            </a:r>
            <a:r>
              <a:rPr lang="en-US" dirty="0" smtClean="0"/>
              <a:t> </a:t>
            </a:r>
            <a:r>
              <a:rPr lang="en-US" sz="1600" dirty="0" smtClean="0"/>
              <a:t> more frequent  small rises balanced by larger falls  but occurring rarely.  </a:t>
            </a:r>
            <a:endParaRPr lang="en-US" sz="1600" dirty="0"/>
          </a:p>
        </p:txBody>
      </p:sp>
      <p:sp>
        <p:nvSpPr>
          <p:cNvPr id="14" name="Strzałka w prawo 13"/>
          <p:cNvSpPr/>
          <p:nvPr/>
        </p:nvSpPr>
        <p:spPr>
          <a:xfrm rot="18619744">
            <a:off x="4172595" y="5464428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trzałka w prawo 15"/>
          <p:cNvSpPr/>
          <p:nvPr/>
        </p:nvSpPr>
        <p:spPr>
          <a:xfrm rot="18619744">
            <a:off x="4390017" y="5129411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Strzałka w dół 14"/>
          <p:cNvSpPr/>
          <p:nvPr/>
        </p:nvSpPr>
        <p:spPr>
          <a:xfrm rot="19970507">
            <a:off x="4816663" y="5019343"/>
            <a:ext cx="343823" cy="839559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Prostokąt 16"/>
          <p:cNvSpPr/>
          <p:nvPr/>
        </p:nvSpPr>
        <p:spPr>
          <a:xfrm>
            <a:off x="6020012" y="4128180"/>
            <a:ext cx="304209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rgbClr val="FFC000"/>
                </a:solidFill>
              </a:rPr>
              <a:t>RR</a:t>
            </a:r>
            <a:r>
              <a:rPr lang="pl-PL" sz="1600" dirty="0" smtClean="0"/>
              <a:t>: </a:t>
            </a:r>
            <a:r>
              <a:rPr lang="en-US" sz="1600" dirty="0" smtClean="0"/>
              <a:t>  </a:t>
            </a:r>
            <a:r>
              <a:rPr lang="en-US" sz="1600" dirty="0"/>
              <a:t>by more frequent  small </a:t>
            </a:r>
            <a:r>
              <a:rPr lang="pl-PL" sz="1600" dirty="0" err="1" smtClean="0"/>
              <a:t>decelerations</a:t>
            </a:r>
            <a:r>
              <a:rPr lang="pl-PL" sz="1600" dirty="0" smtClean="0"/>
              <a:t> </a:t>
            </a:r>
            <a:r>
              <a:rPr lang="en-US" sz="1600" dirty="0" smtClean="0"/>
              <a:t> </a:t>
            </a:r>
            <a:r>
              <a:rPr lang="en-US" sz="1600" dirty="0"/>
              <a:t>balanced by larger </a:t>
            </a:r>
            <a:r>
              <a:rPr lang="pl-PL" sz="1600" dirty="0" err="1" smtClean="0"/>
              <a:t>accelerations</a:t>
            </a:r>
            <a:r>
              <a:rPr lang="en-US" sz="1600" dirty="0" smtClean="0"/>
              <a:t>  </a:t>
            </a:r>
            <a:r>
              <a:rPr lang="en-US" sz="1600" dirty="0"/>
              <a:t>but occurring rarely.  </a:t>
            </a:r>
          </a:p>
        </p:txBody>
      </p:sp>
      <p:sp>
        <p:nvSpPr>
          <p:cNvPr id="18" name="Prostokąt 17"/>
          <p:cNvSpPr/>
          <p:nvPr/>
        </p:nvSpPr>
        <p:spPr>
          <a:xfrm>
            <a:off x="3966654" y="3816255"/>
            <a:ext cx="3894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err="1" smtClean="0"/>
              <a:t>Cardiovasc</a:t>
            </a:r>
            <a:r>
              <a:rPr lang="en-US" dirty="0" err="1" smtClean="0"/>
              <a:t>ular</a:t>
            </a:r>
            <a:r>
              <a:rPr lang="en-US" dirty="0" smtClean="0"/>
              <a:t> </a:t>
            </a:r>
            <a:r>
              <a:rPr lang="en-US" dirty="0"/>
              <a:t>homeostasis  is  maintained</a:t>
            </a:r>
            <a:r>
              <a:rPr lang="pl-PL" dirty="0"/>
              <a:t>:</a:t>
            </a:r>
          </a:p>
        </p:txBody>
      </p:sp>
      <p:sp>
        <p:nvSpPr>
          <p:cNvPr id="20" name="Strzałka w dół 19"/>
          <p:cNvSpPr/>
          <p:nvPr/>
        </p:nvSpPr>
        <p:spPr>
          <a:xfrm rot="19088510">
            <a:off x="6930073" y="5150140"/>
            <a:ext cx="171912" cy="419779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trzałka w dół 20"/>
          <p:cNvSpPr/>
          <p:nvPr/>
        </p:nvSpPr>
        <p:spPr>
          <a:xfrm rot="19088510">
            <a:off x="7235078" y="5453698"/>
            <a:ext cx="171912" cy="419779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trzałka w prawo 21"/>
          <p:cNvSpPr/>
          <p:nvPr/>
        </p:nvSpPr>
        <p:spPr>
          <a:xfrm rot="17538350">
            <a:off x="7276689" y="5320991"/>
            <a:ext cx="783221" cy="3012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81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5" grpId="0"/>
      <p:bldP spid="14" grpId="0" animBg="1"/>
      <p:bldP spid="16" grpId="0" animBg="1"/>
      <p:bldP spid="15" grpId="0" animBg="1"/>
      <p:bldP spid="17" grpId="0"/>
      <p:bldP spid="18" grpId="0"/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6353944"/>
            <a:ext cx="914400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dirty="0" err="1" smtClean="0">
                <a:solidFill>
                  <a:schemeClr val="bg1"/>
                </a:solidFill>
              </a:rPr>
              <a:t>Results</a:t>
            </a:r>
            <a:r>
              <a:rPr lang="pl-PL" dirty="0" smtClean="0">
                <a:solidFill>
                  <a:schemeClr val="bg1"/>
                </a:solidFill>
              </a:rPr>
              <a:t>: the </a:t>
            </a:r>
            <a:r>
              <a:rPr lang="pl-PL" dirty="0" err="1" smtClean="0">
                <a:solidFill>
                  <a:schemeClr val="bg1"/>
                </a:solidFill>
              </a:rPr>
              <a:t>rest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pl-PL" dirty="0" err="1" smtClean="0">
                <a:solidFill>
                  <a:schemeClr val="bg1"/>
                </a:solidFill>
              </a:rPr>
              <a:t>state</a:t>
            </a:r>
            <a:r>
              <a:rPr lang="pl-PL" dirty="0" smtClean="0">
                <a:solidFill>
                  <a:schemeClr val="bg1"/>
                </a:solidFill>
              </a:rPr>
              <a:t> (H0) for </a:t>
            </a:r>
            <a:r>
              <a:rPr lang="pl-PL" dirty="0" err="1" smtClean="0">
                <a:solidFill>
                  <a:schemeClr val="bg1"/>
                </a:solidFill>
              </a:rPr>
              <a:t>vasovagal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pl-PL" dirty="0" err="1" smtClean="0">
                <a:solidFill>
                  <a:schemeClr val="bg1"/>
                </a:solidFill>
              </a:rPr>
              <a:t>patients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>
          <a:xfrm>
            <a:off x="8154863" y="6423409"/>
            <a:ext cx="990600" cy="365125"/>
          </a:xfrm>
        </p:spPr>
        <p:txBody>
          <a:bodyPr/>
          <a:lstStyle/>
          <a:p>
            <a:fld id="{0931897F-8F23-433E-A660-EFF8D3EDA506}" type="slidenum">
              <a:rPr lang="pl-PL" sz="4000" smtClean="0">
                <a:solidFill>
                  <a:schemeClr val="bg1"/>
                </a:solidFill>
              </a:rPr>
              <a:t>5</a:t>
            </a:fld>
            <a:endParaRPr lang="pl-PL" sz="4000" dirty="0">
              <a:solidFill>
                <a:schemeClr val="bg1"/>
              </a:solidFill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009" y="3450207"/>
            <a:ext cx="2078550" cy="23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165" y="3450208"/>
            <a:ext cx="2098976" cy="23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268" y="3433286"/>
            <a:ext cx="1913300" cy="2397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065409"/>
            <a:ext cx="2032486" cy="2274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068" y="1065409"/>
            <a:ext cx="2079170" cy="226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913" y="1065409"/>
            <a:ext cx="1945655" cy="226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764"/>
            <a:ext cx="1940586" cy="221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49523"/>
            <a:ext cx="1940586" cy="220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trzałka w dół 11"/>
          <p:cNvSpPr/>
          <p:nvPr/>
        </p:nvSpPr>
        <p:spPr>
          <a:xfrm rot="19088510">
            <a:off x="6930073" y="214470"/>
            <a:ext cx="171912" cy="419779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trzałka w dół 12"/>
          <p:cNvSpPr/>
          <p:nvPr/>
        </p:nvSpPr>
        <p:spPr>
          <a:xfrm rot="19088510">
            <a:off x="7235078" y="518028"/>
            <a:ext cx="171912" cy="419779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trzałka w prawo 3"/>
          <p:cNvSpPr/>
          <p:nvPr/>
        </p:nvSpPr>
        <p:spPr>
          <a:xfrm rot="18843234">
            <a:off x="7431703" y="479024"/>
            <a:ext cx="783221" cy="2136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rzałka w prawo 14"/>
          <p:cNvSpPr/>
          <p:nvPr/>
        </p:nvSpPr>
        <p:spPr>
          <a:xfrm rot="18619744">
            <a:off x="2377720" y="554745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rzałka w prawo 15"/>
          <p:cNvSpPr/>
          <p:nvPr/>
        </p:nvSpPr>
        <p:spPr>
          <a:xfrm rot="18619744">
            <a:off x="2680966" y="193738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trzałka w dół 16"/>
          <p:cNvSpPr/>
          <p:nvPr/>
        </p:nvSpPr>
        <p:spPr>
          <a:xfrm rot="19088510">
            <a:off x="3296075" y="94453"/>
            <a:ext cx="343823" cy="839559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Łącznik prosty ze strzałką 6"/>
          <p:cNvCxnSpPr/>
          <p:nvPr/>
        </p:nvCxnSpPr>
        <p:spPr>
          <a:xfrm>
            <a:off x="4499992" y="508890"/>
            <a:ext cx="1368152" cy="534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ole tekstowe 7"/>
          <p:cNvSpPr txBox="1"/>
          <p:nvPr/>
        </p:nvSpPr>
        <p:spPr>
          <a:xfrm>
            <a:off x="3774473" y="210676"/>
            <a:ext cx="14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Healthy</a:t>
            </a:r>
            <a:r>
              <a:rPr lang="pl-PL" dirty="0" smtClean="0"/>
              <a:t> </a:t>
            </a:r>
            <a:r>
              <a:rPr lang="pl-PL" dirty="0" err="1" smtClean="0"/>
              <a:t>people</a:t>
            </a:r>
            <a:endParaRPr lang="en-US" dirty="0"/>
          </a:p>
        </p:txBody>
      </p:sp>
      <p:sp>
        <p:nvSpPr>
          <p:cNvPr id="22" name="pole tekstowe 21"/>
          <p:cNvSpPr txBox="1"/>
          <p:nvPr/>
        </p:nvSpPr>
        <p:spPr>
          <a:xfrm>
            <a:off x="5652120" y="597790"/>
            <a:ext cx="1775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Vasovagal</a:t>
            </a:r>
            <a:r>
              <a:rPr lang="pl-PL" dirty="0" smtClean="0"/>
              <a:t> </a:t>
            </a:r>
            <a:r>
              <a:rPr lang="pl-PL" dirty="0" err="1" smtClean="0"/>
              <a:t>patients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23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6353944"/>
            <a:ext cx="914400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bg1"/>
                </a:solidFill>
              </a:rPr>
              <a:t>Results: the tilt  state T1 – early tilt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>
          <a:xfrm>
            <a:off x="8154863" y="6423409"/>
            <a:ext cx="990600" cy="365125"/>
          </a:xfrm>
        </p:spPr>
        <p:txBody>
          <a:bodyPr/>
          <a:lstStyle/>
          <a:p>
            <a:fld id="{0931897F-8F23-433E-A660-EFF8D3EDA506}" type="slidenum">
              <a:rPr lang="en-US" sz="4000" smtClean="0">
                <a:solidFill>
                  <a:schemeClr val="bg1"/>
                </a:solidFill>
              </a:rPr>
              <a:t>6</a:t>
            </a:fld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9666"/>
            <a:ext cx="1725935" cy="1954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88640"/>
            <a:ext cx="1692136" cy="1975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0082"/>
            <a:ext cx="1786866" cy="1934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30082"/>
            <a:ext cx="1873095" cy="1997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9521"/>
            <a:ext cx="1823162" cy="2136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621841"/>
            <a:ext cx="1772397" cy="2124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078" y="2609521"/>
            <a:ext cx="1786866" cy="2125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531" y="2676195"/>
            <a:ext cx="1897478" cy="2069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ostokąt 3"/>
          <p:cNvSpPr/>
          <p:nvPr/>
        </p:nvSpPr>
        <p:spPr>
          <a:xfrm>
            <a:off x="1127778" y="1700808"/>
            <a:ext cx="504056" cy="360040"/>
          </a:xfrm>
          <a:prstGeom prst="rect">
            <a:avLst/>
          </a:prstGeom>
          <a:gradFill>
            <a:gsLst>
              <a:gs pos="0">
                <a:schemeClr val="accent2">
                  <a:tint val="83000"/>
                  <a:shade val="100000"/>
                  <a:satMod val="100000"/>
                  <a:alpha val="8000"/>
                </a:schemeClr>
              </a:gs>
              <a:gs pos="100000">
                <a:schemeClr val="accent2">
                  <a:tint val="61000"/>
                  <a:alpha val="100000"/>
                  <a:satMod val="20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176869" y="2228050"/>
            <a:ext cx="383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 differentiates  slow versus fast dynamics</a:t>
            </a:r>
            <a:endParaRPr lang="en-US" dirty="0"/>
          </a:p>
        </p:txBody>
      </p:sp>
      <p:sp>
        <p:nvSpPr>
          <p:cNvPr id="17" name="pole tekstowe 16"/>
          <p:cNvSpPr txBox="1"/>
          <p:nvPr/>
        </p:nvSpPr>
        <p:spPr>
          <a:xfrm>
            <a:off x="1178324" y="4869160"/>
            <a:ext cx="395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GPI differentiates  typical  versus rare events</a:t>
            </a:r>
            <a:endParaRPr lang="en-US" dirty="0"/>
          </a:p>
        </p:txBody>
      </p:sp>
      <p:sp>
        <p:nvSpPr>
          <p:cNvPr id="18" name="Prostokąt 17"/>
          <p:cNvSpPr/>
          <p:nvPr/>
        </p:nvSpPr>
        <p:spPr>
          <a:xfrm>
            <a:off x="3347864" y="1699943"/>
            <a:ext cx="504056" cy="360040"/>
          </a:xfrm>
          <a:prstGeom prst="rect">
            <a:avLst/>
          </a:prstGeom>
          <a:gradFill>
            <a:gsLst>
              <a:gs pos="0">
                <a:schemeClr val="accent2">
                  <a:tint val="83000"/>
                  <a:shade val="100000"/>
                  <a:satMod val="100000"/>
                  <a:alpha val="8000"/>
                </a:schemeClr>
              </a:gs>
              <a:gs pos="100000">
                <a:schemeClr val="accent2">
                  <a:tint val="61000"/>
                  <a:alpha val="100000"/>
                  <a:satMod val="20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Prostokąt 18"/>
          <p:cNvSpPr/>
          <p:nvPr/>
        </p:nvSpPr>
        <p:spPr>
          <a:xfrm>
            <a:off x="5364088" y="1700808"/>
            <a:ext cx="504056" cy="360040"/>
          </a:xfrm>
          <a:prstGeom prst="rect">
            <a:avLst/>
          </a:prstGeom>
          <a:gradFill>
            <a:gsLst>
              <a:gs pos="0">
                <a:schemeClr val="accent2">
                  <a:tint val="83000"/>
                  <a:shade val="100000"/>
                  <a:satMod val="100000"/>
                  <a:alpha val="8000"/>
                </a:schemeClr>
              </a:gs>
              <a:gs pos="100000">
                <a:schemeClr val="accent2">
                  <a:tint val="61000"/>
                  <a:alpha val="100000"/>
                  <a:satMod val="20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Prostokąt 19"/>
          <p:cNvSpPr/>
          <p:nvPr/>
        </p:nvSpPr>
        <p:spPr>
          <a:xfrm>
            <a:off x="7668344" y="1804109"/>
            <a:ext cx="504056" cy="360040"/>
          </a:xfrm>
          <a:prstGeom prst="rect">
            <a:avLst/>
          </a:prstGeom>
          <a:gradFill>
            <a:gsLst>
              <a:gs pos="0">
                <a:schemeClr val="accent2">
                  <a:tint val="83000"/>
                  <a:shade val="100000"/>
                  <a:satMod val="100000"/>
                  <a:alpha val="8000"/>
                </a:schemeClr>
              </a:gs>
              <a:gs pos="100000">
                <a:schemeClr val="accent2">
                  <a:tint val="61000"/>
                  <a:alpha val="100000"/>
                  <a:satMod val="20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Prostokąt 20"/>
          <p:cNvSpPr/>
          <p:nvPr/>
        </p:nvSpPr>
        <p:spPr>
          <a:xfrm>
            <a:off x="1475656" y="1700807"/>
            <a:ext cx="576064" cy="283321"/>
          </a:xfrm>
          <a:prstGeom prst="rect">
            <a:avLst/>
          </a:prstGeom>
          <a:gradFill>
            <a:gsLst>
              <a:gs pos="0">
                <a:schemeClr val="accent3">
                  <a:tint val="83000"/>
                  <a:shade val="100000"/>
                  <a:satMod val="100000"/>
                  <a:alpha val="0"/>
                </a:schemeClr>
              </a:gs>
              <a:gs pos="100000">
                <a:schemeClr val="accent3">
                  <a:tint val="61000"/>
                  <a:alpha val="100000"/>
                  <a:satMod val="20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Prostokąt 21"/>
          <p:cNvSpPr/>
          <p:nvPr/>
        </p:nvSpPr>
        <p:spPr>
          <a:xfrm>
            <a:off x="3635896" y="1662448"/>
            <a:ext cx="684024" cy="283321"/>
          </a:xfrm>
          <a:prstGeom prst="rect">
            <a:avLst/>
          </a:prstGeom>
          <a:gradFill>
            <a:gsLst>
              <a:gs pos="0">
                <a:schemeClr val="accent3">
                  <a:tint val="83000"/>
                  <a:shade val="100000"/>
                  <a:satMod val="100000"/>
                  <a:alpha val="0"/>
                </a:schemeClr>
              </a:gs>
              <a:gs pos="100000">
                <a:schemeClr val="accent3">
                  <a:tint val="61000"/>
                  <a:alpha val="100000"/>
                  <a:satMod val="20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Prostokąt 22"/>
          <p:cNvSpPr/>
          <p:nvPr/>
        </p:nvSpPr>
        <p:spPr>
          <a:xfrm>
            <a:off x="5616116" y="1739167"/>
            <a:ext cx="684076" cy="283321"/>
          </a:xfrm>
          <a:prstGeom prst="rect">
            <a:avLst/>
          </a:prstGeom>
          <a:gradFill>
            <a:gsLst>
              <a:gs pos="0">
                <a:schemeClr val="accent3">
                  <a:tint val="83000"/>
                  <a:shade val="100000"/>
                  <a:satMod val="100000"/>
                  <a:alpha val="0"/>
                </a:schemeClr>
              </a:gs>
              <a:gs pos="100000">
                <a:schemeClr val="accent3">
                  <a:tint val="61000"/>
                  <a:alpha val="100000"/>
                  <a:satMod val="20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Prostokąt 23"/>
          <p:cNvSpPr/>
          <p:nvPr/>
        </p:nvSpPr>
        <p:spPr>
          <a:xfrm>
            <a:off x="7920372" y="1842467"/>
            <a:ext cx="684076" cy="283321"/>
          </a:xfrm>
          <a:prstGeom prst="rect">
            <a:avLst/>
          </a:prstGeom>
          <a:gradFill>
            <a:gsLst>
              <a:gs pos="0">
                <a:schemeClr val="accent3">
                  <a:tint val="83000"/>
                  <a:shade val="100000"/>
                  <a:satMod val="100000"/>
                  <a:alpha val="0"/>
                </a:schemeClr>
              </a:gs>
              <a:gs pos="100000">
                <a:schemeClr val="accent3">
                  <a:tint val="61000"/>
                  <a:alpha val="100000"/>
                  <a:satMod val="20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Łącznik prostoliniowy 6"/>
          <p:cNvCxnSpPr/>
          <p:nvPr/>
        </p:nvCxnSpPr>
        <p:spPr>
          <a:xfrm>
            <a:off x="395536" y="1304764"/>
            <a:ext cx="1656184" cy="180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prostoliniowy 28"/>
          <p:cNvCxnSpPr/>
          <p:nvPr/>
        </p:nvCxnSpPr>
        <p:spPr>
          <a:xfrm>
            <a:off x="2627784" y="1322766"/>
            <a:ext cx="1656184" cy="180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Łącznik prostoliniowy 29"/>
          <p:cNvCxnSpPr/>
          <p:nvPr/>
        </p:nvCxnSpPr>
        <p:spPr>
          <a:xfrm>
            <a:off x="4572000" y="1340768"/>
            <a:ext cx="1656184" cy="180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Łącznik prostoliniowy 30"/>
          <p:cNvCxnSpPr/>
          <p:nvPr/>
        </p:nvCxnSpPr>
        <p:spPr>
          <a:xfrm>
            <a:off x="7020272" y="1394774"/>
            <a:ext cx="1656184" cy="180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897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6353944"/>
            <a:ext cx="914400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dirty="0" err="1" smtClean="0">
                <a:solidFill>
                  <a:schemeClr val="bg1"/>
                </a:solidFill>
              </a:rPr>
              <a:t>Discussion</a:t>
            </a:r>
            <a:r>
              <a:rPr lang="pl-PL" dirty="0" smtClean="0">
                <a:solidFill>
                  <a:schemeClr val="bg1"/>
                </a:solidFill>
              </a:rPr>
              <a:t> : </a:t>
            </a:r>
            <a:r>
              <a:rPr lang="pl-PL" dirty="0" err="1" smtClean="0">
                <a:solidFill>
                  <a:schemeClr val="bg1"/>
                </a:solidFill>
              </a:rPr>
              <a:t>summary</a:t>
            </a:r>
            <a:r>
              <a:rPr lang="pl-PL" dirty="0" smtClean="0">
                <a:solidFill>
                  <a:schemeClr val="bg1"/>
                </a:solidFill>
              </a:rPr>
              <a:t> and </a:t>
            </a:r>
            <a:r>
              <a:rPr lang="pl-PL" dirty="0" err="1" smtClean="0">
                <a:solidFill>
                  <a:schemeClr val="bg1"/>
                </a:solidFill>
              </a:rPr>
              <a:t>method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pl-PL" dirty="0" err="1" smtClean="0">
                <a:solidFill>
                  <a:schemeClr val="bg1"/>
                </a:solidFill>
              </a:rPr>
              <a:t>limitations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>
          <a:xfrm>
            <a:off x="8154863" y="6423409"/>
            <a:ext cx="990600" cy="365125"/>
          </a:xfrm>
        </p:spPr>
        <p:txBody>
          <a:bodyPr/>
          <a:lstStyle/>
          <a:p>
            <a:fld id="{0931897F-8F23-433E-A660-EFF8D3EDA506}" type="slidenum">
              <a:rPr lang="pl-PL" sz="4000" smtClean="0">
                <a:solidFill>
                  <a:schemeClr val="bg1"/>
                </a:solidFill>
              </a:rPr>
              <a:t>7</a:t>
            </a:fld>
            <a:endParaRPr lang="pl-PL" sz="4000" dirty="0">
              <a:solidFill>
                <a:schemeClr val="bg1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539552" y="3212976"/>
            <a:ext cx="58216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Method </a:t>
            </a:r>
            <a:r>
              <a:rPr lang="pl-PL" dirty="0" err="1" smtClean="0"/>
              <a:t>limitations</a:t>
            </a:r>
            <a:r>
              <a:rPr lang="pl-PL" dirty="0" smtClean="0"/>
              <a:t>:</a:t>
            </a:r>
          </a:p>
          <a:p>
            <a:r>
              <a:rPr lang="pl-PL" dirty="0" smtClean="0"/>
              <a:t>	</a:t>
            </a:r>
            <a:r>
              <a:rPr lang="en-US" dirty="0" smtClean="0"/>
              <a:t>3 ≤</a:t>
            </a:r>
            <a:r>
              <a:rPr lang="pl-PL" dirty="0" smtClean="0"/>
              <a:t> </a:t>
            </a:r>
            <a:r>
              <a:rPr lang="en-US" dirty="0" smtClean="0"/>
              <a:t>RR(</a:t>
            </a:r>
            <a:r>
              <a:rPr lang="en-US" dirty="0" err="1" smtClean="0"/>
              <a:t>i</a:t>
            </a:r>
            <a:r>
              <a:rPr lang="en-US" dirty="0" smtClean="0"/>
              <a:t>)</a:t>
            </a:r>
            <a:r>
              <a:rPr lang="pl-PL" dirty="0" smtClean="0"/>
              <a:t> </a:t>
            </a:r>
            <a:r>
              <a:rPr lang="en-US" dirty="0"/>
              <a:t>≤</a:t>
            </a:r>
            <a:r>
              <a:rPr lang="pl-PL" dirty="0"/>
              <a:t> </a:t>
            </a:r>
            <a:r>
              <a:rPr lang="en-US" dirty="0" smtClean="0"/>
              <a:t>  </a:t>
            </a:r>
            <a:r>
              <a:rPr lang="en-US" dirty="0"/>
              <a:t>200 </a:t>
            </a:r>
            <a:r>
              <a:rPr lang="en-US" dirty="0" err="1"/>
              <a:t>ms</a:t>
            </a:r>
            <a:r>
              <a:rPr lang="en-US" dirty="0"/>
              <a:t> in the case of H0 window</a:t>
            </a:r>
          </a:p>
          <a:p>
            <a:r>
              <a:rPr lang="pl-PL" dirty="0" smtClean="0"/>
              <a:t>	</a:t>
            </a:r>
            <a:r>
              <a:rPr lang="en-US" dirty="0" smtClean="0"/>
              <a:t>3 </a:t>
            </a:r>
            <a:r>
              <a:rPr lang="en-US" dirty="0"/>
              <a:t>≤</a:t>
            </a:r>
            <a:r>
              <a:rPr lang="pl-PL" dirty="0"/>
              <a:t> </a:t>
            </a:r>
            <a:r>
              <a:rPr lang="pl-PL" dirty="0" smtClean="0"/>
              <a:t> </a:t>
            </a:r>
            <a:r>
              <a:rPr lang="en-US" dirty="0" smtClean="0"/>
              <a:t>RR(</a:t>
            </a:r>
            <a:r>
              <a:rPr lang="en-US" dirty="0" err="1" smtClean="0"/>
              <a:t>i</a:t>
            </a:r>
            <a:r>
              <a:rPr lang="en-US" dirty="0"/>
              <a:t>) ≤</a:t>
            </a:r>
            <a:r>
              <a:rPr lang="pl-PL" dirty="0"/>
              <a:t> </a:t>
            </a:r>
            <a:r>
              <a:rPr lang="en-US" dirty="0" smtClean="0"/>
              <a:t> </a:t>
            </a:r>
            <a:r>
              <a:rPr lang="en-US" dirty="0"/>
              <a:t>100 </a:t>
            </a:r>
            <a:r>
              <a:rPr lang="en-US" dirty="0" err="1"/>
              <a:t>ms</a:t>
            </a:r>
            <a:r>
              <a:rPr lang="en-US" dirty="0"/>
              <a:t> in T1, T2 and T3 windows</a:t>
            </a:r>
          </a:p>
          <a:p>
            <a:r>
              <a:rPr lang="pl-PL" dirty="0" smtClean="0"/>
              <a:t>	</a:t>
            </a:r>
            <a:r>
              <a:rPr lang="en-US" dirty="0" smtClean="0"/>
              <a:t>0</a:t>
            </a:r>
            <a:r>
              <a:rPr lang="pl-PL" dirty="0" smtClean="0"/>
              <a:t>.</a:t>
            </a:r>
            <a:r>
              <a:rPr lang="en-US" dirty="0" smtClean="0"/>
              <a:t>2 </a:t>
            </a:r>
            <a:r>
              <a:rPr lang="en-US" dirty="0"/>
              <a:t>≤</a:t>
            </a:r>
            <a:r>
              <a:rPr lang="pl-PL" dirty="0"/>
              <a:t> </a:t>
            </a:r>
            <a:r>
              <a:rPr lang="en-US" dirty="0"/>
              <a:t>SBP(</a:t>
            </a:r>
            <a:r>
              <a:rPr lang="en-US" dirty="0" err="1"/>
              <a:t>i</a:t>
            </a:r>
            <a:r>
              <a:rPr lang="en-US" dirty="0"/>
              <a:t>) ≤</a:t>
            </a:r>
            <a:r>
              <a:rPr lang="pl-PL" dirty="0"/>
              <a:t> </a:t>
            </a:r>
            <a:r>
              <a:rPr lang="en-US" dirty="0" smtClean="0"/>
              <a:t> </a:t>
            </a:r>
            <a:r>
              <a:rPr lang="en-US" dirty="0"/>
              <a:t>10 mmHg in all time windows</a:t>
            </a:r>
          </a:p>
        </p:txBody>
      </p:sp>
      <p:sp>
        <p:nvSpPr>
          <p:cNvPr id="5" name="Prostokąt 4"/>
          <p:cNvSpPr/>
          <p:nvPr/>
        </p:nvSpPr>
        <p:spPr>
          <a:xfrm>
            <a:off x="388247" y="1340768"/>
            <a:ext cx="77768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Although to some extent consistent, the relationship between  </a:t>
            </a:r>
            <a:r>
              <a:rPr lang="en-US" dirty="0" smtClean="0"/>
              <a:t>GPI(q) </a:t>
            </a:r>
            <a:r>
              <a:rPr lang="en-US" dirty="0"/>
              <a:t>and  </a:t>
            </a:r>
            <a:r>
              <a:rPr lang="en-US" dirty="0" smtClean="0"/>
              <a:t>MI(q</a:t>
            </a:r>
            <a:r>
              <a:rPr lang="en-US" dirty="0"/>
              <a:t>) </a:t>
            </a:r>
            <a:r>
              <a:rPr lang="en-US" dirty="0" smtClean="0"/>
              <a:t> </a:t>
            </a:r>
            <a:r>
              <a:rPr lang="en-US" dirty="0"/>
              <a:t>is not straightforward and captures </a:t>
            </a:r>
            <a:r>
              <a:rPr lang="pl-PL" dirty="0" err="1" smtClean="0"/>
              <a:t>distinct</a:t>
            </a:r>
            <a:r>
              <a:rPr lang="pl-PL" dirty="0" smtClean="0"/>
              <a:t> </a:t>
            </a:r>
            <a:r>
              <a:rPr lang="en-US" dirty="0" smtClean="0"/>
              <a:t>non-linear </a:t>
            </a:r>
            <a:r>
              <a:rPr lang="en-US" dirty="0"/>
              <a:t>dependency and possibly reveals compensatory mechanisms interacting through sizes and probabilities of events </a:t>
            </a:r>
            <a:endParaRPr lang="pl-P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 </a:t>
            </a:r>
            <a:r>
              <a:rPr lang="en-US" dirty="0"/>
              <a:t>particular, it indicates at fundamental differences in cardiovascular regulatory systems between healthy people and vasovagal patients.</a:t>
            </a:r>
          </a:p>
        </p:txBody>
      </p:sp>
      <p:sp>
        <p:nvSpPr>
          <p:cNvPr id="6" name="Prostokąt 5"/>
          <p:cNvSpPr/>
          <p:nvPr/>
        </p:nvSpPr>
        <p:spPr>
          <a:xfrm>
            <a:off x="5411327" y="188640"/>
            <a:ext cx="35523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Thank</a:t>
            </a:r>
            <a:r>
              <a:rPr lang="pl-PL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pl-PL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you</a:t>
            </a:r>
            <a:endParaRPr lang="pl-PL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2060192" y="4986173"/>
            <a:ext cx="70569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 smtClean="0"/>
              <a:t> </a:t>
            </a:r>
            <a:r>
              <a:rPr lang="en-US" sz="1400" dirty="0" err="1" smtClean="0"/>
              <a:t>Makowiec</a:t>
            </a:r>
            <a:r>
              <a:rPr lang="en-US" sz="1400" dirty="0" smtClean="0"/>
              <a:t> </a:t>
            </a:r>
            <a:r>
              <a:rPr lang="en-US" sz="1400" dirty="0"/>
              <a:t>D, Graff B, </a:t>
            </a:r>
            <a:r>
              <a:rPr lang="en-US" sz="1400" dirty="0" err="1"/>
              <a:t>Miklaszewski</a:t>
            </a:r>
            <a:r>
              <a:rPr lang="en-US" sz="1400" dirty="0"/>
              <a:t> W, </a:t>
            </a:r>
            <a:r>
              <a:rPr lang="en-US" sz="1400" dirty="0" err="1" smtClean="0"/>
              <a:t>Wejer</a:t>
            </a:r>
            <a:r>
              <a:rPr lang="en-US" sz="1400" dirty="0" smtClean="0"/>
              <a:t> </a:t>
            </a:r>
            <a:r>
              <a:rPr lang="en-US" sz="1400" dirty="0"/>
              <a:t>D, </a:t>
            </a:r>
            <a:r>
              <a:rPr lang="en-US" sz="1400" dirty="0" err="1"/>
              <a:t>Kaczkowska</a:t>
            </a:r>
            <a:r>
              <a:rPr lang="en-US" sz="1400" dirty="0"/>
              <a:t> A, </a:t>
            </a:r>
            <a:r>
              <a:rPr lang="en-US" sz="1400" dirty="0" err="1"/>
              <a:t>Budrejko</a:t>
            </a:r>
            <a:r>
              <a:rPr lang="en-US" sz="1400" dirty="0"/>
              <a:t> S, Struzik </a:t>
            </a:r>
            <a:r>
              <a:rPr lang="en-US" sz="1400" dirty="0" smtClean="0"/>
              <a:t>ZR</a:t>
            </a:r>
            <a:r>
              <a:rPr lang="pl-PL" sz="1400" dirty="0" smtClean="0"/>
              <a:t> (</a:t>
            </a:r>
            <a:r>
              <a:rPr lang="en-US" sz="1400" dirty="0" smtClean="0"/>
              <a:t> </a:t>
            </a:r>
            <a:r>
              <a:rPr lang="en-US" sz="1400" dirty="0"/>
              <a:t>2015 </a:t>
            </a:r>
            <a:r>
              <a:rPr lang="pl-PL" sz="1400" dirty="0" smtClean="0"/>
              <a:t>) </a:t>
            </a:r>
            <a:r>
              <a:rPr lang="en-US" sz="1400" i="1" dirty="0" err="1">
                <a:solidFill>
                  <a:srgbClr val="FFFF00"/>
                </a:solidFill>
              </a:rPr>
              <a:t>Generalised</a:t>
            </a:r>
            <a:r>
              <a:rPr lang="en-US" sz="1400" i="1" dirty="0">
                <a:solidFill>
                  <a:srgbClr val="FFFF00"/>
                </a:solidFill>
              </a:rPr>
              <a:t> heart rate statistics reveal </a:t>
            </a:r>
            <a:r>
              <a:rPr lang="en-US" sz="1400" i="1" dirty="0" err="1" smtClean="0">
                <a:solidFill>
                  <a:srgbClr val="FFFF00"/>
                </a:solidFill>
              </a:rPr>
              <a:t>neurally</a:t>
            </a:r>
            <a:r>
              <a:rPr lang="pl-PL" sz="1400" i="1" dirty="0" smtClean="0">
                <a:solidFill>
                  <a:srgbClr val="FFFF00"/>
                </a:solidFill>
              </a:rPr>
              <a:t> </a:t>
            </a:r>
            <a:r>
              <a:rPr lang="en-US" sz="1400" i="1" dirty="0" smtClean="0">
                <a:solidFill>
                  <a:srgbClr val="FFFF00"/>
                </a:solidFill>
              </a:rPr>
              <a:t>mediated </a:t>
            </a:r>
            <a:r>
              <a:rPr lang="en-US" sz="1400" i="1" dirty="0">
                <a:solidFill>
                  <a:srgbClr val="FFFF00"/>
                </a:solidFill>
              </a:rPr>
              <a:t>homeostasis </a:t>
            </a:r>
            <a:r>
              <a:rPr lang="en-US" sz="1400" i="1" dirty="0" smtClean="0">
                <a:solidFill>
                  <a:srgbClr val="FFFF00"/>
                </a:solidFill>
              </a:rPr>
              <a:t>transients</a:t>
            </a:r>
            <a:r>
              <a:rPr lang="pl-PL" sz="1400" i="1" dirty="0" smtClean="0"/>
              <a:t> </a:t>
            </a:r>
            <a:r>
              <a:rPr lang="en-US" sz="1400" b="1" dirty="0" smtClean="0"/>
              <a:t>EPL</a:t>
            </a:r>
            <a:r>
              <a:rPr lang="pl-PL" sz="1400" b="1" dirty="0" smtClean="0"/>
              <a:t> </a:t>
            </a:r>
            <a:r>
              <a:rPr lang="en-US" sz="1400" b="1" dirty="0" smtClean="0"/>
              <a:t>110(2</a:t>
            </a:r>
            <a:r>
              <a:rPr lang="pl-PL" sz="1400" b="1" dirty="0" smtClean="0"/>
              <a:t>) </a:t>
            </a:r>
            <a:r>
              <a:rPr lang="en-US" sz="1400" dirty="0" smtClean="0"/>
              <a:t> </a:t>
            </a:r>
            <a:r>
              <a:rPr lang="en-US" sz="1400" dirty="0"/>
              <a:t>28002</a:t>
            </a:r>
            <a:r>
              <a:rPr lang="en-US" sz="1400" dirty="0" smtClean="0"/>
              <a:t>.</a:t>
            </a:r>
            <a:endParaRPr lang="pl-PL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 </a:t>
            </a:r>
            <a:r>
              <a:rPr lang="en-US" sz="1400" dirty="0" err="1" smtClean="0"/>
              <a:t>Makowiec</a:t>
            </a:r>
            <a:r>
              <a:rPr lang="en-US" sz="1400" dirty="0" smtClean="0"/>
              <a:t> </a:t>
            </a:r>
            <a:r>
              <a:rPr lang="en-US" sz="1400" dirty="0"/>
              <a:t>D, Graff B, Struzik </a:t>
            </a:r>
            <a:r>
              <a:rPr lang="en-US" sz="1400" dirty="0" smtClean="0"/>
              <a:t>ZR </a:t>
            </a:r>
            <a:r>
              <a:rPr lang="pl-PL" sz="1400" dirty="0" smtClean="0"/>
              <a:t> (</a:t>
            </a:r>
            <a:r>
              <a:rPr lang="en-US" sz="1400" dirty="0" smtClean="0"/>
              <a:t>2016</a:t>
            </a:r>
            <a:r>
              <a:rPr lang="pl-PL" sz="1400" dirty="0" smtClean="0"/>
              <a:t>)</a:t>
            </a:r>
            <a:r>
              <a:rPr lang="en-US" sz="1400" dirty="0" smtClean="0"/>
              <a:t> </a:t>
            </a:r>
            <a:r>
              <a:rPr lang="pl-PL" sz="1400" dirty="0" smtClean="0"/>
              <a:t> </a:t>
            </a:r>
            <a:r>
              <a:rPr lang="en-US" sz="1400" i="1" dirty="0" err="1" smtClean="0">
                <a:solidFill>
                  <a:srgbClr val="FFFF00"/>
                </a:solidFill>
              </a:rPr>
              <a:t>Multistructure</a:t>
            </a:r>
            <a:r>
              <a:rPr lang="en-US" sz="1400" i="1" dirty="0" smtClean="0">
                <a:solidFill>
                  <a:srgbClr val="FFFF00"/>
                </a:solidFill>
              </a:rPr>
              <a:t> </a:t>
            </a:r>
            <a:r>
              <a:rPr lang="en-US" sz="1400" i="1" dirty="0">
                <a:solidFill>
                  <a:srgbClr val="FFFF00"/>
                </a:solidFill>
              </a:rPr>
              <a:t>index </a:t>
            </a:r>
            <a:r>
              <a:rPr lang="en-US" sz="1400" i="1" dirty="0" err="1">
                <a:solidFill>
                  <a:srgbClr val="FFFF00"/>
                </a:solidFill>
              </a:rPr>
              <a:t>characterisation</a:t>
            </a:r>
            <a:r>
              <a:rPr lang="en-US" sz="1400" i="1" dirty="0">
                <a:solidFill>
                  <a:srgbClr val="FFFF00"/>
                </a:solidFill>
              </a:rPr>
              <a:t> of heart rate and systolic   blood pressure reveals precursory signs of syncope</a:t>
            </a:r>
            <a:r>
              <a:rPr lang="en-US" sz="1400" dirty="0" smtClean="0"/>
              <a:t>.</a:t>
            </a:r>
            <a:r>
              <a:rPr lang="pl-PL" sz="1400" dirty="0" smtClean="0"/>
              <a:t> </a:t>
            </a:r>
            <a:r>
              <a:rPr lang="en-US" sz="1400" dirty="0" smtClean="0"/>
              <a:t> </a:t>
            </a:r>
            <a:r>
              <a:rPr lang="en-US" sz="1400" i="1" dirty="0" err="1" smtClean="0"/>
              <a:t>Phys.Rev.E</a:t>
            </a:r>
            <a:r>
              <a:rPr lang="en-US" sz="1400" dirty="0" smtClean="0"/>
              <a:t>, </a:t>
            </a:r>
            <a:r>
              <a:rPr lang="en-US" sz="1400" dirty="0"/>
              <a:t>under consideration.</a:t>
            </a:r>
          </a:p>
        </p:txBody>
      </p:sp>
    </p:spTree>
    <p:extLst>
      <p:ext uri="{BB962C8B-B14F-4D97-AF65-F5344CB8AC3E}">
        <p14:creationId xmlns:p14="http://schemas.microsoft.com/office/powerpoint/2010/main" val="286022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heme/theme1.xml><?xml version="1.0" encoding="utf-8"?>
<a:theme xmlns:a="http://schemas.openxmlformats.org/drawingml/2006/main" name="Horyzont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Horyzont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yzont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806</TotalTime>
  <Words>554</Words>
  <Application>Microsoft Office PowerPoint</Application>
  <PresentationFormat>Pokaz na ekranie (4:3)</PresentationFormat>
  <Paragraphs>98</Paragraphs>
  <Slides>7</Slides>
  <Notes>7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9" baseType="lpstr">
      <vt:lpstr>Horyzont</vt:lpstr>
      <vt:lpstr>Równanie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„Lancaster”</dc:title>
  <dc:creator>danusia</dc:creator>
  <cp:lastModifiedBy>danusia</cp:lastModifiedBy>
  <cp:revision>173</cp:revision>
  <cp:lastPrinted>2016-04-05T16:15:43Z</cp:lastPrinted>
  <dcterms:created xsi:type="dcterms:W3CDTF">2015-12-15T02:26:56Z</dcterms:created>
  <dcterms:modified xsi:type="dcterms:W3CDTF">2016-04-19T06:38:08Z</dcterms:modified>
</cp:coreProperties>
</file>