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314" r:id="rId3"/>
    <p:sldId id="279" r:id="rId4"/>
    <p:sldId id="278" r:id="rId5"/>
    <p:sldId id="332" r:id="rId6"/>
    <p:sldId id="333" r:id="rId7"/>
    <p:sldId id="336" r:id="rId8"/>
    <p:sldId id="337" r:id="rId9"/>
    <p:sldId id="338" r:id="rId10"/>
    <p:sldId id="339" r:id="rId11"/>
    <p:sldId id="325" r:id="rId12"/>
    <p:sldId id="329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tuly" id="{372A2629-F7DB-4FC5-B5B0-B98063DF13D1}">
          <p14:sldIdLst>
            <p14:sldId id="274"/>
            <p14:sldId id="314"/>
            <p14:sldId id="279"/>
            <p14:sldId id="278"/>
            <p14:sldId id="332"/>
            <p14:sldId id="333"/>
            <p14:sldId id="336"/>
            <p14:sldId id="337"/>
            <p14:sldId id="338"/>
            <p14:sldId id="339"/>
            <p14:sldId id="325"/>
            <p14:sldId id="329"/>
          </p14:sldIdLst>
        </p14:section>
        <p14:section name="zmiany w regulacji autonomicznej z wiekiem" id="{F4C6B6FE-C9A0-4DBA-A065-51BD8F56C26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0" autoAdjust="0"/>
    <p:restoredTop sz="91826" autoAdjust="0"/>
  </p:normalViewPr>
  <p:slideViewPr>
    <p:cSldViewPr>
      <p:cViewPr>
        <p:scale>
          <a:sx n="90" d="100"/>
          <a:sy n="90" d="100"/>
        </p:scale>
        <p:origin x="-9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60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0CD9-7442-4A19-8E43-F6FFC43EB12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8B066-F058-4B26-8A8D-B0EBD411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2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5AB7-5209-40B5-89B4-E753963D062D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93D-F436-4313-BA71-D9E6DA876EB9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A0E-5DBE-400D-8611-92FCF14E887C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358-678E-4C36-95EE-936AFC65E86E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C431-6C1D-4B5F-86EF-91B0A4CC07AC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3B4-C852-46BE-A6CB-ABAD5026DC28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56F6-DD66-42D2-B568-47C96F3B456F}" type="datetime1">
              <a:rPr lang="pl-PL" smtClean="0"/>
              <a:t>2016-04-19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B5-01BA-4062-BF75-B1BA8059E8D3}" type="datetime1">
              <a:rPr lang="pl-PL" smtClean="0"/>
              <a:t>2016-04-19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A47-064D-46EE-B764-B59EC5994DB0}" type="datetime1">
              <a:rPr lang="pl-PL" smtClean="0"/>
              <a:t>2016-04-19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CEC-8A81-4CC8-9E43-AD9977BF33C4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CD1D-34DF-44EB-A1D4-DB41C9AEDFF8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2209335-55F2-4338-8FCA-B34354FF9E90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61199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S18: Paulo </a:t>
            </a:r>
            <a:r>
              <a:rPr lang="pl-PL" dirty="0" err="1" smtClean="0"/>
              <a:t>Castiglioni</a:t>
            </a:r>
            <a:r>
              <a:rPr lang="pl-PL" dirty="0" smtClean="0"/>
              <a:t>: </a:t>
            </a:r>
            <a:r>
              <a:rPr lang="en-US" dirty="0"/>
              <a:t>Fractal methods in </a:t>
            </a:r>
            <a:r>
              <a:rPr lang="pl-PL" dirty="0" smtClean="0"/>
              <a:t>		</a:t>
            </a:r>
            <a:r>
              <a:rPr lang="en-US" dirty="0" smtClean="0"/>
              <a:t>complexity </a:t>
            </a:r>
            <a:r>
              <a:rPr lang="en-US" dirty="0"/>
              <a:t>analysis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243724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Multifractality of R-R interval signals and healthy ageing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1600" y="4293096"/>
            <a:ext cx="80889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Danuta Makowiec,	</a:t>
            </a:r>
            <a:r>
              <a:rPr lang="pl-PL" sz="2400" dirty="0" smtClean="0"/>
              <a:t> </a:t>
            </a:r>
            <a:r>
              <a:rPr lang="pl-PL" sz="2000" dirty="0"/>
              <a:t>G</a:t>
            </a:r>
            <a:r>
              <a:rPr lang="pl-PL" sz="2000" dirty="0" smtClean="0"/>
              <a:t>dańsk University, Poland</a:t>
            </a:r>
          </a:p>
          <a:p>
            <a:r>
              <a:rPr lang="pl-PL" sz="2400" dirty="0" smtClean="0"/>
              <a:t>Marta Żarczyńska-</a:t>
            </a:r>
            <a:r>
              <a:rPr lang="pl-PL" sz="2400" dirty="0" err="1" smtClean="0"/>
              <a:t>Buchowiecka</a:t>
            </a:r>
            <a:r>
              <a:rPr lang="pl-PL" sz="2000" dirty="0" smtClean="0"/>
              <a:t>,         </a:t>
            </a:r>
            <a:r>
              <a:rPr lang="pl-PL" sz="2000" dirty="0" err="1" smtClean="0"/>
              <a:t>Medical</a:t>
            </a:r>
            <a:r>
              <a:rPr lang="pl-PL" sz="2000" dirty="0" smtClean="0"/>
              <a:t>  University of Gdańsk, Poland</a:t>
            </a:r>
          </a:p>
          <a:p>
            <a:r>
              <a:rPr lang="pl-PL" sz="2400" dirty="0" smtClean="0"/>
              <a:t>Zbigniew R. Struzik, 	</a:t>
            </a:r>
            <a:r>
              <a:rPr lang="en-US" sz="2000" dirty="0" smtClean="0"/>
              <a:t>RIKEN </a:t>
            </a:r>
            <a:r>
              <a:rPr lang="en-US" sz="2000" dirty="0"/>
              <a:t>Brain Science Institute, </a:t>
            </a:r>
            <a:r>
              <a:rPr lang="pl-PL" sz="2000" dirty="0" smtClean="0"/>
              <a:t>Japan</a:t>
            </a:r>
          </a:p>
          <a:p>
            <a:r>
              <a:rPr lang="pl-PL" sz="2000" dirty="0"/>
              <a:t>	</a:t>
            </a:r>
            <a:r>
              <a:rPr lang="pl-PL" sz="2000" dirty="0" smtClean="0"/>
              <a:t>    	        	</a:t>
            </a:r>
            <a:r>
              <a:rPr lang="en-US" sz="2000" dirty="0" smtClean="0"/>
              <a:t>The </a:t>
            </a:r>
            <a:r>
              <a:rPr lang="en-US" sz="2000" dirty="0"/>
              <a:t>University of Tokyo, </a:t>
            </a:r>
            <a:r>
              <a:rPr lang="en-US" sz="2000" dirty="0" smtClean="0"/>
              <a:t>Japan</a:t>
            </a:r>
            <a:endParaRPr lang="en-US" sz="2000" dirty="0"/>
          </a:p>
        </p:txBody>
      </p:sp>
      <p:grpSp>
        <p:nvGrpSpPr>
          <p:cNvPr id="9" name="Grupa 8"/>
          <p:cNvGrpSpPr/>
          <p:nvPr/>
        </p:nvGrpSpPr>
        <p:grpSpPr>
          <a:xfrm>
            <a:off x="4860031" y="6221646"/>
            <a:ext cx="4282587" cy="616121"/>
            <a:chOff x="4860031" y="6221646"/>
            <a:chExt cx="4282587" cy="616121"/>
          </a:xfrm>
        </p:grpSpPr>
        <p:pic>
          <p:nvPicPr>
            <p:cNvPr id="10" name="Picture 2" descr="https://www.ncn.gov.pl/sites/default/files/obrazki/logo/logo-poziom-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1" y="6221646"/>
              <a:ext cx="4200555" cy="54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rostokąt 10"/>
            <p:cNvSpPr/>
            <p:nvPr/>
          </p:nvSpPr>
          <p:spPr>
            <a:xfrm>
              <a:off x="6574286" y="6468435"/>
              <a:ext cx="2568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UMO-2012/06/M/ST2/00480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err="1" smtClean="0"/>
              <a:t>Multifractality</a:t>
            </a:r>
            <a:r>
              <a:rPr lang="pl-PL" dirty="0" smtClean="0"/>
              <a:t>  w Lancaster</a:t>
            </a:r>
            <a:endParaRPr lang="pl-PL" dirty="0"/>
          </a:p>
        </p:txBody>
      </p:sp>
      <p:pic>
        <p:nvPicPr>
          <p:cNvPr id="1026" name="Picture 2" descr="hea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-1"/>
            <a:ext cx="9122518" cy="20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3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multifractal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picture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aging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by WTMM applied to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integrated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signals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170"/>
            <a:ext cx="1697305" cy="16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45170"/>
            <a:ext cx="1697304" cy="16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8" y="2045369"/>
            <a:ext cx="1697306" cy="16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0" y="2044589"/>
            <a:ext cx="1720124" cy="170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1" y="3933056"/>
            <a:ext cx="1736454" cy="17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49" y="3915362"/>
            <a:ext cx="1736453" cy="17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5362"/>
            <a:ext cx="1736454" cy="17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273312" y="1784994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</a:t>
            </a:r>
            <a:r>
              <a:rPr lang="pl-PL" sz="1400" dirty="0">
                <a:solidFill>
                  <a:srgbClr val="FF0000"/>
                </a:solidFill>
              </a:rPr>
              <a:t>NS,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0.092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19330" y="1773536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92D05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92D050"/>
                </a:solidFill>
              </a:rPr>
              <a:t>age</a:t>
            </a:r>
            <a:r>
              <a:rPr lang="pl-PL" sz="1400" dirty="0" smtClean="0">
                <a:solidFill>
                  <a:srgbClr val="92D050"/>
                </a:solidFill>
              </a:rPr>
              <a:t> &lt; 0.001, </a:t>
            </a:r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gender</a:t>
            </a:r>
            <a:r>
              <a:rPr lang="pl-PL" sz="1400" dirty="0" smtClean="0">
                <a:solidFill>
                  <a:schemeClr val="accent1"/>
                </a:solidFill>
              </a:rPr>
              <a:t> </a:t>
            </a:r>
            <a:r>
              <a:rPr lang="pl-PL" sz="1400" dirty="0">
                <a:solidFill>
                  <a:schemeClr val="accent1"/>
                </a:solidFill>
              </a:rPr>
              <a:t>= </a:t>
            </a:r>
            <a:r>
              <a:rPr lang="pl-PL" sz="1400" dirty="0" smtClean="0">
                <a:solidFill>
                  <a:schemeClr val="accent1"/>
                </a:solidFill>
              </a:rPr>
              <a:t>0.018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251443" y="3843581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&lt; 0.001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242025" y="5944054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&lt; 0.001,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0.079</a:t>
            </a:r>
            <a:endParaRPr lang="pl-PL" sz="1400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3" y="4221088"/>
            <a:ext cx="1809517" cy="17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3" y="104947"/>
            <a:ext cx="1713045" cy="16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00" y="2219402"/>
            <a:ext cx="1648824" cy="16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75" y="92192"/>
            <a:ext cx="1738942" cy="17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10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Results: distance between capacity exponents.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11663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</a:t>
            </a:r>
            <a:r>
              <a:rPr lang="en-US" dirty="0" err="1" smtClean="0"/>
              <a:t>onofractal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smtClean="0"/>
              <a:t>other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79712" y="4005064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p</a:t>
            </a:r>
            <a:r>
              <a:rPr lang="en-US" baseline="-25000" dirty="0" err="1" smtClean="0">
                <a:solidFill>
                  <a:srgbClr val="92D050"/>
                </a:solidFill>
              </a:rPr>
              <a:t>gender</a:t>
            </a:r>
            <a:r>
              <a:rPr lang="en-US" dirty="0" smtClean="0">
                <a:solidFill>
                  <a:srgbClr val="92D050"/>
                </a:solidFill>
              </a:rPr>
              <a:t> = 0.010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baseline="-25000" dirty="0" smtClean="0">
                <a:solidFill>
                  <a:srgbClr val="92D050"/>
                </a:solidFill>
              </a:rPr>
              <a:t>age</a:t>
            </a:r>
            <a:r>
              <a:rPr lang="en-US" dirty="0" smtClean="0">
                <a:solidFill>
                  <a:srgbClr val="92D050"/>
                </a:solidFill>
              </a:rPr>
              <a:t>     = 0.007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42778" y="4795411"/>
            <a:ext cx="331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Gender </a:t>
            </a:r>
            <a:r>
              <a:rPr lang="en-US" sz="1600" dirty="0" err="1" smtClean="0"/>
              <a:t>dif</a:t>
            </a:r>
            <a:r>
              <a:rPr lang="pl-PL" sz="1600" dirty="0" smtClean="0"/>
              <a:t>f</a:t>
            </a:r>
            <a:r>
              <a:rPr lang="en-US" sz="1600" dirty="0" err="1" smtClean="0"/>
              <a:t>erences</a:t>
            </a:r>
            <a:r>
              <a:rPr lang="en-US" sz="1600" dirty="0" smtClean="0"/>
              <a:t> statistically significant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30’s (p=0.022), 60’s (p=0.003)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809522" y="4005064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p</a:t>
            </a:r>
            <a:r>
              <a:rPr lang="en-US" baseline="-25000" dirty="0" err="1" smtClean="0">
                <a:solidFill>
                  <a:srgbClr val="92D050"/>
                </a:solidFill>
              </a:rPr>
              <a:t>gender</a:t>
            </a:r>
            <a:r>
              <a:rPr lang="en-US" dirty="0" smtClean="0">
                <a:solidFill>
                  <a:srgbClr val="92D050"/>
                </a:solidFill>
              </a:rPr>
              <a:t> = 0.024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age</a:t>
            </a:r>
            <a:r>
              <a:rPr lang="en-US" dirty="0" smtClean="0">
                <a:solidFill>
                  <a:srgbClr val="FF0000"/>
                </a:solidFill>
              </a:rPr>
              <a:t>     = 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7032"/>
            <a:ext cx="3093145" cy="30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00" y="792808"/>
            <a:ext cx="3077130" cy="30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numeru slajdu 1"/>
          <p:cNvSpPr txBox="1">
            <a:spLocks/>
          </p:cNvSpPr>
          <p:nvPr/>
        </p:nvSpPr>
        <p:spPr>
          <a:xfrm>
            <a:off x="8136116" y="64556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pPr/>
              <a:t>11</a:t>
            </a:fld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3985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 to take home </a:t>
            </a:r>
            <a:endParaRPr lang="en-US" sz="2400" dirty="0"/>
          </a:p>
        </p:txBody>
      </p:sp>
      <p:sp>
        <p:nvSpPr>
          <p:cNvPr id="5" name="Prostokąt 4"/>
          <p:cNvSpPr/>
          <p:nvPr/>
        </p:nvSpPr>
        <p:spPr>
          <a:xfrm>
            <a:off x="5059544" y="4869160"/>
            <a:ext cx="390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8383" y="332656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Healthy heart rhythm is complex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15617" y="731218"/>
            <a:ext cx="68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Its characterization  demands  methods developed  in the complex system field.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544" y="134076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Multifractality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pl-PL" dirty="0" err="1" smtClean="0">
                <a:solidFill>
                  <a:srgbClr val="FFC000"/>
                </a:solidFill>
              </a:rPr>
              <a:t>is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 properly chosen tool.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870537" y="1834319"/>
            <a:ext cx="68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scaling properties of structure functions both   Z(</a:t>
            </a:r>
            <a:r>
              <a:rPr lang="en-US" dirty="0" err="1" smtClean="0"/>
              <a:t>n,q</a:t>
            </a:r>
            <a:r>
              <a:rPr lang="en-US" dirty="0" smtClean="0"/>
              <a:t>) and F(</a:t>
            </a:r>
            <a:r>
              <a:rPr lang="en-US" dirty="0" err="1" smtClean="0"/>
              <a:t>n,q</a:t>
            </a:r>
            <a:r>
              <a:rPr lang="en-US" dirty="0" smtClean="0"/>
              <a:t>) were perfectly satisfied for all signals, i.e., on the scale of 0.5 to 5 minutes the studied signals have scaling properties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901043" y="2865481"/>
            <a:ext cx="714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Hence, autoregulation on the scale of few minutes exhibits </a:t>
            </a:r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scale-free dynamics.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Symbol zastępczy numeru slajdu 1"/>
          <p:cNvSpPr txBox="1">
            <a:spLocks/>
          </p:cNvSpPr>
          <p:nvPr/>
        </p:nvSpPr>
        <p:spPr>
          <a:xfrm>
            <a:off x="8136116" y="64556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en-US" sz="2800" smtClean="0"/>
              <a:pPr/>
              <a:t>12</a:t>
            </a:fld>
            <a:endParaRPr lang="en-US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7544" y="3429000"/>
            <a:ext cx="717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But d</a:t>
            </a:r>
            <a:r>
              <a:rPr lang="en-US" dirty="0" err="1" smtClean="0">
                <a:solidFill>
                  <a:srgbClr val="FFC000"/>
                </a:solidFill>
              </a:rPr>
              <a:t>ifferent</a:t>
            </a:r>
            <a:r>
              <a:rPr lang="en-US" dirty="0" smtClean="0">
                <a:solidFill>
                  <a:srgbClr val="FFC000"/>
                </a:solidFill>
              </a:rPr>
              <a:t> methods lead to distinct – often contradictory, results  </a:t>
            </a:r>
            <a:r>
              <a:rPr lang="pl-PL" dirty="0" smtClean="0">
                <a:solidFill>
                  <a:srgbClr val="FFC000"/>
                </a:solidFill>
              </a:rPr>
              <a:t>from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the scaling.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841022" y="4077072"/>
            <a:ext cx="516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understanding of multifractal methods is unsatisfactory.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-3770" y="6457890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/>
                </a:solidFill>
              </a:rPr>
              <a:t>Introduction</a:t>
            </a:r>
            <a:r>
              <a:rPr lang="pl-PL" sz="2000" dirty="0" smtClean="0">
                <a:solidFill>
                  <a:schemeClr val="bg1"/>
                </a:solidFill>
              </a:rPr>
              <a:t>:  </a:t>
            </a:r>
            <a:r>
              <a:rPr lang="pl-PL" sz="2000" dirty="0" err="1" smtClean="0">
                <a:solidFill>
                  <a:schemeClr val="bg1"/>
                </a:solidFill>
              </a:rPr>
              <a:t>stating</a:t>
            </a:r>
            <a:r>
              <a:rPr lang="pl-PL" sz="2000" dirty="0" smtClean="0">
                <a:solidFill>
                  <a:schemeClr val="bg1"/>
                </a:solidFill>
              </a:rPr>
              <a:t> the problem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2</a:t>
            </a:fld>
            <a:endParaRPr lang="pl-PL" sz="280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73" y="1969515"/>
            <a:ext cx="3959291" cy="7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35" y="2481138"/>
            <a:ext cx="977936" cy="4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18" y="2732475"/>
            <a:ext cx="4623519" cy="9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15919" y="3244334"/>
            <a:ext cx="7190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(2011)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64970" y="1784849"/>
            <a:ext cx="7328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(2012)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46" y="4834733"/>
            <a:ext cx="5271591" cy="1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030371" y="4987469"/>
            <a:ext cx="7328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(2006)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31" y="3613666"/>
            <a:ext cx="4325738" cy="10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8345435" y="3429000"/>
            <a:ext cx="7328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(2009)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705810" cy="19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62229" y="188639"/>
            <a:ext cx="42500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„….the </a:t>
            </a:r>
            <a:r>
              <a:rPr lang="pl-PL" sz="1400" dirty="0" err="1" smtClean="0"/>
              <a:t>main</a:t>
            </a:r>
            <a:r>
              <a:rPr lang="pl-PL" sz="1400" dirty="0" smtClean="0"/>
              <a:t> </a:t>
            </a:r>
            <a:r>
              <a:rPr lang="pl-PL" sz="1400" dirty="0" err="1" smtClean="0"/>
              <a:t>limitation</a:t>
            </a:r>
            <a:r>
              <a:rPr lang="pl-PL" sz="1400" dirty="0" smtClean="0"/>
              <a:t> of </a:t>
            </a:r>
            <a:r>
              <a:rPr lang="pl-PL" sz="1400" dirty="0" err="1" smtClean="0"/>
              <a:t>fractal</a:t>
            </a:r>
            <a:r>
              <a:rPr lang="pl-PL" sz="1400" dirty="0" smtClean="0"/>
              <a:t> </a:t>
            </a:r>
            <a:r>
              <a:rPr lang="pl-PL" sz="1400" dirty="0" err="1" smtClean="0"/>
              <a:t>analysis</a:t>
            </a:r>
            <a:r>
              <a:rPr lang="pl-PL" sz="1400" dirty="0" smtClean="0"/>
              <a:t> </a:t>
            </a:r>
            <a:r>
              <a:rPr lang="pl-PL" sz="1400" dirty="0" err="1" smtClean="0"/>
              <a:t>is</a:t>
            </a:r>
            <a:r>
              <a:rPr lang="pl-PL" sz="1400" dirty="0" smtClean="0"/>
              <a:t> the </a:t>
            </a:r>
            <a:r>
              <a:rPr lang="pl-PL" sz="1400" dirty="0" err="1" smtClean="0"/>
              <a:t>lack</a:t>
            </a:r>
            <a:r>
              <a:rPr lang="pl-PL" sz="1400" dirty="0" smtClean="0"/>
              <a:t> of </a:t>
            </a:r>
            <a:r>
              <a:rPr lang="pl-PL" sz="1400" dirty="0" err="1" smtClean="0"/>
              <a:t>direct</a:t>
            </a:r>
            <a:r>
              <a:rPr lang="pl-PL" sz="1400" dirty="0" smtClean="0"/>
              <a:t> </a:t>
            </a:r>
            <a:r>
              <a:rPr lang="pl-PL" sz="1400" dirty="0" err="1" smtClean="0"/>
              <a:t>correspondence</a:t>
            </a:r>
            <a:r>
              <a:rPr lang="pl-PL" sz="1400" dirty="0" smtClean="0"/>
              <a:t> to </a:t>
            </a:r>
            <a:r>
              <a:rPr lang="pl-PL" sz="1400" dirty="0" err="1" smtClean="0"/>
              <a:t>physiology</a:t>
            </a:r>
            <a:r>
              <a:rPr lang="pl-PL" sz="1400" dirty="0" smtClean="0"/>
              <a:t>. </a:t>
            </a:r>
          </a:p>
          <a:p>
            <a:r>
              <a:rPr lang="pl-PL" sz="1400" dirty="0" err="1" smtClean="0"/>
              <a:t>Changes</a:t>
            </a:r>
            <a:r>
              <a:rPr lang="pl-PL" sz="1400" dirty="0" smtClean="0"/>
              <a:t> of </a:t>
            </a:r>
            <a:r>
              <a:rPr lang="pl-PL" sz="1400" dirty="0" err="1" smtClean="0"/>
              <a:t>scaling</a:t>
            </a:r>
            <a:r>
              <a:rPr lang="pl-PL" sz="1400" dirty="0" smtClean="0"/>
              <a:t> </a:t>
            </a:r>
            <a:r>
              <a:rPr lang="pl-PL" sz="1400" dirty="0" err="1" smtClean="0"/>
              <a:t>exponent</a:t>
            </a:r>
            <a:r>
              <a:rPr lang="pl-PL" sz="1400" dirty="0" smtClean="0"/>
              <a:t> </a:t>
            </a:r>
            <a:r>
              <a:rPr lang="pl-PL" sz="1400" dirty="0" err="1" smtClean="0"/>
              <a:t>observed</a:t>
            </a:r>
            <a:r>
              <a:rPr lang="pl-PL" sz="1400" dirty="0" smtClean="0"/>
              <a:t> in </a:t>
            </a:r>
            <a:r>
              <a:rPr lang="pl-PL" sz="1400" dirty="0" err="1" smtClean="0"/>
              <a:t>different</a:t>
            </a:r>
            <a:r>
              <a:rPr lang="pl-PL" sz="1400" dirty="0" smtClean="0"/>
              <a:t> </a:t>
            </a:r>
            <a:r>
              <a:rPr lang="pl-PL" sz="1400" dirty="0" err="1" smtClean="0"/>
              <a:t>clinical</a:t>
            </a:r>
            <a:r>
              <a:rPr lang="pl-PL" sz="1400" dirty="0" smtClean="0"/>
              <a:t> </a:t>
            </a:r>
            <a:r>
              <a:rPr lang="pl-PL" sz="1400" dirty="0" err="1" smtClean="0"/>
              <a:t>conditions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not </a:t>
            </a:r>
            <a:r>
              <a:rPr lang="pl-PL" sz="1400" dirty="0" err="1" smtClean="0"/>
              <a:t>specific</a:t>
            </a:r>
            <a:r>
              <a:rPr lang="pl-PL" sz="1400" dirty="0" smtClean="0"/>
              <a:t> for </a:t>
            </a:r>
            <a:r>
              <a:rPr lang="pl-PL" sz="1400" dirty="0" err="1" smtClean="0"/>
              <a:t>underlying</a:t>
            </a:r>
            <a:r>
              <a:rPr lang="pl-PL" sz="1400" dirty="0" smtClean="0"/>
              <a:t> </a:t>
            </a:r>
            <a:r>
              <a:rPr lang="pl-PL" sz="1400" dirty="0" err="1" smtClean="0"/>
              <a:t>physiologic</a:t>
            </a:r>
            <a:r>
              <a:rPr lang="pl-PL" sz="1400" dirty="0" smtClean="0"/>
              <a:t>  and/</a:t>
            </a:r>
            <a:r>
              <a:rPr lang="pl-PL" sz="1400" dirty="0" err="1" smtClean="0"/>
              <a:t>or</a:t>
            </a:r>
            <a:r>
              <a:rPr lang="pl-PL" sz="1400" dirty="0" smtClean="0"/>
              <a:t> </a:t>
            </a:r>
            <a:r>
              <a:rPr lang="pl-PL" sz="1400" dirty="0" err="1" smtClean="0"/>
              <a:t>pathologic</a:t>
            </a:r>
            <a:r>
              <a:rPr lang="pl-PL" sz="1400" dirty="0" smtClean="0"/>
              <a:t> </a:t>
            </a:r>
            <a:r>
              <a:rPr lang="pl-PL" sz="1400" dirty="0" err="1" smtClean="0"/>
              <a:t>mechanisms</a:t>
            </a:r>
            <a:r>
              <a:rPr lang="pl-PL" sz="1400" dirty="0" smtClean="0"/>
              <a:t>.”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9" y="4166618"/>
            <a:ext cx="4440188" cy="100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839701" y="3981952"/>
            <a:ext cx="7857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(2012)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105" y="6457890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/>
                </a:solidFill>
              </a:rPr>
              <a:t>Introduction</a:t>
            </a:r>
            <a:r>
              <a:rPr lang="pl-PL" sz="2000" dirty="0" smtClean="0">
                <a:solidFill>
                  <a:schemeClr val="bg1"/>
                </a:solidFill>
              </a:rPr>
              <a:t>:  </a:t>
            </a:r>
            <a:r>
              <a:rPr lang="pl-PL" sz="2000" dirty="0" err="1" smtClean="0">
                <a:solidFill>
                  <a:schemeClr val="bg1"/>
                </a:solidFill>
              </a:rPr>
              <a:t>stating</a:t>
            </a:r>
            <a:r>
              <a:rPr lang="pl-PL" sz="2000" dirty="0" smtClean="0">
                <a:solidFill>
                  <a:schemeClr val="bg1"/>
                </a:solidFill>
              </a:rPr>
              <a:t> the problem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294630"/>
            <a:ext cx="707116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/>
              <a:t>What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wrong</a:t>
            </a:r>
            <a:r>
              <a:rPr lang="pl-PL" sz="4000" dirty="0" smtClean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 smtClean="0"/>
              <a:t>concept</a:t>
            </a:r>
            <a:r>
              <a:rPr lang="pl-PL" sz="4000" dirty="0" smtClean="0"/>
              <a:t> of </a:t>
            </a:r>
            <a:r>
              <a:rPr lang="pl-PL" sz="4000" dirty="0" err="1" smtClean="0"/>
              <a:t>scaling</a:t>
            </a:r>
            <a:r>
              <a:rPr lang="pl-PL" sz="4000" dirty="0" smtClean="0"/>
              <a:t>  in RR </a:t>
            </a:r>
            <a:r>
              <a:rPr lang="pl-PL" sz="4000" dirty="0" err="1" smtClean="0"/>
              <a:t>signals</a:t>
            </a:r>
            <a:r>
              <a:rPr lang="pl-PL" sz="4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dirty="0" smtClean="0"/>
              <a:t>  </a:t>
            </a:r>
            <a:r>
              <a:rPr lang="pl-PL" sz="4000" dirty="0" err="1" smtClean="0"/>
              <a:t>methods</a:t>
            </a:r>
            <a:r>
              <a:rPr lang="pl-PL" sz="4000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dirty="0"/>
              <a:t> </a:t>
            </a:r>
            <a:r>
              <a:rPr lang="pl-PL" sz="4000" dirty="0" smtClean="0"/>
              <a:t> </a:t>
            </a:r>
            <a:r>
              <a:rPr lang="pl-PL" sz="4000" dirty="0" err="1" smtClean="0"/>
              <a:t>usage</a:t>
            </a:r>
            <a:r>
              <a:rPr lang="pl-PL" sz="4000" dirty="0" smtClean="0"/>
              <a:t> </a:t>
            </a:r>
            <a:r>
              <a:rPr lang="pl-PL" sz="4000" dirty="0"/>
              <a:t>of </a:t>
            </a:r>
            <a:r>
              <a:rPr lang="pl-PL" sz="4000" dirty="0" err="1"/>
              <a:t>methods</a:t>
            </a:r>
            <a:r>
              <a:rPr lang="pl-PL" sz="4000" dirty="0"/>
              <a:t> ?</a:t>
            </a:r>
            <a:endParaRPr lang="pl-PL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000" dirty="0"/>
              <a:t> </a:t>
            </a:r>
            <a:r>
              <a:rPr lang="pl-PL" sz="4000" dirty="0" smtClean="0"/>
              <a:t> </a:t>
            </a:r>
            <a:r>
              <a:rPr lang="pl-PL" sz="4000" dirty="0" err="1" smtClean="0"/>
              <a:t>preprocessing</a:t>
            </a:r>
            <a:r>
              <a:rPr lang="pl-PL" sz="4000" dirty="0" smtClean="0"/>
              <a:t> </a:t>
            </a:r>
            <a:r>
              <a:rPr lang="pl-PL" sz="4000" dirty="0"/>
              <a:t>of </a:t>
            </a:r>
            <a:r>
              <a:rPr lang="pl-PL" sz="4000" dirty="0" err="1"/>
              <a:t>signals</a:t>
            </a:r>
            <a:r>
              <a:rPr lang="pl-PL" sz="4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4000" dirty="0" smtClean="0"/>
          </a:p>
          <a:p>
            <a:endParaRPr lang="en-US" sz="40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10824"/>
              </p:ext>
            </p:extLst>
          </p:nvPr>
        </p:nvGraphicFramePr>
        <p:xfrm>
          <a:off x="5225480" y="3714707"/>
          <a:ext cx="3594992" cy="17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SPW 9.0 Graph" r:id="rId4" imgW="7766640" imgH="4103640" progId="SigmaPlotGraphicObject.8">
                  <p:embed/>
                </p:oleObj>
              </mc:Choice>
              <mc:Fallback>
                <p:oleObj name="SPW 9.0 Graph" r:id="rId4" imgW="7766640" imgH="4103640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480" y="3714707"/>
                        <a:ext cx="3594992" cy="173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3"/>
          <p:cNvSpPr>
            <a:spLocks/>
          </p:cNvSpPr>
          <p:nvPr/>
        </p:nvSpPr>
        <p:spPr bwMode="auto">
          <a:xfrm>
            <a:off x="6089576" y="4062848"/>
            <a:ext cx="173483" cy="845027"/>
          </a:xfrm>
          <a:custGeom>
            <a:avLst/>
            <a:gdLst>
              <a:gd name="T0" fmla="*/ 0 w 296"/>
              <a:gd name="T1" fmla="*/ 816 h 816"/>
              <a:gd name="T2" fmla="*/ 240 w 296"/>
              <a:gd name="T3" fmla="*/ 624 h 816"/>
              <a:gd name="T4" fmla="*/ 288 w 296"/>
              <a:gd name="T5" fmla="*/ 192 h 816"/>
              <a:gd name="T6" fmla="*/ 288 w 296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816">
                <a:moveTo>
                  <a:pt x="0" y="816"/>
                </a:moveTo>
                <a:cubicBezTo>
                  <a:pt x="96" y="772"/>
                  <a:pt x="192" y="728"/>
                  <a:pt x="240" y="624"/>
                </a:cubicBezTo>
                <a:cubicBezTo>
                  <a:pt x="288" y="520"/>
                  <a:pt x="280" y="296"/>
                  <a:pt x="288" y="192"/>
                </a:cubicBezTo>
                <a:cubicBezTo>
                  <a:pt x="296" y="88"/>
                  <a:pt x="288" y="32"/>
                  <a:pt x="288" y="0"/>
                </a:cubicBezTo>
              </a:path>
            </a:pathLst>
          </a:custGeom>
          <a:noFill/>
          <a:ln w="57150" cmpd="sng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 rot="10993159">
            <a:off x="8214084" y="4374676"/>
            <a:ext cx="308508" cy="551986"/>
          </a:xfrm>
          <a:custGeom>
            <a:avLst/>
            <a:gdLst>
              <a:gd name="T0" fmla="*/ 0 w 296"/>
              <a:gd name="T1" fmla="*/ 816 h 816"/>
              <a:gd name="T2" fmla="*/ 240 w 296"/>
              <a:gd name="T3" fmla="*/ 624 h 816"/>
              <a:gd name="T4" fmla="*/ 288 w 296"/>
              <a:gd name="T5" fmla="*/ 192 h 816"/>
              <a:gd name="T6" fmla="*/ 288 w 296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816">
                <a:moveTo>
                  <a:pt x="0" y="816"/>
                </a:moveTo>
                <a:cubicBezTo>
                  <a:pt x="96" y="772"/>
                  <a:pt x="192" y="728"/>
                  <a:pt x="240" y="624"/>
                </a:cubicBezTo>
                <a:cubicBezTo>
                  <a:pt x="288" y="520"/>
                  <a:pt x="280" y="296"/>
                  <a:pt x="288" y="192"/>
                </a:cubicBezTo>
                <a:cubicBezTo>
                  <a:pt x="296" y="88"/>
                  <a:pt x="288" y="32"/>
                  <a:pt x="288" y="0"/>
                </a:cubicBezTo>
              </a:path>
            </a:pathLst>
          </a:custGeom>
          <a:noFill/>
          <a:ln w="57150" cmpd="sng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0800000" flipV="1">
            <a:off x="6342733" y="4096140"/>
            <a:ext cx="173483" cy="845027"/>
          </a:xfrm>
          <a:custGeom>
            <a:avLst/>
            <a:gdLst>
              <a:gd name="T0" fmla="*/ 0 w 296"/>
              <a:gd name="T1" fmla="*/ 816 h 816"/>
              <a:gd name="T2" fmla="*/ 240 w 296"/>
              <a:gd name="T3" fmla="*/ 624 h 816"/>
              <a:gd name="T4" fmla="*/ 288 w 296"/>
              <a:gd name="T5" fmla="*/ 192 h 816"/>
              <a:gd name="T6" fmla="*/ 288 w 296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816">
                <a:moveTo>
                  <a:pt x="0" y="816"/>
                </a:moveTo>
                <a:cubicBezTo>
                  <a:pt x="96" y="772"/>
                  <a:pt x="192" y="728"/>
                  <a:pt x="240" y="624"/>
                </a:cubicBezTo>
                <a:cubicBezTo>
                  <a:pt x="288" y="520"/>
                  <a:pt x="280" y="296"/>
                  <a:pt x="288" y="192"/>
                </a:cubicBezTo>
                <a:cubicBezTo>
                  <a:pt x="296" y="88"/>
                  <a:pt x="288" y="32"/>
                  <a:pt x="288" y="0"/>
                </a:cubicBezTo>
              </a:path>
            </a:pathLst>
          </a:custGeom>
          <a:noFill/>
          <a:ln w="57150" cmpd="sng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1467000" flipV="1">
            <a:off x="7801050" y="4422137"/>
            <a:ext cx="308508" cy="551986"/>
          </a:xfrm>
          <a:custGeom>
            <a:avLst/>
            <a:gdLst>
              <a:gd name="T0" fmla="*/ 0 w 296"/>
              <a:gd name="T1" fmla="*/ 816 h 816"/>
              <a:gd name="T2" fmla="*/ 240 w 296"/>
              <a:gd name="T3" fmla="*/ 624 h 816"/>
              <a:gd name="T4" fmla="*/ 288 w 296"/>
              <a:gd name="T5" fmla="*/ 192 h 816"/>
              <a:gd name="T6" fmla="*/ 288 w 296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816">
                <a:moveTo>
                  <a:pt x="0" y="816"/>
                </a:moveTo>
                <a:cubicBezTo>
                  <a:pt x="96" y="772"/>
                  <a:pt x="192" y="728"/>
                  <a:pt x="240" y="624"/>
                </a:cubicBezTo>
                <a:cubicBezTo>
                  <a:pt x="288" y="520"/>
                  <a:pt x="280" y="296"/>
                  <a:pt x="288" y="192"/>
                </a:cubicBezTo>
                <a:cubicBezTo>
                  <a:pt x="296" y="88"/>
                  <a:pt x="288" y="32"/>
                  <a:pt x="288" y="0"/>
                </a:cubicBezTo>
              </a:path>
            </a:pathLst>
          </a:custGeom>
          <a:noFill/>
          <a:ln w="57150" cmpd="sng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175284" y="3412105"/>
            <a:ext cx="32518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Wavelet </a:t>
            </a:r>
            <a:r>
              <a:rPr lang="pl-PL" dirty="0" smtClean="0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ransform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Modulus</a:t>
            </a:r>
            <a:r>
              <a:rPr lang="pl-PL" dirty="0" smtClean="0">
                <a:solidFill>
                  <a:schemeClr val="bg1"/>
                </a:solidFill>
              </a:rPr>
              <a:t> Maxima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04048" y="5507940"/>
            <a:ext cx="384815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Multifractal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Detrended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Fluctuation</a:t>
            </a:r>
            <a:r>
              <a:rPr lang="pl-PL" dirty="0" smtClean="0">
                <a:solidFill>
                  <a:schemeClr val="bg1"/>
                </a:solidFill>
              </a:rPr>
              <a:t>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3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Introduction: autonomic regulation versus central  nervous system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3" y="260648"/>
            <a:ext cx="5112568" cy="34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7308304" y="-1"/>
            <a:ext cx="182007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i="1" dirty="0" err="1" smtClean="0"/>
              <a:t>Chouchou</a:t>
            </a:r>
            <a:r>
              <a:rPr lang="en-US" sz="1400" b="1" i="1" dirty="0" smtClean="0"/>
              <a:t>  F and </a:t>
            </a:r>
            <a:r>
              <a:rPr lang="en-US" sz="1400" b="1" i="1" dirty="0" err="1" smtClean="0"/>
              <a:t>Desseilles</a:t>
            </a:r>
            <a:r>
              <a:rPr lang="en-US" sz="1400" b="1" i="1" dirty="0" smtClean="0"/>
              <a:t>  M (2014) </a:t>
            </a:r>
            <a:endParaRPr lang="en-US" sz="1400" dirty="0" smtClean="0"/>
          </a:p>
          <a:p>
            <a:r>
              <a:rPr lang="en-US" sz="1400" i="1" dirty="0" smtClean="0"/>
              <a:t>Heart rate variability: </a:t>
            </a:r>
          </a:p>
          <a:p>
            <a:r>
              <a:rPr lang="en-US" sz="1400" i="1" dirty="0" smtClean="0"/>
              <a:t>a tool to explore the sleeping brain?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Front. in </a:t>
            </a:r>
            <a:r>
              <a:rPr lang="en-US" sz="1400" dirty="0" err="1" smtClean="0">
                <a:solidFill>
                  <a:schemeClr val="bg1"/>
                </a:solidFill>
              </a:rPr>
              <a:t>Neurosc</a:t>
            </a:r>
            <a:r>
              <a:rPr lang="en-US" sz="1400" dirty="0" smtClean="0">
                <a:solidFill>
                  <a:schemeClr val="bg1"/>
                </a:solidFill>
              </a:rPr>
              <a:t>. 8.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363691" y="122320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pl-PL" dirty="0" smtClean="0"/>
              <a:t>BS: </a:t>
            </a:r>
            <a:r>
              <a:rPr lang="pl-PL" dirty="0" err="1" smtClean="0"/>
              <a:t>brainstem</a:t>
            </a:r>
            <a:endParaRPr lang="pl-PL" dirty="0" smtClean="0"/>
          </a:p>
          <a:p>
            <a:endParaRPr lang="pl-PL" dirty="0"/>
          </a:p>
          <a:p>
            <a:r>
              <a:rPr lang="en-US" dirty="0" smtClean="0"/>
              <a:t>MCC: midcingulate cortex</a:t>
            </a:r>
          </a:p>
          <a:p>
            <a:r>
              <a:rPr lang="en-US" dirty="0" smtClean="0"/>
              <a:t>INS: insula</a:t>
            </a:r>
          </a:p>
          <a:p>
            <a:r>
              <a:rPr lang="en-US" dirty="0" smtClean="0"/>
              <a:t>AMY: amygdala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61163" y="4057025"/>
            <a:ext cx="8390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nocturnal signal seems to offer a </a:t>
            </a:r>
            <a:r>
              <a:rPr lang="pl-PL" dirty="0" err="1" smtClean="0"/>
              <a:t>good</a:t>
            </a:r>
            <a:r>
              <a:rPr lang="en-US" dirty="0" smtClean="0"/>
              <a:t> insight into </a:t>
            </a:r>
            <a:r>
              <a:rPr lang="pl-PL" dirty="0" smtClean="0"/>
              <a:t>the </a:t>
            </a:r>
            <a:r>
              <a:rPr lang="en-US" dirty="0" smtClean="0"/>
              <a:t>autonomic regulation. </a:t>
            </a:r>
          </a:p>
          <a:p>
            <a:r>
              <a:rPr lang="en-US" dirty="0" smtClean="0"/>
              <a:t>It  represents a signal arising from on-off  process </a:t>
            </a:r>
            <a:r>
              <a:rPr lang="pl-PL" dirty="0" smtClean="0"/>
              <a:t>, </a:t>
            </a:r>
            <a:r>
              <a:rPr lang="en-US" dirty="0" smtClean="0"/>
              <a:t>switch</a:t>
            </a:r>
            <a:r>
              <a:rPr lang="pl-PL" dirty="0" smtClean="0"/>
              <a:t>es  </a:t>
            </a:r>
            <a:r>
              <a:rPr lang="en-US" dirty="0" smtClean="0"/>
              <a:t> between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non-REM  sleep – domination of autonomic reflex  control</a:t>
            </a:r>
          </a:p>
          <a:p>
            <a:r>
              <a:rPr lang="en-US" dirty="0" smtClean="0"/>
              <a:t>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 sleep – domination of central nervous system with strong withdrawal of autonomic control</a:t>
            </a:r>
          </a:p>
        </p:txBody>
      </p:sp>
      <p:sp>
        <p:nvSpPr>
          <p:cNvPr id="8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4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/>
                </a:solidFill>
              </a:rPr>
              <a:t>Methods</a:t>
            </a:r>
            <a:r>
              <a:rPr lang="pl-PL" sz="2000" dirty="0" smtClean="0">
                <a:solidFill>
                  <a:schemeClr val="bg1"/>
                </a:solidFill>
              </a:rPr>
              <a:t>: the </a:t>
            </a:r>
            <a:r>
              <a:rPr lang="pl-PL" sz="2000" dirty="0" err="1" smtClean="0">
                <a:solidFill>
                  <a:schemeClr val="bg1"/>
                </a:solidFill>
              </a:rPr>
              <a:t>study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group</a:t>
            </a:r>
            <a:r>
              <a:rPr lang="pl-PL" sz="2000" dirty="0" smtClean="0">
                <a:solidFill>
                  <a:schemeClr val="bg1"/>
                </a:solidFill>
              </a:rPr>
              <a:t> - </a:t>
            </a:r>
            <a:r>
              <a:rPr lang="pl-PL" sz="2000" dirty="0" err="1" smtClean="0">
                <a:solidFill>
                  <a:schemeClr val="bg1"/>
                </a:solidFill>
              </a:rPr>
              <a:t>preprocessing</a:t>
            </a:r>
            <a:r>
              <a:rPr lang="pl-PL" sz="2000" dirty="0" smtClean="0">
                <a:solidFill>
                  <a:schemeClr val="bg1"/>
                </a:solidFill>
              </a:rPr>
              <a:t> the data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>
          <a:xfrm>
            <a:off x="7989946" y="6421909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726300" y="91371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The </a:t>
            </a:r>
            <a:r>
              <a:rPr lang="pl-PL" sz="1400" dirty="0" err="1" smtClean="0"/>
              <a:t>participants</a:t>
            </a:r>
            <a:r>
              <a:rPr lang="pl-PL" sz="1400" dirty="0" smtClean="0"/>
              <a:t> </a:t>
            </a:r>
            <a:r>
              <a:rPr lang="en-US" sz="1400" dirty="0" smtClean="0"/>
              <a:t>included </a:t>
            </a:r>
            <a:r>
              <a:rPr lang="en-US" sz="1400" dirty="0"/>
              <a:t>into the study, </a:t>
            </a:r>
            <a:r>
              <a:rPr lang="pl-PL" sz="1400" dirty="0" err="1" smtClean="0"/>
              <a:t>were</a:t>
            </a:r>
            <a:r>
              <a:rPr lang="pl-PL" sz="1400" dirty="0" smtClean="0"/>
              <a:t> </a:t>
            </a:r>
            <a:r>
              <a:rPr lang="en-US" sz="1400" dirty="0" smtClean="0"/>
              <a:t>classified </a:t>
            </a:r>
            <a:r>
              <a:rPr lang="en-US" sz="1400" dirty="0"/>
              <a:t>in age groups: </a:t>
            </a:r>
            <a:r>
              <a:rPr lang="en-US" sz="1400" dirty="0" smtClean="0"/>
              <a:t>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20's</a:t>
            </a:r>
            <a:r>
              <a:rPr lang="pl-PL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/>
              <a:t>36 subjects (18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30's: </a:t>
            </a:r>
            <a:r>
              <a:rPr lang="en-US" sz="1400" dirty="0"/>
              <a:t>26 subjects (13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40's: </a:t>
            </a:r>
            <a:r>
              <a:rPr lang="en-US" sz="1400" dirty="0"/>
              <a:t>36 subjects (16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50's: </a:t>
            </a:r>
            <a:r>
              <a:rPr lang="en-US" sz="1400" dirty="0"/>
              <a:t>32 subjects (13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60's: </a:t>
            </a:r>
            <a:r>
              <a:rPr lang="en-US" sz="1400" dirty="0"/>
              <a:t>24 subjects (11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70's : </a:t>
            </a:r>
            <a:r>
              <a:rPr lang="en-US" sz="1400" dirty="0"/>
              <a:t>22 subjects (10 women), 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80's: </a:t>
            </a:r>
            <a:r>
              <a:rPr lang="en-US" sz="1400" dirty="0"/>
              <a:t>18 subjects (11 women</a:t>
            </a:r>
            <a:r>
              <a:rPr lang="en-US" sz="1400" dirty="0" smtClean="0"/>
              <a:t>).</a:t>
            </a:r>
            <a:endParaRPr lang="pl-PL" sz="1400" dirty="0" smtClean="0"/>
          </a:p>
        </p:txBody>
      </p:sp>
      <p:sp>
        <p:nvSpPr>
          <p:cNvPr id="2" name="Prostokąt 1"/>
          <p:cNvSpPr/>
          <p:nvPr/>
        </p:nvSpPr>
        <p:spPr>
          <a:xfrm>
            <a:off x="-15618" y="53157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From t</a:t>
            </a:r>
            <a:r>
              <a:rPr lang="en-US" dirty="0" err="1"/>
              <a:t>wenty</a:t>
            </a:r>
            <a:r>
              <a:rPr lang="en-US" dirty="0"/>
              <a:t>-four hour </a:t>
            </a:r>
            <a:r>
              <a:rPr lang="en-US" dirty="0" err="1"/>
              <a:t>Holter</a:t>
            </a:r>
            <a:r>
              <a:rPr lang="en-US" dirty="0"/>
              <a:t> recordings of, </a:t>
            </a:r>
            <a:r>
              <a:rPr lang="en-US" dirty="0">
                <a:solidFill>
                  <a:srgbClr val="FFC000"/>
                </a:solidFill>
              </a:rPr>
              <a:t>in total 194</a:t>
            </a:r>
            <a:r>
              <a:rPr lang="en-US" dirty="0"/>
              <a:t>, healthy participants</a:t>
            </a:r>
            <a:r>
              <a:rPr lang="pl-PL" dirty="0"/>
              <a:t>, </a:t>
            </a:r>
            <a:r>
              <a:rPr lang="pl-PL" dirty="0" err="1"/>
              <a:t>six-hour</a:t>
            </a:r>
            <a:r>
              <a:rPr lang="pl-PL" dirty="0"/>
              <a:t> of </a:t>
            </a:r>
            <a:r>
              <a:rPr lang="pl-PL" dirty="0" err="1">
                <a:solidFill>
                  <a:srgbClr val="FFC000"/>
                </a:solidFill>
              </a:rPr>
              <a:t>nocturnal</a:t>
            </a:r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err="1">
                <a:solidFill>
                  <a:srgbClr val="FFC000"/>
                </a:solidFill>
              </a:rPr>
              <a:t>periods</a:t>
            </a:r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extracted</a:t>
            </a:r>
            <a:r>
              <a:rPr lang="pl-PL" dirty="0"/>
              <a:t> </a:t>
            </a:r>
            <a:r>
              <a:rPr lang="pl-PL" dirty="0" err="1"/>
              <a:t>individually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either</a:t>
            </a:r>
            <a:r>
              <a:rPr lang="pl-PL" dirty="0"/>
              <a:t>  </a:t>
            </a:r>
            <a:r>
              <a:rPr lang="pl-PL" dirty="0" err="1"/>
              <a:t>evident</a:t>
            </a:r>
            <a:r>
              <a:rPr lang="pl-PL" dirty="0"/>
              <a:t> </a:t>
            </a:r>
            <a:r>
              <a:rPr lang="pl-PL" dirty="0" err="1"/>
              <a:t>transition</a:t>
            </a:r>
            <a:r>
              <a:rPr lang="pl-PL" dirty="0"/>
              <a:t> </a:t>
            </a:r>
            <a:r>
              <a:rPr lang="pl-PL" dirty="0" err="1"/>
              <a:t>wake-sleep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23pm : 5 </a:t>
            </a:r>
            <a:r>
              <a:rPr lang="pl-PL" dirty="0" err="1"/>
              <a:t>am</a:t>
            </a:r>
            <a:r>
              <a:rPr lang="en-US" dirty="0"/>
              <a:t> </a:t>
            </a:r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2015956"/>
            <a:ext cx="4074651" cy="35732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339752" y="4880193"/>
            <a:ext cx="67839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  </a:t>
            </a:r>
            <a:r>
              <a:rPr lang="pl-PL" sz="1200" dirty="0" err="1" smtClean="0">
                <a:solidFill>
                  <a:schemeClr val="bg1"/>
                </a:solidFill>
              </a:rPr>
              <a:t>age</a:t>
            </a:r>
            <a:r>
              <a:rPr lang="pl-PL" sz="1200" dirty="0" smtClean="0">
                <a:solidFill>
                  <a:schemeClr val="bg1"/>
                </a:solidFill>
              </a:rPr>
              <a:t>    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61681" y="2191177"/>
            <a:ext cx="20345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  </a:t>
            </a:r>
            <a:r>
              <a:rPr lang="pl-PL" sz="1200" dirty="0" err="1" smtClean="0">
                <a:solidFill>
                  <a:schemeClr val="bg1"/>
                </a:solidFill>
              </a:rPr>
              <a:t>age</a:t>
            </a:r>
            <a:r>
              <a:rPr lang="pl-PL" sz="1200" dirty="0" smtClean="0">
                <a:solidFill>
                  <a:schemeClr val="bg1"/>
                </a:solidFill>
              </a:rPr>
              <a:t>      </a:t>
            </a:r>
            <a:r>
              <a:rPr lang="pl-PL" sz="1200" dirty="0" err="1" smtClean="0">
                <a:solidFill>
                  <a:schemeClr val="bg1"/>
                </a:solidFill>
              </a:rPr>
              <a:t>average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values</a:t>
            </a:r>
            <a:r>
              <a:rPr lang="pl-PL" sz="1200" dirty="0" smtClean="0">
                <a:solidFill>
                  <a:schemeClr val="bg1"/>
                </a:solidFill>
              </a:rPr>
              <a:t> of </a:t>
            </a:r>
            <a:r>
              <a:rPr lang="pl-PL" sz="1200" dirty="0" err="1" smtClean="0">
                <a:solidFill>
                  <a:schemeClr val="bg1"/>
                </a:solidFill>
              </a:rPr>
              <a:t>mRR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61307" y="5079666"/>
            <a:ext cx="21993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f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03848" y="5085184"/>
            <a:ext cx="29046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589073" y="468656"/>
            <a:ext cx="26484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M.Żarczyńska-Buchowiecka</a:t>
            </a:r>
            <a:r>
              <a:rPr lang="pl-PL" dirty="0" smtClean="0"/>
              <a:t>, </a:t>
            </a:r>
          </a:p>
          <a:p>
            <a:r>
              <a:rPr lang="pl-PL" dirty="0" err="1" smtClean="0"/>
              <a:t>Doctoral</a:t>
            </a:r>
            <a:r>
              <a:rPr lang="pl-PL" dirty="0" smtClean="0"/>
              <a:t> </a:t>
            </a:r>
            <a:r>
              <a:rPr lang="pl-PL" dirty="0" err="1" smtClean="0"/>
              <a:t>Thesis</a:t>
            </a:r>
            <a:r>
              <a:rPr lang="pl-PL" dirty="0" smtClean="0"/>
              <a:t> (2015)</a:t>
            </a:r>
            <a:endParaRPr lang="en-US" dirty="0"/>
          </a:p>
        </p:txBody>
      </p:sp>
      <p:pic>
        <p:nvPicPr>
          <p:cNvPr id="18" name="Obraz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58" y="4894262"/>
            <a:ext cx="2583838" cy="191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98" y="3185541"/>
            <a:ext cx="2593002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58" y="1637171"/>
            <a:ext cx="2578859" cy="184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ole tekstowe 20"/>
          <p:cNvSpPr txBox="1"/>
          <p:nvPr/>
        </p:nvSpPr>
        <p:spPr>
          <a:xfrm>
            <a:off x="7236296" y="1656271"/>
            <a:ext cx="1393330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l-PL" sz="1200" dirty="0" err="1" smtClean="0">
                <a:solidFill>
                  <a:schemeClr val="bg1"/>
                </a:solidFill>
              </a:rPr>
              <a:t>average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values</a:t>
            </a:r>
            <a:r>
              <a:rPr lang="pl-PL" sz="1200" dirty="0" smtClean="0">
                <a:solidFill>
                  <a:schemeClr val="bg1"/>
                </a:solidFill>
              </a:rPr>
              <a:t>         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7308304" y="3111351"/>
            <a:ext cx="1216139" cy="461665"/>
            <a:chOff x="7308304" y="3140968"/>
            <a:chExt cx="1216139" cy="461665"/>
          </a:xfrm>
        </p:grpSpPr>
        <p:sp>
          <p:nvSpPr>
            <p:cNvPr id="22" name="pole tekstowe 21"/>
            <p:cNvSpPr txBox="1"/>
            <p:nvPr/>
          </p:nvSpPr>
          <p:spPr>
            <a:xfrm>
              <a:off x="7308304" y="3140968"/>
              <a:ext cx="121613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        </a:t>
              </a:r>
              <a:r>
                <a:rPr lang="pl-PL" sz="1000" dirty="0" err="1" smtClean="0">
                  <a:solidFill>
                    <a:schemeClr val="bg1"/>
                  </a:solidFill>
                </a:rPr>
                <a:t>age</a:t>
              </a:r>
              <a:r>
                <a:rPr lang="pl-PL" sz="10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pl-PL" sz="1000" dirty="0" smtClean="0">
                  <a:solidFill>
                    <a:schemeClr val="bg1"/>
                  </a:solidFill>
                </a:rPr>
                <a:t>       f                   m</a:t>
              </a:r>
              <a:r>
                <a:rPr lang="pl-PL" sz="1200" dirty="0" smtClean="0">
                  <a:solidFill>
                    <a:schemeClr val="bg1"/>
                  </a:solidFill>
                </a:rPr>
                <a:t>    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Trójkąt równoramienny 4"/>
            <p:cNvSpPr/>
            <p:nvPr/>
          </p:nvSpPr>
          <p:spPr>
            <a:xfrm>
              <a:off x="8028384" y="3393869"/>
              <a:ext cx="72008" cy="10713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ipsa 5"/>
            <p:cNvSpPr/>
            <p:nvPr/>
          </p:nvSpPr>
          <p:spPr>
            <a:xfrm>
              <a:off x="7466159" y="3393869"/>
              <a:ext cx="72008" cy="10713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7460704" y="3263751"/>
            <a:ext cx="1216139" cy="461665"/>
            <a:chOff x="7308304" y="3140968"/>
            <a:chExt cx="1216139" cy="461665"/>
          </a:xfrm>
        </p:grpSpPr>
        <p:sp>
          <p:nvSpPr>
            <p:cNvPr id="26" name="pole tekstowe 25"/>
            <p:cNvSpPr txBox="1"/>
            <p:nvPr/>
          </p:nvSpPr>
          <p:spPr>
            <a:xfrm>
              <a:off x="7308304" y="3140968"/>
              <a:ext cx="121613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        </a:t>
              </a:r>
              <a:r>
                <a:rPr lang="pl-PL" sz="1000" dirty="0" err="1" smtClean="0">
                  <a:solidFill>
                    <a:schemeClr val="bg1"/>
                  </a:solidFill>
                </a:rPr>
                <a:t>age</a:t>
              </a:r>
              <a:r>
                <a:rPr lang="pl-PL" sz="10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pl-PL" sz="1000" dirty="0" smtClean="0">
                  <a:solidFill>
                    <a:schemeClr val="bg1"/>
                  </a:solidFill>
                </a:rPr>
                <a:t>       f                   m</a:t>
              </a:r>
              <a:r>
                <a:rPr lang="pl-PL" sz="1200" dirty="0" smtClean="0">
                  <a:solidFill>
                    <a:schemeClr val="bg1"/>
                  </a:solidFill>
                </a:rPr>
                <a:t>    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rójkąt równoramienny 26"/>
            <p:cNvSpPr/>
            <p:nvPr/>
          </p:nvSpPr>
          <p:spPr>
            <a:xfrm>
              <a:off x="8028384" y="3393869"/>
              <a:ext cx="72008" cy="10713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7466159" y="3393869"/>
              <a:ext cx="72008" cy="10713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380312" y="4653136"/>
            <a:ext cx="1216139" cy="461665"/>
            <a:chOff x="7308304" y="3140968"/>
            <a:chExt cx="1216139" cy="461665"/>
          </a:xfrm>
        </p:grpSpPr>
        <p:sp>
          <p:nvSpPr>
            <p:cNvPr id="31" name="pole tekstowe 30"/>
            <p:cNvSpPr txBox="1"/>
            <p:nvPr/>
          </p:nvSpPr>
          <p:spPr>
            <a:xfrm>
              <a:off x="7308304" y="3140968"/>
              <a:ext cx="121613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        </a:t>
              </a:r>
              <a:r>
                <a:rPr lang="pl-PL" sz="1000" dirty="0" err="1" smtClean="0">
                  <a:solidFill>
                    <a:schemeClr val="bg1"/>
                  </a:solidFill>
                </a:rPr>
                <a:t>age</a:t>
              </a:r>
              <a:r>
                <a:rPr lang="pl-PL" sz="10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pl-PL" sz="1000" dirty="0" smtClean="0">
                  <a:solidFill>
                    <a:schemeClr val="bg1"/>
                  </a:solidFill>
                </a:rPr>
                <a:t>       f                   m</a:t>
              </a:r>
              <a:r>
                <a:rPr lang="pl-PL" sz="1200" dirty="0" smtClean="0">
                  <a:solidFill>
                    <a:schemeClr val="bg1"/>
                  </a:solidFill>
                </a:rPr>
                <a:t>    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rójkąt równoramienny 31"/>
            <p:cNvSpPr/>
            <p:nvPr/>
          </p:nvSpPr>
          <p:spPr>
            <a:xfrm>
              <a:off x="8028384" y="3393869"/>
              <a:ext cx="72008" cy="10713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ipsa 32"/>
            <p:cNvSpPr/>
            <p:nvPr/>
          </p:nvSpPr>
          <p:spPr>
            <a:xfrm>
              <a:off x="7466159" y="3393869"/>
              <a:ext cx="72008" cy="10713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pole tekstowe 33"/>
          <p:cNvSpPr txBox="1"/>
          <p:nvPr/>
        </p:nvSpPr>
        <p:spPr>
          <a:xfrm>
            <a:off x="4561718" y="1993498"/>
            <a:ext cx="194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C000"/>
                </a:solidFill>
              </a:rPr>
              <a:t>Over</a:t>
            </a:r>
            <a:r>
              <a:rPr lang="pl-PL" dirty="0">
                <a:solidFill>
                  <a:srgbClr val="FFC000"/>
                </a:solidFill>
              </a:rPr>
              <a:t> 20000 </a:t>
            </a:r>
            <a:r>
              <a:rPr lang="pl-PL" dirty="0" err="1">
                <a:solidFill>
                  <a:srgbClr val="FFC000"/>
                </a:solidFill>
              </a:rPr>
              <a:t>points</a:t>
            </a:r>
            <a:r>
              <a:rPr lang="pl-PL" dirty="0">
                <a:solidFill>
                  <a:srgbClr val="FFC000"/>
                </a:solidFill>
              </a:rPr>
              <a:t> in </a:t>
            </a:r>
            <a:r>
              <a:rPr lang="pl-PL" dirty="0" err="1">
                <a:solidFill>
                  <a:srgbClr val="FFC000"/>
                </a:solidFill>
              </a:rPr>
              <a:t>each</a:t>
            </a:r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err="1">
                <a:solidFill>
                  <a:srgbClr val="FFC000"/>
                </a:solidFill>
              </a:rPr>
              <a:t>series</a:t>
            </a:r>
            <a:r>
              <a:rPr lang="pl-PL" dirty="0">
                <a:solidFill>
                  <a:srgbClr val="FFC000"/>
                </a:solidFill>
              </a:rPr>
              <a:t> </a:t>
            </a:r>
          </a:p>
          <a:p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err="1" smtClean="0">
                <a:solidFill>
                  <a:srgbClr val="FFFF00"/>
                </a:solidFill>
              </a:rPr>
              <a:t>edition</a:t>
            </a:r>
            <a:r>
              <a:rPr lang="pl-PL" dirty="0" smtClean="0">
                <a:solidFill>
                  <a:srgbClr val="FFFF00"/>
                </a:solidFill>
              </a:rPr>
              <a:t>: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errors</a:t>
            </a:r>
            <a:r>
              <a:rPr lang="pl-PL" dirty="0" smtClean="0"/>
              <a:t> &lt; 5 </a:t>
            </a:r>
            <a:r>
              <a:rPr lang="pl-PL" dirty="0" err="1" smtClean="0"/>
              <a:t>beats</a:t>
            </a:r>
            <a:r>
              <a:rPr lang="pl-PL" dirty="0" smtClean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median,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and |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RR| &gt; 300 ms</a:t>
            </a:r>
          </a:p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then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local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median</a:t>
            </a:r>
            <a:r>
              <a:rPr lang="pl-PL" dirty="0" smtClean="0"/>
              <a:t>,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otherwise</a:t>
            </a:r>
            <a:r>
              <a:rPr lang="pl-PL" dirty="0" smtClean="0"/>
              <a:t> </a:t>
            </a:r>
            <a:r>
              <a:rPr lang="pl-PL" dirty="0" err="1" smtClean="0"/>
              <a:t>deleted</a:t>
            </a:r>
            <a:r>
              <a:rPr lang="pl-PL" dirty="0"/>
              <a:t>.</a:t>
            </a:r>
            <a:endParaRPr lang="pl-PL" dirty="0" smtClean="0"/>
          </a:p>
        </p:txBody>
      </p:sp>
      <p:sp>
        <p:nvSpPr>
          <p:cNvPr id="29" name="Symbol zastępczy numeru slajdu 1"/>
          <p:cNvSpPr txBox="1">
            <a:spLocks/>
          </p:cNvSpPr>
          <p:nvPr/>
        </p:nvSpPr>
        <p:spPr>
          <a:xfrm>
            <a:off x="8136116" y="64556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pPr/>
              <a:t>5</a:t>
            </a:fld>
            <a:r>
              <a:rPr lang="pl-PL" sz="2800" dirty="0" smtClean="0">
                <a:solidFill>
                  <a:schemeClr val="bg1"/>
                </a:solidFill>
              </a:rPr>
              <a:t>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Methods: usage of methods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0636" y="180127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Protocol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leading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the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age group results</a:t>
            </a:r>
            <a:r>
              <a:rPr lang="en-US" dirty="0" smtClean="0"/>
              <a:t>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06538" y="1527175"/>
            <a:ext cx="709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each signal and its integrated partner two partition functions were estimated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by </a:t>
            </a:r>
            <a:r>
              <a:rPr lang="en-US" dirty="0" err="1" smtClean="0"/>
              <a:t>wtmm</a:t>
            </a:r>
            <a:r>
              <a:rPr lang="en-US" dirty="0" smtClean="0"/>
              <a:t>  Z(</a:t>
            </a:r>
            <a:r>
              <a:rPr lang="en-US" dirty="0" err="1" smtClean="0"/>
              <a:t>n,q</a:t>
            </a:r>
            <a:r>
              <a:rPr lang="en-US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by </a:t>
            </a:r>
            <a:r>
              <a:rPr lang="en-US" dirty="0" err="1" smtClean="0"/>
              <a:t>mdfa</a:t>
            </a:r>
            <a:r>
              <a:rPr lang="en-US" dirty="0" smtClean="0"/>
              <a:t>  F(</a:t>
            </a:r>
            <a:r>
              <a:rPr lang="en-US" dirty="0" err="1" smtClean="0"/>
              <a:t>n,q</a:t>
            </a:r>
            <a:r>
              <a:rPr lang="en-US" dirty="0" smtClean="0"/>
              <a:t>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14773" y="549459"/>
            <a:ext cx="7736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signal  was considered twice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as it was an integrated noise ( then </a:t>
            </a:r>
            <a:r>
              <a:rPr lang="en-US" dirty="0" err="1" smtClean="0"/>
              <a:t>multifrac</a:t>
            </a:r>
            <a:r>
              <a:rPr lang="pl-PL" dirty="0" smtClean="0"/>
              <a:t>t</a:t>
            </a:r>
            <a:r>
              <a:rPr lang="en-US" dirty="0" smtClean="0"/>
              <a:t>al methods apply directly)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as it  was a noise ( then multifractal methods apply to the integrated signal)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80790" y="2462457"/>
            <a:ext cx="7827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based on scaling properties of partition function found for </a:t>
            </a:r>
            <a:r>
              <a:rPr lang="en-US" dirty="0" smtClean="0">
                <a:solidFill>
                  <a:srgbClr val="FFC000"/>
                </a:solidFill>
              </a:rPr>
              <a:t>n=30…300</a:t>
            </a:r>
            <a:r>
              <a:rPr lang="en-US" dirty="0" smtClean="0"/>
              <a:t> heart beats (approximation of </a:t>
            </a:r>
            <a:r>
              <a:rPr lang="en-US" dirty="0" smtClean="0">
                <a:solidFill>
                  <a:srgbClr val="FFC000"/>
                </a:solidFill>
              </a:rPr>
              <a:t>VLF frequency </a:t>
            </a:r>
            <a:r>
              <a:rPr lang="pl-PL" dirty="0" smtClean="0">
                <a:solidFill>
                  <a:srgbClr val="FFC000"/>
                </a:solidFill>
              </a:rPr>
              <a:t>band</a:t>
            </a:r>
            <a:r>
              <a:rPr lang="en-US" dirty="0" smtClean="0"/>
              <a:t>) determinants of multifractality  were extracted: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h</a:t>
            </a:r>
            <a:r>
              <a:rPr lang="en-US" baseline="-25000" dirty="0" err="1" smtClean="0"/>
              <a:t>max</a:t>
            </a:r>
            <a:r>
              <a:rPr lang="en-US" dirty="0" smtClean="0"/>
              <a:t> : capacity exponent h(q=0)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H : Hurst exponent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/>
              <a:t>width : |h(q=0)- h(q=2)|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h_left</a:t>
            </a:r>
            <a:r>
              <a:rPr lang="en-US" dirty="0" smtClean="0"/>
              <a:t> : h(q=5)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Δ : distance between </a:t>
            </a:r>
            <a:r>
              <a:rPr lang="en-US" dirty="0" err="1" smtClean="0">
                <a:solidFill>
                  <a:srgbClr val="FFC000"/>
                </a:solidFill>
              </a:rPr>
              <a:t>h</a:t>
            </a:r>
            <a:r>
              <a:rPr lang="en-US" baseline="-25000" dirty="0" err="1" smtClean="0">
                <a:solidFill>
                  <a:srgbClr val="FFC000"/>
                </a:solidFill>
              </a:rPr>
              <a:t>max</a:t>
            </a:r>
            <a:r>
              <a:rPr lang="en-US" baseline="-25000" dirty="0" smtClean="0">
                <a:solidFill>
                  <a:srgbClr val="FFC000"/>
                </a:solidFill>
              </a:rPr>
              <a:t>  </a:t>
            </a:r>
            <a:r>
              <a:rPr lang="en-US" dirty="0" smtClean="0">
                <a:solidFill>
                  <a:srgbClr val="FFC000"/>
                </a:solidFill>
              </a:rPr>
              <a:t>for </a:t>
            </a:r>
            <a:endParaRPr lang="pl-PL" dirty="0" smtClean="0">
              <a:solidFill>
                <a:srgbClr val="FFC000"/>
              </a:solidFill>
            </a:endParaRPr>
          </a:p>
          <a:p>
            <a:pPr lvl="2"/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 smtClean="0">
                <a:solidFill>
                  <a:srgbClr val="FFC000"/>
                </a:solidFill>
              </a:rPr>
              <a:t>     </a:t>
            </a:r>
            <a:r>
              <a:rPr lang="en-US" dirty="0" smtClean="0">
                <a:solidFill>
                  <a:srgbClr val="FFC000"/>
                </a:solidFill>
              </a:rPr>
              <a:t>integrated signal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and signal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4487601" y="1872246"/>
            <a:ext cx="4693593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0" dirty="0" smtClean="0">
                <a:solidFill>
                  <a:schemeClr val="bg1"/>
                </a:solidFill>
              </a:rPr>
              <a:t>Implementation of  MDFA  and  WTMM  based  on  PHYSIONET,</a:t>
            </a:r>
          </a:p>
          <a:p>
            <a:pPr eaLnBrk="1" hangingPunct="1"/>
            <a:r>
              <a:rPr lang="en-US" altLang="en-US" sz="1200" dirty="0" smtClean="0">
                <a:solidFill>
                  <a:schemeClr val="bg1"/>
                </a:solidFill>
              </a:rPr>
              <a:t>AL Goldberger,  et al.,   (2000) Circulation 101(23): e215-e220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9" name="Wybuch 1 8"/>
          <p:cNvSpPr/>
          <p:nvPr/>
        </p:nvSpPr>
        <p:spPr>
          <a:xfrm>
            <a:off x="70252" y="1536378"/>
            <a:ext cx="2232248" cy="1368152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average</a:t>
            </a:r>
            <a:endParaRPr lang="en-US" dirty="0"/>
          </a:p>
        </p:txBody>
      </p:sp>
      <p:sp>
        <p:nvSpPr>
          <p:cNvPr id="10" name="Wybuch 1 9"/>
          <p:cNvSpPr/>
          <p:nvPr/>
        </p:nvSpPr>
        <p:spPr>
          <a:xfrm>
            <a:off x="440636" y="4305083"/>
            <a:ext cx="2232248" cy="13681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average of subjects</a:t>
            </a:r>
            <a:endParaRPr lang="en-US" dirty="0"/>
          </a:p>
        </p:txBody>
      </p:sp>
      <p:sp>
        <p:nvSpPr>
          <p:cNvPr id="11" name="Wybuch 1 10"/>
          <p:cNvSpPr/>
          <p:nvPr/>
        </p:nvSpPr>
        <p:spPr>
          <a:xfrm>
            <a:off x="-15618" y="2672916"/>
            <a:ext cx="2232248" cy="1368152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multifractals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02" y="3356992"/>
            <a:ext cx="3324284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ymbol zastępczy numeru slajdu 1"/>
          <p:cNvSpPr txBox="1">
            <a:spLocks/>
          </p:cNvSpPr>
          <p:nvPr/>
        </p:nvSpPr>
        <p:spPr>
          <a:xfrm>
            <a:off x="8136116" y="64556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pPr/>
              <a:t>6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multifractal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picture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aging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a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healthy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poplulation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by MDFA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traditionally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applied.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" y="116631"/>
            <a:ext cx="1763683" cy="17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16633"/>
            <a:ext cx="1763682" cy="17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5" y="1947454"/>
            <a:ext cx="1763681" cy="17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25" y="1947454"/>
            <a:ext cx="1774346" cy="17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" y="3857434"/>
            <a:ext cx="1802965" cy="178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857434"/>
            <a:ext cx="1802964" cy="178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1802964" cy="178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2655" y="5960225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expected</a:t>
            </a:r>
            <a:r>
              <a:rPr lang="pl-PL" dirty="0" smtClean="0"/>
              <a:t> parabola-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mixed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96" y="116631"/>
            <a:ext cx="1727793" cy="16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26" y="116840"/>
            <a:ext cx="1746893" cy="168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38" y="2138337"/>
            <a:ext cx="1747058" cy="16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3" y="4221088"/>
            <a:ext cx="17897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5273312" y="178499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</a:t>
            </a:r>
            <a:r>
              <a:rPr lang="pl-PL" sz="1400" dirty="0">
                <a:solidFill>
                  <a:srgbClr val="FF0000"/>
                </a:solidFill>
              </a:rPr>
              <a:t>NS,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219330" y="1773536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0.069, </a:t>
            </a:r>
            <a:r>
              <a:rPr lang="pl-PL" sz="1400" dirty="0" err="1">
                <a:solidFill>
                  <a:schemeClr val="accent1"/>
                </a:solidFill>
              </a:rPr>
              <a:t>p</a:t>
            </a:r>
            <a:r>
              <a:rPr lang="pl-PL" sz="1400" baseline="-25000" dirty="0" err="1">
                <a:solidFill>
                  <a:schemeClr val="accent1"/>
                </a:solidFill>
              </a:rPr>
              <a:t>gender</a:t>
            </a:r>
            <a:r>
              <a:rPr lang="pl-PL" sz="1400" dirty="0">
                <a:solidFill>
                  <a:schemeClr val="accent1"/>
                </a:solidFill>
              </a:rPr>
              <a:t> = </a:t>
            </a:r>
            <a:r>
              <a:rPr lang="pl-PL" sz="1400" dirty="0" smtClean="0">
                <a:solidFill>
                  <a:schemeClr val="accent1"/>
                </a:solidFill>
              </a:rPr>
              <a:t>0.019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251443" y="3843581"/>
            <a:ext cx="196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= 0.011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0.052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242025" y="5944054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&lt;0.001, </a:t>
            </a:r>
            <a:r>
              <a:rPr lang="pl-PL" sz="1400" dirty="0" err="1">
                <a:solidFill>
                  <a:schemeClr val="accent1"/>
                </a:solidFill>
              </a:rPr>
              <a:t>p</a:t>
            </a:r>
            <a:r>
              <a:rPr lang="pl-PL" sz="1400" baseline="-25000" dirty="0" err="1">
                <a:solidFill>
                  <a:schemeClr val="accent1"/>
                </a:solidFill>
              </a:rPr>
              <a:t>gender</a:t>
            </a:r>
            <a:r>
              <a:rPr lang="pl-PL" sz="1400" dirty="0">
                <a:solidFill>
                  <a:schemeClr val="accent1"/>
                </a:solidFill>
              </a:rPr>
              <a:t> = </a:t>
            </a:r>
            <a:r>
              <a:rPr lang="pl-PL" sz="1400" dirty="0" smtClean="0">
                <a:solidFill>
                  <a:schemeClr val="accent1"/>
                </a:solidFill>
              </a:rPr>
              <a:t>0.001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23" name="Symbol zastępczy numeru slajdu 1"/>
          <p:cNvSpPr txBox="1">
            <a:spLocks/>
          </p:cNvSpPr>
          <p:nvPr/>
        </p:nvSpPr>
        <p:spPr>
          <a:xfrm>
            <a:off x="8136116" y="64556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pPr/>
              <a:t>7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multifractal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picture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aging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a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healthy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poplulation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by MDFA applied to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signals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732"/>
            <a:ext cx="1599282" cy="15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9" y="2132856"/>
            <a:ext cx="1565703" cy="15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1" y="2148406"/>
            <a:ext cx="1525360" cy="15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7" y="3861048"/>
            <a:ext cx="1667646" cy="16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38" y="3861047"/>
            <a:ext cx="1667646" cy="16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674654" cy="165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4" y="337732"/>
            <a:ext cx="1574830" cy="15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273312" y="1784994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&lt;0.001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384437" y="1773536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NS,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251443" y="3843581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= 0.001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242025" y="5944054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&lt;0.051,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37" y="62940"/>
            <a:ext cx="1796311" cy="173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4" y="86687"/>
            <a:ext cx="1744873" cy="168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9" y="2143294"/>
            <a:ext cx="1773878" cy="17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85" y="4303199"/>
            <a:ext cx="1699306" cy="16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8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multifractal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picture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aging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a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healthy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poplulation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by WTMM applied to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signals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6" y="116632"/>
            <a:ext cx="1656184" cy="16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1650567" cy="16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6" y="1844824"/>
            <a:ext cx="1650566" cy="16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6566"/>
            <a:ext cx="1650567" cy="16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6" y="3590289"/>
            <a:ext cx="1618322" cy="16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0289"/>
            <a:ext cx="1577530" cy="15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27" y="3587790"/>
            <a:ext cx="1603680" cy="158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273312" y="1784994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92D05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92D050"/>
                </a:solidFill>
              </a:rPr>
              <a:t>age</a:t>
            </a:r>
            <a:r>
              <a:rPr lang="pl-PL" sz="1400" dirty="0" smtClean="0">
                <a:solidFill>
                  <a:srgbClr val="92D050"/>
                </a:solidFill>
              </a:rPr>
              <a:t> = 0.005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386294" y="178819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NS,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251443" y="3843581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accent1"/>
                </a:solidFill>
              </a:rPr>
              <a:t>p</a:t>
            </a:r>
            <a:r>
              <a:rPr lang="pl-PL" sz="1400" baseline="-25000" dirty="0" err="1" smtClean="0">
                <a:solidFill>
                  <a:schemeClr val="accent1"/>
                </a:solidFill>
              </a:rPr>
              <a:t>age</a:t>
            </a:r>
            <a:r>
              <a:rPr lang="pl-PL" sz="1400" dirty="0" smtClean="0">
                <a:solidFill>
                  <a:schemeClr val="accent1"/>
                </a:solidFill>
              </a:rPr>
              <a:t> = 0.002</a:t>
            </a:r>
            <a:r>
              <a:rPr lang="pl-PL" sz="1400" dirty="0" smtClean="0">
                <a:solidFill>
                  <a:srgbClr val="FF0000"/>
                </a:solidFill>
              </a:rPr>
              <a:t>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242025" y="594405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FF0000"/>
                </a:solidFill>
              </a:rPr>
              <a:t>p</a:t>
            </a:r>
            <a:r>
              <a:rPr lang="pl-PL" sz="1400" baseline="-25000" dirty="0" err="1" smtClean="0">
                <a:solidFill>
                  <a:srgbClr val="FF0000"/>
                </a:solidFill>
              </a:rPr>
              <a:t>age</a:t>
            </a:r>
            <a:r>
              <a:rPr lang="pl-PL" sz="1400" dirty="0" smtClean="0">
                <a:solidFill>
                  <a:srgbClr val="FF0000"/>
                </a:solidFill>
              </a:rPr>
              <a:t> = NS, </a:t>
            </a:r>
            <a:r>
              <a:rPr lang="pl-PL" sz="1400" dirty="0" err="1">
                <a:solidFill>
                  <a:srgbClr val="FF0000"/>
                </a:solidFill>
              </a:rPr>
              <a:t>p</a:t>
            </a:r>
            <a:r>
              <a:rPr lang="pl-PL" sz="1400" baseline="-25000" dirty="0" err="1">
                <a:solidFill>
                  <a:srgbClr val="FF0000"/>
                </a:solidFill>
              </a:rPr>
              <a:t>gender</a:t>
            </a:r>
            <a:r>
              <a:rPr lang="pl-PL" sz="1400" dirty="0">
                <a:solidFill>
                  <a:srgbClr val="FF0000"/>
                </a:solidFill>
              </a:rPr>
              <a:t> = </a:t>
            </a:r>
            <a:r>
              <a:rPr lang="pl-PL" sz="1400" dirty="0" smtClean="0">
                <a:solidFill>
                  <a:srgbClr val="FF0000"/>
                </a:solidFill>
              </a:rPr>
              <a:t>NS</a:t>
            </a:r>
            <a:endParaRPr lang="pl-PL" sz="14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59" y="27065"/>
            <a:ext cx="1820550" cy="175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25" y="34900"/>
            <a:ext cx="1815750" cy="17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57" y="2099984"/>
            <a:ext cx="1805707" cy="174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49" y="4221088"/>
            <a:ext cx="1719102" cy="164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136116" y="6455603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800" smtClean="0">
                <a:solidFill>
                  <a:schemeClr val="bg1"/>
                </a:solidFill>
              </a:rPr>
              <a:t>9</a:t>
            </a:fld>
            <a:endParaRPr lang="pl-PL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Horyzo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3872</TotalTime>
  <Words>898</Words>
  <Application>Microsoft Office PowerPoint</Application>
  <PresentationFormat>Pokaz na ekranie (4:3)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Horyzont</vt:lpstr>
      <vt:lpstr>SPW 9.0 Graph</vt:lpstr>
      <vt:lpstr>Multifractality  w Lancaster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„Lancaster”</dc:title>
  <dc:creator>danusia</dc:creator>
  <cp:lastModifiedBy>danusia</cp:lastModifiedBy>
  <cp:revision>589</cp:revision>
  <cp:lastPrinted>2016-04-06T07:46:46Z</cp:lastPrinted>
  <dcterms:created xsi:type="dcterms:W3CDTF">2015-12-15T02:26:56Z</dcterms:created>
  <dcterms:modified xsi:type="dcterms:W3CDTF">2016-04-19T06:43:37Z</dcterms:modified>
</cp:coreProperties>
</file>