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43463" cy="42484675"/>
  <p:notesSz cx="6858000" cy="9144000"/>
  <p:defaultTextStyle>
    <a:defPPr>
      <a:defRPr lang="ru-RU"/>
    </a:defPPr>
    <a:lvl1pPr marL="0" algn="l" defTabSz="4155857" rtl="0" eaLnBrk="1" latinLnBrk="0" hangingPunct="1">
      <a:defRPr sz="8200" kern="1200">
        <a:solidFill>
          <a:schemeClr val="tx1"/>
        </a:solidFill>
        <a:latin typeface="+mn-lt"/>
        <a:ea typeface="+mn-ea"/>
        <a:cs typeface="+mn-cs"/>
      </a:defRPr>
    </a:lvl1pPr>
    <a:lvl2pPr marL="2077928" algn="l" defTabSz="4155857" rtl="0" eaLnBrk="1" latinLnBrk="0" hangingPunct="1">
      <a:defRPr sz="8200" kern="1200">
        <a:solidFill>
          <a:schemeClr val="tx1"/>
        </a:solidFill>
        <a:latin typeface="+mn-lt"/>
        <a:ea typeface="+mn-ea"/>
        <a:cs typeface="+mn-cs"/>
      </a:defRPr>
    </a:lvl2pPr>
    <a:lvl3pPr marL="4155857" algn="l" defTabSz="4155857" rtl="0" eaLnBrk="1" latinLnBrk="0" hangingPunct="1">
      <a:defRPr sz="8200" kern="1200">
        <a:solidFill>
          <a:schemeClr val="tx1"/>
        </a:solidFill>
        <a:latin typeface="+mn-lt"/>
        <a:ea typeface="+mn-ea"/>
        <a:cs typeface="+mn-cs"/>
      </a:defRPr>
    </a:lvl3pPr>
    <a:lvl4pPr marL="6233785" algn="l" defTabSz="4155857" rtl="0" eaLnBrk="1" latinLnBrk="0" hangingPunct="1">
      <a:defRPr sz="8200" kern="1200">
        <a:solidFill>
          <a:schemeClr val="tx1"/>
        </a:solidFill>
        <a:latin typeface="+mn-lt"/>
        <a:ea typeface="+mn-ea"/>
        <a:cs typeface="+mn-cs"/>
      </a:defRPr>
    </a:lvl4pPr>
    <a:lvl5pPr marL="8311713" algn="l" defTabSz="4155857" rtl="0" eaLnBrk="1" latinLnBrk="0" hangingPunct="1">
      <a:defRPr sz="8200" kern="1200">
        <a:solidFill>
          <a:schemeClr val="tx1"/>
        </a:solidFill>
        <a:latin typeface="+mn-lt"/>
        <a:ea typeface="+mn-ea"/>
        <a:cs typeface="+mn-cs"/>
      </a:defRPr>
    </a:lvl5pPr>
    <a:lvl6pPr marL="10389641" algn="l" defTabSz="4155857" rtl="0" eaLnBrk="1" latinLnBrk="0" hangingPunct="1">
      <a:defRPr sz="8200" kern="1200">
        <a:solidFill>
          <a:schemeClr val="tx1"/>
        </a:solidFill>
        <a:latin typeface="+mn-lt"/>
        <a:ea typeface="+mn-ea"/>
        <a:cs typeface="+mn-cs"/>
      </a:defRPr>
    </a:lvl6pPr>
    <a:lvl7pPr marL="12467570" algn="l" defTabSz="4155857" rtl="0" eaLnBrk="1" latinLnBrk="0" hangingPunct="1">
      <a:defRPr sz="8200" kern="1200">
        <a:solidFill>
          <a:schemeClr val="tx1"/>
        </a:solidFill>
        <a:latin typeface="+mn-lt"/>
        <a:ea typeface="+mn-ea"/>
        <a:cs typeface="+mn-cs"/>
      </a:defRPr>
    </a:lvl7pPr>
    <a:lvl8pPr marL="14545498" algn="l" defTabSz="4155857" rtl="0" eaLnBrk="1" latinLnBrk="0" hangingPunct="1">
      <a:defRPr sz="8200" kern="1200">
        <a:solidFill>
          <a:schemeClr val="tx1"/>
        </a:solidFill>
        <a:latin typeface="+mn-lt"/>
        <a:ea typeface="+mn-ea"/>
        <a:cs typeface="+mn-cs"/>
      </a:defRPr>
    </a:lvl8pPr>
    <a:lvl9pPr marL="16623426" algn="l" defTabSz="4155857"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1920" y="360"/>
      </p:cViewPr>
      <p:guideLst>
        <p:guide orient="horz" pos="13381"/>
        <p:guide pos="952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8260" y="13197789"/>
            <a:ext cx="25706944" cy="910666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4536520" y="24074649"/>
            <a:ext cx="21170424" cy="10857195"/>
          </a:xfrm>
        </p:spPr>
        <p:txBody>
          <a:bodyPr/>
          <a:lstStyle>
            <a:lvl1pPr marL="0" indent="0" algn="ctr">
              <a:buNone/>
              <a:defRPr>
                <a:solidFill>
                  <a:schemeClr val="tx1">
                    <a:tint val="75000"/>
                  </a:schemeClr>
                </a:solidFill>
              </a:defRPr>
            </a:lvl1pPr>
            <a:lvl2pPr marL="2077928" indent="0" algn="ctr">
              <a:buNone/>
              <a:defRPr>
                <a:solidFill>
                  <a:schemeClr val="tx1">
                    <a:tint val="75000"/>
                  </a:schemeClr>
                </a:solidFill>
              </a:defRPr>
            </a:lvl2pPr>
            <a:lvl3pPr marL="4155857" indent="0" algn="ctr">
              <a:buNone/>
              <a:defRPr>
                <a:solidFill>
                  <a:schemeClr val="tx1">
                    <a:tint val="75000"/>
                  </a:schemeClr>
                </a:solidFill>
              </a:defRPr>
            </a:lvl3pPr>
            <a:lvl4pPr marL="6233785" indent="0" algn="ctr">
              <a:buNone/>
              <a:defRPr>
                <a:solidFill>
                  <a:schemeClr val="tx1">
                    <a:tint val="75000"/>
                  </a:schemeClr>
                </a:solidFill>
              </a:defRPr>
            </a:lvl4pPr>
            <a:lvl5pPr marL="8311713" indent="0" algn="ctr">
              <a:buNone/>
              <a:defRPr>
                <a:solidFill>
                  <a:schemeClr val="tx1">
                    <a:tint val="75000"/>
                  </a:schemeClr>
                </a:solidFill>
              </a:defRPr>
            </a:lvl5pPr>
            <a:lvl6pPr marL="10389641" indent="0" algn="ctr">
              <a:buNone/>
              <a:defRPr>
                <a:solidFill>
                  <a:schemeClr val="tx1">
                    <a:tint val="75000"/>
                  </a:schemeClr>
                </a:solidFill>
              </a:defRPr>
            </a:lvl6pPr>
            <a:lvl7pPr marL="12467570" indent="0" algn="ctr">
              <a:buNone/>
              <a:defRPr>
                <a:solidFill>
                  <a:schemeClr val="tx1">
                    <a:tint val="75000"/>
                  </a:schemeClr>
                </a:solidFill>
              </a:defRPr>
            </a:lvl7pPr>
            <a:lvl8pPr marL="14545498" indent="0" algn="ctr">
              <a:buNone/>
              <a:defRPr>
                <a:solidFill>
                  <a:schemeClr val="tx1">
                    <a:tint val="75000"/>
                  </a:schemeClr>
                </a:solidFill>
              </a:defRPr>
            </a:lvl8pPr>
            <a:lvl9pPr marL="16623426"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4A1F3C-5A32-47F2-9F3F-4C0D5D3D38DA}" type="datetimeFigureOut">
              <a:rPr lang="ru-RU" smtClean="0"/>
              <a:t>21.04.2016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EC5722-8C6D-4853-8D08-CF2B255435D5}" type="slidenum">
              <a:rPr lang="ru-RU" smtClean="0"/>
              <a:t>‹#›</a:t>
            </a:fld>
            <a:endParaRPr lang="ru-RU"/>
          </a:p>
        </p:txBody>
      </p:sp>
    </p:spTree>
    <p:extLst>
      <p:ext uri="{BB962C8B-B14F-4D97-AF65-F5344CB8AC3E}">
        <p14:creationId xmlns:p14="http://schemas.microsoft.com/office/powerpoint/2010/main" val="310122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4A1F3C-5A32-47F2-9F3F-4C0D5D3D38DA}" type="datetimeFigureOut">
              <a:rPr lang="ru-RU" smtClean="0"/>
              <a:t>21.04.2016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EC5722-8C6D-4853-8D08-CF2B255435D5}" type="slidenum">
              <a:rPr lang="ru-RU" smtClean="0"/>
              <a:t>‹#›</a:t>
            </a:fld>
            <a:endParaRPr lang="ru-RU"/>
          </a:p>
        </p:txBody>
      </p:sp>
    </p:spTree>
    <p:extLst>
      <p:ext uri="{BB962C8B-B14F-4D97-AF65-F5344CB8AC3E}">
        <p14:creationId xmlns:p14="http://schemas.microsoft.com/office/powerpoint/2010/main" val="89519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21926511" y="1701360"/>
            <a:ext cx="6804779" cy="3624965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512173" y="1701360"/>
            <a:ext cx="19910280" cy="3624965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4A1F3C-5A32-47F2-9F3F-4C0D5D3D38DA}" type="datetimeFigureOut">
              <a:rPr lang="ru-RU" smtClean="0"/>
              <a:t>21.04.2016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EC5722-8C6D-4853-8D08-CF2B255435D5}" type="slidenum">
              <a:rPr lang="ru-RU" smtClean="0"/>
              <a:t>‹#›</a:t>
            </a:fld>
            <a:endParaRPr lang="ru-RU"/>
          </a:p>
        </p:txBody>
      </p:sp>
    </p:spTree>
    <p:extLst>
      <p:ext uri="{BB962C8B-B14F-4D97-AF65-F5344CB8AC3E}">
        <p14:creationId xmlns:p14="http://schemas.microsoft.com/office/powerpoint/2010/main" val="699025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4A1F3C-5A32-47F2-9F3F-4C0D5D3D38DA}" type="datetimeFigureOut">
              <a:rPr lang="ru-RU" smtClean="0"/>
              <a:t>21.04.2016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EC5722-8C6D-4853-8D08-CF2B255435D5}" type="slidenum">
              <a:rPr lang="ru-RU" smtClean="0"/>
              <a:t>‹#›</a:t>
            </a:fld>
            <a:endParaRPr lang="ru-RU"/>
          </a:p>
        </p:txBody>
      </p:sp>
    </p:spTree>
    <p:extLst>
      <p:ext uri="{BB962C8B-B14F-4D97-AF65-F5344CB8AC3E}">
        <p14:creationId xmlns:p14="http://schemas.microsoft.com/office/powerpoint/2010/main" val="426754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025" y="27300340"/>
            <a:ext cx="25706944" cy="8437929"/>
          </a:xfrm>
        </p:spPr>
        <p:txBody>
          <a:bodyPr anchor="t"/>
          <a:lstStyle>
            <a:lvl1pPr algn="l">
              <a:defRPr sz="18200" b="1" cap="all"/>
            </a:lvl1pPr>
          </a:lstStyle>
          <a:p>
            <a:r>
              <a:rPr lang="ru-RU" smtClean="0"/>
              <a:t>Образец заголовка</a:t>
            </a:r>
            <a:endParaRPr lang="ru-RU"/>
          </a:p>
        </p:txBody>
      </p:sp>
      <p:sp>
        <p:nvSpPr>
          <p:cNvPr id="3" name="Текст 2"/>
          <p:cNvSpPr>
            <a:spLocks noGrp="1"/>
          </p:cNvSpPr>
          <p:nvPr>
            <p:ph type="body" idx="1"/>
          </p:nvPr>
        </p:nvSpPr>
        <p:spPr>
          <a:xfrm>
            <a:off x="2389025" y="18006821"/>
            <a:ext cx="25706944" cy="9293520"/>
          </a:xfrm>
        </p:spPr>
        <p:txBody>
          <a:bodyPr anchor="b"/>
          <a:lstStyle>
            <a:lvl1pPr marL="0" indent="0">
              <a:buNone/>
              <a:defRPr sz="9100">
                <a:solidFill>
                  <a:schemeClr val="tx1">
                    <a:tint val="75000"/>
                  </a:schemeClr>
                </a:solidFill>
              </a:defRPr>
            </a:lvl1pPr>
            <a:lvl2pPr marL="2077928" indent="0">
              <a:buNone/>
              <a:defRPr sz="8200">
                <a:solidFill>
                  <a:schemeClr val="tx1">
                    <a:tint val="75000"/>
                  </a:schemeClr>
                </a:solidFill>
              </a:defRPr>
            </a:lvl2pPr>
            <a:lvl3pPr marL="4155857" indent="0">
              <a:buNone/>
              <a:defRPr sz="7300">
                <a:solidFill>
                  <a:schemeClr val="tx1">
                    <a:tint val="75000"/>
                  </a:schemeClr>
                </a:solidFill>
              </a:defRPr>
            </a:lvl3pPr>
            <a:lvl4pPr marL="6233785" indent="0">
              <a:buNone/>
              <a:defRPr sz="6400">
                <a:solidFill>
                  <a:schemeClr val="tx1">
                    <a:tint val="75000"/>
                  </a:schemeClr>
                </a:solidFill>
              </a:defRPr>
            </a:lvl4pPr>
            <a:lvl5pPr marL="8311713" indent="0">
              <a:buNone/>
              <a:defRPr sz="6400">
                <a:solidFill>
                  <a:schemeClr val="tx1">
                    <a:tint val="75000"/>
                  </a:schemeClr>
                </a:solidFill>
              </a:defRPr>
            </a:lvl5pPr>
            <a:lvl6pPr marL="10389641" indent="0">
              <a:buNone/>
              <a:defRPr sz="6400">
                <a:solidFill>
                  <a:schemeClr val="tx1">
                    <a:tint val="75000"/>
                  </a:schemeClr>
                </a:solidFill>
              </a:defRPr>
            </a:lvl6pPr>
            <a:lvl7pPr marL="12467570" indent="0">
              <a:buNone/>
              <a:defRPr sz="6400">
                <a:solidFill>
                  <a:schemeClr val="tx1">
                    <a:tint val="75000"/>
                  </a:schemeClr>
                </a:solidFill>
              </a:defRPr>
            </a:lvl7pPr>
            <a:lvl8pPr marL="14545498" indent="0">
              <a:buNone/>
              <a:defRPr sz="6400">
                <a:solidFill>
                  <a:schemeClr val="tx1">
                    <a:tint val="75000"/>
                  </a:schemeClr>
                </a:solidFill>
              </a:defRPr>
            </a:lvl8pPr>
            <a:lvl9pPr marL="16623426" indent="0">
              <a:buNone/>
              <a:defRPr sz="6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4A1F3C-5A32-47F2-9F3F-4C0D5D3D38DA}" type="datetimeFigureOut">
              <a:rPr lang="ru-RU" smtClean="0"/>
              <a:t>21.04.2016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5EC5722-8C6D-4853-8D08-CF2B255435D5}" type="slidenum">
              <a:rPr lang="ru-RU" smtClean="0"/>
              <a:t>‹#›</a:t>
            </a:fld>
            <a:endParaRPr lang="ru-RU"/>
          </a:p>
        </p:txBody>
      </p:sp>
    </p:spTree>
    <p:extLst>
      <p:ext uri="{BB962C8B-B14F-4D97-AF65-F5344CB8AC3E}">
        <p14:creationId xmlns:p14="http://schemas.microsoft.com/office/powerpoint/2010/main" val="926563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512173" y="9913094"/>
            <a:ext cx="13357529" cy="28037922"/>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15373761" y="9913094"/>
            <a:ext cx="13357529" cy="28037922"/>
          </a:xfrm>
        </p:spPr>
        <p:txBody>
          <a:bodyPr/>
          <a:lstStyle>
            <a:lvl1pPr>
              <a:defRPr sz="127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4A1F3C-5A32-47F2-9F3F-4C0D5D3D38DA}" type="datetimeFigureOut">
              <a:rPr lang="ru-RU" smtClean="0"/>
              <a:t>21.04.2016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EC5722-8C6D-4853-8D08-CF2B255435D5}" type="slidenum">
              <a:rPr lang="ru-RU" smtClean="0"/>
              <a:t>‹#›</a:t>
            </a:fld>
            <a:endParaRPr lang="ru-RU"/>
          </a:p>
        </p:txBody>
      </p:sp>
    </p:spTree>
    <p:extLst>
      <p:ext uri="{BB962C8B-B14F-4D97-AF65-F5344CB8AC3E}">
        <p14:creationId xmlns:p14="http://schemas.microsoft.com/office/powerpoint/2010/main" val="3779358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1512173" y="9509883"/>
            <a:ext cx="13362782" cy="3963266"/>
          </a:xfrm>
        </p:spPr>
        <p:txBody>
          <a:bodyPr anchor="b"/>
          <a:lstStyle>
            <a:lvl1pPr marL="0" indent="0">
              <a:buNone/>
              <a:defRPr sz="10900" b="1"/>
            </a:lvl1pPr>
            <a:lvl2pPr marL="2077928" indent="0">
              <a:buNone/>
              <a:defRPr sz="9100" b="1"/>
            </a:lvl2pPr>
            <a:lvl3pPr marL="4155857" indent="0">
              <a:buNone/>
              <a:defRPr sz="8200" b="1"/>
            </a:lvl3pPr>
            <a:lvl4pPr marL="6233785" indent="0">
              <a:buNone/>
              <a:defRPr sz="7300" b="1"/>
            </a:lvl4pPr>
            <a:lvl5pPr marL="8311713" indent="0">
              <a:buNone/>
              <a:defRPr sz="7300" b="1"/>
            </a:lvl5pPr>
            <a:lvl6pPr marL="10389641" indent="0">
              <a:buNone/>
              <a:defRPr sz="7300" b="1"/>
            </a:lvl6pPr>
            <a:lvl7pPr marL="12467570" indent="0">
              <a:buNone/>
              <a:defRPr sz="7300" b="1"/>
            </a:lvl7pPr>
            <a:lvl8pPr marL="14545498" indent="0">
              <a:buNone/>
              <a:defRPr sz="7300" b="1"/>
            </a:lvl8pPr>
            <a:lvl9pPr marL="16623426" indent="0">
              <a:buNone/>
              <a:defRPr sz="7300" b="1"/>
            </a:lvl9pPr>
          </a:lstStyle>
          <a:p>
            <a:pPr lvl="0"/>
            <a:r>
              <a:rPr lang="ru-RU" smtClean="0"/>
              <a:t>Образец текста</a:t>
            </a:r>
          </a:p>
        </p:txBody>
      </p:sp>
      <p:sp>
        <p:nvSpPr>
          <p:cNvPr id="4" name="Объект 3"/>
          <p:cNvSpPr>
            <a:spLocks noGrp="1"/>
          </p:cNvSpPr>
          <p:nvPr>
            <p:ph sz="half" idx="2"/>
          </p:nvPr>
        </p:nvSpPr>
        <p:spPr>
          <a:xfrm>
            <a:off x="1512173" y="13473149"/>
            <a:ext cx="13362782"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15363261" y="9509883"/>
            <a:ext cx="13368031" cy="3963266"/>
          </a:xfrm>
        </p:spPr>
        <p:txBody>
          <a:bodyPr anchor="b"/>
          <a:lstStyle>
            <a:lvl1pPr marL="0" indent="0">
              <a:buNone/>
              <a:defRPr sz="10900" b="1"/>
            </a:lvl1pPr>
            <a:lvl2pPr marL="2077928" indent="0">
              <a:buNone/>
              <a:defRPr sz="9100" b="1"/>
            </a:lvl2pPr>
            <a:lvl3pPr marL="4155857" indent="0">
              <a:buNone/>
              <a:defRPr sz="8200" b="1"/>
            </a:lvl3pPr>
            <a:lvl4pPr marL="6233785" indent="0">
              <a:buNone/>
              <a:defRPr sz="7300" b="1"/>
            </a:lvl4pPr>
            <a:lvl5pPr marL="8311713" indent="0">
              <a:buNone/>
              <a:defRPr sz="7300" b="1"/>
            </a:lvl5pPr>
            <a:lvl6pPr marL="10389641" indent="0">
              <a:buNone/>
              <a:defRPr sz="7300" b="1"/>
            </a:lvl6pPr>
            <a:lvl7pPr marL="12467570" indent="0">
              <a:buNone/>
              <a:defRPr sz="7300" b="1"/>
            </a:lvl7pPr>
            <a:lvl8pPr marL="14545498" indent="0">
              <a:buNone/>
              <a:defRPr sz="7300" b="1"/>
            </a:lvl8pPr>
            <a:lvl9pPr marL="16623426" indent="0">
              <a:buNone/>
              <a:defRPr sz="7300" b="1"/>
            </a:lvl9pPr>
          </a:lstStyle>
          <a:p>
            <a:pPr lvl="0"/>
            <a:r>
              <a:rPr lang="ru-RU" smtClean="0"/>
              <a:t>Образец текста</a:t>
            </a:r>
          </a:p>
        </p:txBody>
      </p:sp>
      <p:sp>
        <p:nvSpPr>
          <p:cNvPr id="6" name="Объект 5"/>
          <p:cNvSpPr>
            <a:spLocks noGrp="1"/>
          </p:cNvSpPr>
          <p:nvPr>
            <p:ph sz="quarter" idx="4"/>
          </p:nvPr>
        </p:nvSpPr>
        <p:spPr>
          <a:xfrm>
            <a:off x="15363261" y="13473149"/>
            <a:ext cx="13368031" cy="24477863"/>
          </a:xfrm>
        </p:spPr>
        <p:txBody>
          <a:bodyPr/>
          <a:lstStyle>
            <a:lvl1pPr>
              <a:defRPr sz="109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4A1F3C-5A32-47F2-9F3F-4C0D5D3D38DA}" type="datetimeFigureOut">
              <a:rPr lang="ru-RU" smtClean="0"/>
              <a:t>21.04.2016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5EC5722-8C6D-4853-8D08-CF2B255435D5}" type="slidenum">
              <a:rPr lang="ru-RU" smtClean="0"/>
              <a:t>‹#›</a:t>
            </a:fld>
            <a:endParaRPr lang="ru-RU"/>
          </a:p>
        </p:txBody>
      </p:sp>
    </p:spTree>
    <p:extLst>
      <p:ext uri="{BB962C8B-B14F-4D97-AF65-F5344CB8AC3E}">
        <p14:creationId xmlns:p14="http://schemas.microsoft.com/office/powerpoint/2010/main" val="793995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4A1F3C-5A32-47F2-9F3F-4C0D5D3D38DA}" type="datetimeFigureOut">
              <a:rPr lang="ru-RU" smtClean="0"/>
              <a:t>21.04.2016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5EC5722-8C6D-4853-8D08-CF2B255435D5}" type="slidenum">
              <a:rPr lang="ru-RU" smtClean="0"/>
              <a:t>‹#›</a:t>
            </a:fld>
            <a:endParaRPr lang="ru-RU"/>
          </a:p>
        </p:txBody>
      </p:sp>
    </p:spTree>
    <p:extLst>
      <p:ext uri="{BB962C8B-B14F-4D97-AF65-F5344CB8AC3E}">
        <p14:creationId xmlns:p14="http://schemas.microsoft.com/office/powerpoint/2010/main" val="312288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4A1F3C-5A32-47F2-9F3F-4C0D5D3D38DA}" type="datetimeFigureOut">
              <a:rPr lang="ru-RU" smtClean="0"/>
              <a:t>21.04.2016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5EC5722-8C6D-4853-8D08-CF2B255435D5}" type="slidenum">
              <a:rPr lang="ru-RU" smtClean="0"/>
              <a:t>‹#›</a:t>
            </a:fld>
            <a:endParaRPr lang="ru-RU"/>
          </a:p>
        </p:txBody>
      </p:sp>
    </p:spTree>
    <p:extLst>
      <p:ext uri="{BB962C8B-B14F-4D97-AF65-F5344CB8AC3E}">
        <p14:creationId xmlns:p14="http://schemas.microsoft.com/office/powerpoint/2010/main" val="1851069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2175" y="1691520"/>
            <a:ext cx="9949891" cy="7198792"/>
          </a:xfrm>
        </p:spPr>
        <p:txBody>
          <a:bodyPr anchor="b"/>
          <a:lstStyle>
            <a:lvl1pPr algn="l">
              <a:defRPr sz="9100" b="1"/>
            </a:lvl1pPr>
          </a:lstStyle>
          <a:p>
            <a:r>
              <a:rPr lang="ru-RU" smtClean="0"/>
              <a:t>Образец заголовка</a:t>
            </a:r>
            <a:endParaRPr lang="ru-RU"/>
          </a:p>
        </p:txBody>
      </p:sp>
      <p:sp>
        <p:nvSpPr>
          <p:cNvPr id="3" name="Объект 2"/>
          <p:cNvSpPr>
            <a:spLocks noGrp="1"/>
          </p:cNvSpPr>
          <p:nvPr>
            <p:ph idx="1"/>
          </p:nvPr>
        </p:nvSpPr>
        <p:spPr>
          <a:xfrm>
            <a:off x="11824354" y="1691523"/>
            <a:ext cx="16906936" cy="36259493"/>
          </a:xfrm>
        </p:spPr>
        <p:txBody>
          <a:bodyPr/>
          <a:lstStyle>
            <a:lvl1pPr>
              <a:defRPr sz="14500"/>
            </a:lvl1pPr>
            <a:lvl2pPr>
              <a:defRPr sz="12700"/>
            </a:lvl2pPr>
            <a:lvl3pPr>
              <a:defRPr sz="10900"/>
            </a:lvl3pPr>
            <a:lvl4pPr>
              <a:defRPr sz="9100"/>
            </a:lvl4pPr>
            <a:lvl5pPr>
              <a:defRPr sz="9100"/>
            </a:lvl5pPr>
            <a:lvl6pPr>
              <a:defRPr sz="9100"/>
            </a:lvl6pPr>
            <a:lvl7pPr>
              <a:defRPr sz="9100"/>
            </a:lvl7pPr>
            <a:lvl8pPr>
              <a:defRPr sz="9100"/>
            </a:lvl8pPr>
            <a:lvl9pPr>
              <a:defRPr sz="9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1512175" y="8890315"/>
            <a:ext cx="9949891" cy="29060701"/>
          </a:xfrm>
        </p:spPr>
        <p:txBody>
          <a:bodyPr/>
          <a:lstStyle>
            <a:lvl1pPr marL="0" indent="0">
              <a:buNone/>
              <a:defRPr sz="6400"/>
            </a:lvl1pPr>
            <a:lvl2pPr marL="2077928" indent="0">
              <a:buNone/>
              <a:defRPr sz="5500"/>
            </a:lvl2pPr>
            <a:lvl3pPr marL="4155857" indent="0">
              <a:buNone/>
              <a:defRPr sz="4500"/>
            </a:lvl3pPr>
            <a:lvl4pPr marL="6233785" indent="0">
              <a:buNone/>
              <a:defRPr sz="4100"/>
            </a:lvl4pPr>
            <a:lvl5pPr marL="8311713" indent="0">
              <a:buNone/>
              <a:defRPr sz="4100"/>
            </a:lvl5pPr>
            <a:lvl6pPr marL="10389641" indent="0">
              <a:buNone/>
              <a:defRPr sz="4100"/>
            </a:lvl6pPr>
            <a:lvl7pPr marL="12467570" indent="0">
              <a:buNone/>
              <a:defRPr sz="4100"/>
            </a:lvl7pPr>
            <a:lvl8pPr marL="14545498" indent="0">
              <a:buNone/>
              <a:defRPr sz="4100"/>
            </a:lvl8pPr>
            <a:lvl9pPr marL="16623426" indent="0">
              <a:buNone/>
              <a:defRPr sz="4100"/>
            </a:lvl9pPr>
          </a:lstStyle>
          <a:p>
            <a:pPr lvl="0"/>
            <a:r>
              <a:rPr lang="ru-RU" smtClean="0"/>
              <a:t>Образец текста</a:t>
            </a:r>
          </a:p>
        </p:txBody>
      </p:sp>
      <p:sp>
        <p:nvSpPr>
          <p:cNvPr id="5" name="Дата 4"/>
          <p:cNvSpPr>
            <a:spLocks noGrp="1"/>
          </p:cNvSpPr>
          <p:nvPr>
            <p:ph type="dt" sz="half" idx="10"/>
          </p:nvPr>
        </p:nvSpPr>
        <p:spPr/>
        <p:txBody>
          <a:bodyPr/>
          <a:lstStyle/>
          <a:p>
            <a:fld id="{D04A1F3C-5A32-47F2-9F3F-4C0D5D3D38DA}" type="datetimeFigureOut">
              <a:rPr lang="ru-RU" smtClean="0"/>
              <a:t>21.04.2016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EC5722-8C6D-4853-8D08-CF2B255435D5}" type="slidenum">
              <a:rPr lang="ru-RU" smtClean="0"/>
              <a:t>‹#›</a:t>
            </a:fld>
            <a:endParaRPr lang="ru-RU"/>
          </a:p>
        </p:txBody>
      </p:sp>
    </p:spTree>
    <p:extLst>
      <p:ext uri="{BB962C8B-B14F-4D97-AF65-F5344CB8AC3E}">
        <p14:creationId xmlns:p14="http://schemas.microsoft.com/office/powerpoint/2010/main" val="3428401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27930" y="29739273"/>
            <a:ext cx="18146078" cy="3510889"/>
          </a:xfrm>
        </p:spPr>
        <p:txBody>
          <a:bodyPr anchor="b"/>
          <a:lstStyle>
            <a:lvl1pPr algn="l">
              <a:defRPr sz="9100" b="1"/>
            </a:lvl1pPr>
          </a:lstStyle>
          <a:p>
            <a:r>
              <a:rPr lang="ru-RU" smtClean="0"/>
              <a:t>Образец заголовка</a:t>
            </a:r>
            <a:endParaRPr lang="ru-RU"/>
          </a:p>
        </p:txBody>
      </p:sp>
      <p:sp>
        <p:nvSpPr>
          <p:cNvPr id="3" name="Рисунок 2"/>
          <p:cNvSpPr>
            <a:spLocks noGrp="1"/>
          </p:cNvSpPr>
          <p:nvPr>
            <p:ph type="pic" idx="1"/>
          </p:nvPr>
        </p:nvSpPr>
        <p:spPr>
          <a:xfrm>
            <a:off x="5927930" y="3796084"/>
            <a:ext cx="18146078" cy="25490805"/>
          </a:xfrm>
        </p:spPr>
        <p:txBody>
          <a:bodyPr/>
          <a:lstStyle>
            <a:lvl1pPr marL="0" indent="0">
              <a:buNone/>
              <a:defRPr sz="14500"/>
            </a:lvl1pPr>
            <a:lvl2pPr marL="2077928" indent="0">
              <a:buNone/>
              <a:defRPr sz="12700"/>
            </a:lvl2pPr>
            <a:lvl3pPr marL="4155857" indent="0">
              <a:buNone/>
              <a:defRPr sz="10900"/>
            </a:lvl3pPr>
            <a:lvl4pPr marL="6233785" indent="0">
              <a:buNone/>
              <a:defRPr sz="9100"/>
            </a:lvl4pPr>
            <a:lvl5pPr marL="8311713" indent="0">
              <a:buNone/>
              <a:defRPr sz="9100"/>
            </a:lvl5pPr>
            <a:lvl6pPr marL="10389641" indent="0">
              <a:buNone/>
              <a:defRPr sz="9100"/>
            </a:lvl6pPr>
            <a:lvl7pPr marL="12467570" indent="0">
              <a:buNone/>
              <a:defRPr sz="9100"/>
            </a:lvl7pPr>
            <a:lvl8pPr marL="14545498" indent="0">
              <a:buNone/>
              <a:defRPr sz="9100"/>
            </a:lvl8pPr>
            <a:lvl9pPr marL="16623426" indent="0">
              <a:buNone/>
              <a:defRPr sz="9100"/>
            </a:lvl9pPr>
          </a:lstStyle>
          <a:p>
            <a:endParaRPr lang="ru-RU"/>
          </a:p>
        </p:txBody>
      </p:sp>
      <p:sp>
        <p:nvSpPr>
          <p:cNvPr id="4" name="Текст 3"/>
          <p:cNvSpPr>
            <a:spLocks noGrp="1"/>
          </p:cNvSpPr>
          <p:nvPr>
            <p:ph type="body" sz="half" idx="2"/>
          </p:nvPr>
        </p:nvSpPr>
        <p:spPr>
          <a:xfrm>
            <a:off x="5927930" y="33250162"/>
            <a:ext cx="18146078" cy="4986046"/>
          </a:xfrm>
        </p:spPr>
        <p:txBody>
          <a:bodyPr/>
          <a:lstStyle>
            <a:lvl1pPr marL="0" indent="0">
              <a:buNone/>
              <a:defRPr sz="6400"/>
            </a:lvl1pPr>
            <a:lvl2pPr marL="2077928" indent="0">
              <a:buNone/>
              <a:defRPr sz="5500"/>
            </a:lvl2pPr>
            <a:lvl3pPr marL="4155857" indent="0">
              <a:buNone/>
              <a:defRPr sz="4500"/>
            </a:lvl3pPr>
            <a:lvl4pPr marL="6233785" indent="0">
              <a:buNone/>
              <a:defRPr sz="4100"/>
            </a:lvl4pPr>
            <a:lvl5pPr marL="8311713" indent="0">
              <a:buNone/>
              <a:defRPr sz="4100"/>
            </a:lvl5pPr>
            <a:lvl6pPr marL="10389641" indent="0">
              <a:buNone/>
              <a:defRPr sz="4100"/>
            </a:lvl6pPr>
            <a:lvl7pPr marL="12467570" indent="0">
              <a:buNone/>
              <a:defRPr sz="4100"/>
            </a:lvl7pPr>
            <a:lvl8pPr marL="14545498" indent="0">
              <a:buNone/>
              <a:defRPr sz="4100"/>
            </a:lvl8pPr>
            <a:lvl9pPr marL="16623426" indent="0">
              <a:buNone/>
              <a:defRPr sz="4100"/>
            </a:lvl9pPr>
          </a:lstStyle>
          <a:p>
            <a:pPr lvl="0"/>
            <a:r>
              <a:rPr lang="ru-RU" smtClean="0"/>
              <a:t>Образец текста</a:t>
            </a:r>
          </a:p>
        </p:txBody>
      </p:sp>
      <p:sp>
        <p:nvSpPr>
          <p:cNvPr id="5" name="Дата 4"/>
          <p:cNvSpPr>
            <a:spLocks noGrp="1"/>
          </p:cNvSpPr>
          <p:nvPr>
            <p:ph type="dt" sz="half" idx="10"/>
          </p:nvPr>
        </p:nvSpPr>
        <p:spPr/>
        <p:txBody>
          <a:bodyPr/>
          <a:lstStyle/>
          <a:p>
            <a:fld id="{D04A1F3C-5A32-47F2-9F3F-4C0D5D3D38DA}" type="datetimeFigureOut">
              <a:rPr lang="ru-RU" smtClean="0"/>
              <a:t>21.04.2016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5EC5722-8C6D-4853-8D08-CF2B255435D5}" type="slidenum">
              <a:rPr lang="ru-RU" smtClean="0"/>
              <a:t>‹#›</a:t>
            </a:fld>
            <a:endParaRPr lang="ru-RU"/>
          </a:p>
        </p:txBody>
      </p:sp>
    </p:spTree>
    <p:extLst>
      <p:ext uri="{BB962C8B-B14F-4D97-AF65-F5344CB8AC3E}">
        <p14:creationId xmlns:p14="http://schemas.microsoft.com/office/powerpoint/2010/main" val="3062266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12173" y="1701357"/>
            <a:ext cx="27219117" cy="7080779"/>
          </a:xfrm>
          <a:prstGeom prst="rect">
            <a:avLst/>
          </a:prstGeom>
        </p:spPr>
        <p:txBody>
          <a:bodyPr vert="horz" lIns="415586" tIns="207793" rIns="415586" bIns="207793"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1512173" y="9913094"/>
            <a:ext cx="27219117" cy="28037922"/>
          </a:xfrm>
          <a:prstGeom prst="rect">
            <a:avLst/>
          </a:prstGeom>
        </p:spPr>
        <p:txBody>
          <a:bodyPr vert="horz" lIns="415586" tIns="207793" rIns="415586" bIns="207793"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1512173" y="39377003"/>
            <a:ext cx="7056808" cy="2261916"/>
          </a:xfrm>
          <a:prstGeom prst="rect">
            <a:avLst/>
          </a:prstGeom>
        </p:spPr>
        <p:txBody>
          <a:bodyPr vert="horz" lIns="415586" tIns="207793" rIns="415586" bIns="207793" rtlCol="0" anchor="ctr"/>
          <a:lstStyle>
            <a:lvl1pPr algn="l">
              <a:defRPr sz="5500">
                <a:solidFill>
                  <a:schemeClr val="tx1">
                    <a:tint val="75000"/>
                  </a:schemeClr>
                </a:solidFill>
              </a:defRPr>
            </a:lvl1pPr>
          </a:lstStyle>
          <a:p>
            <a:fld id="{D04A1F3C-5A32-47F2-9F3F-4C0D5D3D38DA}" type="datetimeFigureOut">
              <a:rPr lang="ru-RU" smtClean="0"/>
              <a:t>21.04.2016</a:t>
            </a:fld>
            <a:endParaRPr lang="ru-RU"/>
          </a:p>
        </p:txBody>
      </p:sp>
      <p:sp>
        <p:nvSpPr>
          <p:cNvPr id="5" name="Нижний колонтитул 4"/>
          <p:cNvSpPr>
            <a:spLocks noGrp="1"/>
          </p:cNvSpPr>
          <p:nvPr>
            <p:ph type="ftr" sz="quarter" idx="3"/>
          </p:nvPr>
        </p:nvSpPr>
        <p:spPr>
          <a:xfrm>
            <a:off x="10333183" y="39377003"/>
            <a:ext cx="9577097" cy="2261916"/>
          </a:xfrm>
          <a:prstGeom prst="rect">
            <a:avLst/>
          </a:prstGeom>
        </p:spPr>
        <p:txBody>
          <a:bodyPr vert="horz" lIns="415586" tIns="207793" rIns="415586" bIns="207793" rtlCol="0" anchor="ctr"/>
          <a:lstStyle>
            <a:lvl1pPr algn="ctr">
              <a:defRPr sz="55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21674482" y="39377003"/>
            <a:ext cx="7056808" cy="2261916"/>
          </a:xfrm>
          <a:prstGeom prst="rect">
            <a:avLst/>
          </a:prstGeom>
        </p:spPr>
        <p:txBody>
          <a:bodyPr vert="horz" lIns="415586" tIns="207793" rIns="415586" bIns="207793" rtlCol="0" anchor="ctr"/>
          <a:lstStyle>
            <a:lvl1pPr algn="r">
              <a:defRPr sz="5500">
                <a:solidFill>
                  <a:schemeClr val="tx1">
                    <a:tint val="75000"/>
                  </a:schemeClr>
                </a:solidFill>
              </a:defRPr>
            </a:lvl1pPr>
          </a:lstStyle>
          <a:p>
            <a:fld id="{25EC5722-8C6D-4853-8D08-CF2B255435D5}" type="slidenum">
              <a:rPr lang="ru-RU" smtClean="0"/>
              <a:t>‹#›</a:t>
            </a:fld>
            <a:endParaRPr lang="ru-RU"/>
          </a:p>
        </p:txBody>
      </p:sp>
    </p:spTree>
    <p:extLst>
      <p:ext uri="{BB962C8B-B14F-4D97-AF65-F5344CB8AC3E}">
        <p14:creationId xmlns:p14="http://schemas.microsoft.com/office/powerpoint/2010/main" val="3416935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55857" rtl="0" eaLnBrk="1" latinLnBrk="0" hangingPunct="1">
        <a:spcBef>
          <a:spcPct val="0"/>
        </a:spcBef>
        <a:buNone/>
        <a:defRPr sz="20000" kern="1200">
          <a:solidFill>
            <a:schemeClr val="tx1"/>
          </a:solidFill>
          <a:latin typeface="+mj-lt"/>
          <a:ea typeface="+mj-ea"/>
          <a:cs typeface="+mj-cs"/>
        </a:defRPr>
      </a:lvl1pPr>
    </p:titleStyle>
    <p:bodyStyle>
      <a:lvl1pPr marL="1558446" indent="-1558446" algn="l" defTabSz="4155857" rtl="0" eaLnBrk="1" latinLnBrk="0" hangingPunct="1">
        <a:spcBef>
          <a:spcPct val="20000"/>
        </a:spcBef>
        <a:buFont typeface="Arial" panose="020B0604020202020204" pitchFamily="34" charset="0"/>
        <a:buChar char="•"/>
        <a:defRPr sz="14500" kern="1200">
          <a:solidFill>
            <a:schemeClr val="tx1"/>
          </a:solidFill>
          <a:latin typeface="+mn-lt"/>
          <a:ea typeface="+mn-ea"/>
          <a:cs typeface="+mn-cs"/>
        </a:defRPr>
      </a:lvl1pPr>
      <a:lvl2pPr marL="3376633" indent="-1298705" algn="l" defTabSz="4155857" rtl="0" eaLnBrk="1" latinLnBrk="0" hangingPunct="1">
        <a:spcBef>
          <a:spcPct val="20000"/>
        </a:spcBef>
        <a:buFont typeface="Arial" panose="020B0604020202020204" pitchFamily="34" charset="0"/>
        <a:buChar char="–"/>
        <a:defRPr sz="12700" kern="1200">
          <a:solidFill>
            <a:schemeClr val="tx1"/>
          </a:solidFill>
          <a:latin typeface="+mn-lt"/>
          <a:ea typeface="+mn-ea"/>
          <a:cs typeface="+mn-cs"/>
        </a:defRPr>
      </a:lvl2pPr>
      <a:lvl3pPr marL="5194821" indent="-1038964" algn="l" defTabSz="4155857" rtl="0" eaLnBrk="1" latinLnBrk="0" hangingPunct="1">
        <a:spcBef>
          <a:spcPct val="20000"/>
        </a:spcBef>
        <a:buFont typeface="Arial" panose="020B0604020202020204" pitchFamily="34" charset="0"/>
        <a:buChar char="•"/>
        <a:defRPr sz="10900" kern="1200">
          <a:solidFill>
            <a:schemeClr val="tx1"/>
          </a:solidFill>
          <a:latin typeface="+mn-lt"/>
          <a:ea typeface="+mn-ea"/>
          <a:cs typeface="+mn-cs"/>
        </a:defRPr>
      </a:lvl3pPr>
      <a:lvl4pPr marL="7272749" indent="-1038964" algn="l" defTabSz="4155857"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50677" indent="-1038964" algn="l" defTabSz="4155857"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28606" indent="-1038964" algn="l" defTabSz="4155857"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06534" indent="-1038964" algn="l" defTabSz="4155857"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584462" indent="-1038964" algn="l" defTabSz="4155857"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662390" indent="-1038964" algn="l" defTabSz="4155857"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ru-RU"/>
      </a:defPPr>
      <a:lvl1pPr marL="0" algn="l" defTabSz="4155857" rtl="0" eaLnBrk="1" latinLnBrk="0" hangingPunct="1">
        <a:defRPr sz="8200" kern="1200">
          <a:solidFill>
            <a:schemeClr val="tx1"/>
          </a:solidFill>
          <a:latin typeface="+mn-lt"/>
          <a:ea typeface="+mn-ea"/>
          <a:cs typeface="+mn-cs"/>
        </a:defRPr>
      </a:lvl1pPr>
      <a:lvl2pPr marL="2077928" algn="l" defTabSz="4155857" rtl="0" eaLnBrk="1" latinLnBrk="0" hangingPunct="1">
        <a:defRPr sz="8200" kern="1200">
          <a:solidFill>
            <a:schemeClr val="tx1"/>
          </a:solidFill>
          <a:latin typeface="+mn-lt"/>
          <a:ea typeface="+mn-ea"/>
          <a:cs typeface="+mn-cs"/>
        </a:defRPr>
      </a:lvl2pPr>
      <a:lvl3pPr marL="4155857" algn="l" defTabSz="4155857" rtl="0" eaLnBrk="1" latinLnBrk="0" hangingPunct="1">
        <a:defRPr sz="8200" kern="1200">
          <a:solidFill>
            <a:schemeClr val="tx1"/>
          </a:solidFill>
          <a:latin typeface="+mn-lt"/>
          <a:ea typeface="+mn-ea"/>
          <a:cs typeface="+mn-cs"/>
        </a:defRPr>
      </a:lvl3pPr>
      <a:lvl4pPr marL="6233785" algn="l" defTabSz="4155857" rtl="0" eaLnBrk="1" latinLnBrk="0" hangingPunct="1">
        <a:defRPr sz="8200" kern="1200">
          <a:solidFill>
            <a:schemeClr val="tx1"/>
          </a:solidFill>
          <a:latin typeface="+mn-lt"/>
          <a:ea typeface="+mn-ea"/>
          <a:cs typeface="+mn-cs"/>
        </a:defRPr>
      </a:lvl4pPr>
      <a:lvl5pPr marL="8311713" algn="l" defTabSz="4155857" rtl="0" eaLnBrk="1" latinLnBrk="0" hangingPunct="1">
        <a:defRPr sz="8200" kern="1200">
          <a:solidFill>
            <a:schemeClr val="tx1"/>
          </a:solidFill>
          <a:latin typeface="+mn-lt"/>
          <a:ea typeface="+mn-ea"/>
          <a:cs typeface="+mn-cs"/>
        </a:defRPr>
      </a:lvl5pPr>
      <a:lvl6pPr marL="10389641" algn="l" defTabSz="4155857" rtl="0" eaLnBrk="1" latinLnBrk="0" hangingPunct="1">
        <a:defRPr sz="8200" kern="1200">
          <a:solidFill>
            <a:schemeClr val="tx1"/>
          </a:solidFill>
          <a:latin typeface="+mn-lt"/>
          <a:ea typeface="+mn-ea"/>
          <a:cs typeface="+mn-cs"/>
        </a:defRPr>
      </a:lvl6pPr>
      <a:lvl7pPr marL="12467570" algn="l" defTabSz="4155857" rtl="0" eaLnBrk="1" latinLnBrk="0" hangingPunct="1">
        <a:defRPr sz="8200" kern="1200">
          <a:solidFill>
            <a:schemeClr val="tx1"/>
          </a:solidFill>
          <a:latin typeface="+mn-lt"/>
          <a:ea typeface="+mn-ea"/>
          <a:cs typeface="+mn-cs"/>
        </a:defRPr>
      </a:lvl7pPr>
      <a:lvl8pPr marL="14545498" algn="l" defTabSz="4155857" rtl="0" eaLnBrk="1" latinLnBrk="0" hangingPunct="1">
        <a:defRPr sz="8200" kern="1200">
          <a:solidFill>
            <a:schemeClr val="tx1"/>
          </a:solidFill>
          <a:latin typeface="+mn-lt"/>
          <a:ea typeface="+mn-ea"/>
          <a:cs typeface="+mn-cs"/>
        </a:defRPr>
      </a:lvl8pPr>
      <a:lvl9pPr marL="16623426" algn="l" defTabSz="4155857"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Прямоугольник 58"/>
          <p:cNvSpPr/>
          <p:nvPr/>
        </p:nvSpPr>
        <p:spPr>
          <a:xfrm>
            <a:off x="19516697" y="17521728"/>
            <a:ext cx="10487975" cy="1430578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80" name="Прямоугольник 79"/>
          <p:cNvSpPr/>
          <p:nvPr/>
        </p:nvSpPr>
        <p:spPr>
          <a:xfrm>
            <a:off x="26282971" y="304404"/>
            <a:ext cx="3721702" cy="41682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Прямоугольник 77"/>
          <p:cNvSpPr/>
          <p:nvPr/>
        </p:nvSpPr>
        <p:spPr>
          <a:xfrm>
            <a:off x="792138" y="32259561"/>
            <a:ext cx="28840975" cy="9433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51" name="Прямоугольник 50"/>
          <p:cNvSpPr/>
          <p:nvPr/>
        </p:nvSpPr>
        <p:spPr>
          <a:xfrm>
            <a:off x="742845" y="17523476"/>
            <a:ext cx="18483342" cy="14304037"/>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dirty="0"/>
          </a:p>
        </p:txBody>
      </p:sp>
      <p:sp>
        <p:nvSpPr>
          <p:cNvPr id="50" name="Прямоугольник 49"/>
          <p:cNvSpPr/>
          <p:nvPr/>
        </p:nvSpPr>
        <p:spPr>
          <a:xfrm>
            <a:off x="504107" y="4930105"/>
            <a:ext cx="29451272" cy="122077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dirty="0"/>
          </a:p>
        </p:txBody>
      </p:sp>
      <p:sp>
        <p:nvSpPr>
          <p:cNvPr id="4" name="Заголовок 1"/>
          <p:cNvSpPr txBox="1">
            <a:spLocks/>
          </p:cNvSpPr>
          <p:nvPr/>
        </p:nvSpPr>
        <p:spPr>
          <a:xfrm>
            <a:off x="4248523" y="357258"/>
            <a:ext cx="21098345" cy="3134175"/>
          </a:xfrm>
          <a:prstGeom prst="rect">
            <a:avLst/>
          </a:prstGeom>
        </p:spPr>
        <p:txBody>
          <a:bodyPr vert="horz" lIns="415586" tIns="207793" rIns="415586" bIns="207793" rtlCol="0" anchor="ctr">
            <a:noAutofit/>
          </a:bodyPr>
          <a:lstStyle>
            <a:lvl1pPr algn="ctr" defTabSz="4155857" rtl="0" eaLnBrk="1" latinLnBrk="0" hangingPunct="1">
              <a:spcBef>
                <a:spcPct val="0"/>
              </a:spcBef>
              <a:buNone/>
              <a:defRPr sz="20000" kern="1200">
                <a:solidFill>
                  <a:schemeClr val="tx1"/>
                </a:solidFill>
                <a:latin typeface="+mj-lt"/>
                <a:ea typeface="+mj-ea"/>
                <a:cs typeface="+mj-cs"/>
              </a:defRPr>
            </a:lvl1pPr>
          </a:lstStyle>
          <a:p>
            <a:r>
              <a:rPr lang="en-US" sz="8000" dirty="0" smtClean="0">
                <a:solidFill>
                  <a:schemeClr val="tx2">
                    <a:lumMod val="75000"/>
                  </a:schemeClr>
                </a:solidFill>
                <a:latin typeface="Arial Rounded MT Bold" panose="020F0704030504030204" pitchFamily="34" charset="0"/>
              </a:rPr>
              <a:t>Reaction of blood flow in </a:t>
            </a:r>
            <a:r>
              <a:rPr lang="en-US" sz="8000" dirty="0" err="1" smtClean="0">
                <a:solidFill>
                  <a:schemeClr val="tx2">
                    <a:lumMod val="75000"/>
                  </a:schemeClr>
                </a:solidFill>
                <a:latin typeface="Arial Rounded MT Bold" panose="020F0704030504030204" pitchFamily="34" charset="0"/>
              </a:rPr>
              <a:t>microvessels</a:t>
            </a:r>
            <a:r>
              <a:rPr lang="en-US" sz="8000" dirty="0" smtClean="0">
                <a:solidFill>
                  <a:schemeClr val="tx2">
                    <a:lumMod val="75000"/>
                  </a:schemeClr>
                </a:solidFill>
                <a:latin typeface="Arial Rounded MT Bold" panose="020F0704030504030204" pitchFamily="34" charset="0"/>
              </a:rPr>
              <a:t> on the local heating in patients with DM1</a:t>
            </a:r>
            <a:endParaRPr lang="ru-RU" sz="8000" dirty="0">
              <a:solidFill>
                <a:schemeClr val="tx2">
                  <a:lumMod val="75000"/>
                </a:schemeClr>
              </a:solidFill>
            </a:endParaRPr>
          </a:p>
        </p:txBody>
      </p:sp>
      <p:sp>
        <p:nvSpPr>
          <p:cNvPr id="5" name="Объект 2"/>
          <p:cNvSpPr txBox="1">
            <a:spLocks/>
          </p:cNvSpPr>
          <p:nvPr/>
        </p:nvSpPr>
        <p:spPr>
          <a:xfrm>
            <a:off x="5373876" y="3240337"/>
            <a:ext cx="20117007" cy="1962358"/>
          </a:xfrm>
          <a:prstGeom prst="rect">
            <a:avLst/>
          </a:prstGeom>
        </p:spPr>
        <p:txBody>
          <a:bodyPr vert="horz" lIns="415586" tIns="207793" rIns="415586" bIns="207793" rtlCol="0">
            <a:noAutofit/>
          </a:bodyPr>
          <a:lstStyle>
            <a:lvl1pPr marL="0" indent="0" algn="ctr" defTabSz="4155857" rtl="0" eaLnBrk="1" latinLnBrk="0" hangingPunct="1">
              <a:spcBef>
                <a:spcPct val="20000"/>
              </a:spcBef>
              <a:buFont typeface="Arial" panose="020B0604020202020204" pitchFamily="34" charset="0"/>
              <a:buNone/>
              <a:defRPr sz="14500" kern="1200">
                <a:solidFill>
                  <a:schemeClr val="tx1">
                    <a:tint val="75000"/>
                  </a:schemeClr>
                </a:solidFill>
                <a:latin typeface="+mn-lt"/>
                <a:ea typeface="+mn-ea"/>
                <a:cs typeface="+mn-cs"/>
              </a:defRPr>
            </a:lvl1pPr>
            <a:lvl2pPr marL="2077928" indent="0" algn="ctr" defTabSz="4155857" rtl="0" eaLnBrk="1" latinLnBrk="0" hangingPunct="1">
              <a:spcBef>
                <a:spcPct val="20000"/>
              </a:spcBef>
              <a:buFont typeface="Arial" panose="020B0604020202020204" pitchFamily="34" charset="0"/>
              <a:buNone/>
              <a:defRPr sz="12700" kern="1200">
                <a:solidFill>
                  <a:schemeClr val="tx1">
                    <a:tint val="75000"/>
                  </a:schemeClr>
                </a:solidFill>
                <a:latin typeface="+mn-lt"/>
                <a:ea typeface="+mn-ea"/>
                <a:cs typeface="+mn-cs"/>
              </a:defRPr>
            </a:lvl2pPr>
            <a:lvl3pPr marL="4155857" indent="0" algn="ctr" defTabSz="4155857" rtl="0" eaLnBrk="1" latinLnBrk="0" hangingPunct="1">
              <a:spcBef>
                <a:spcPct val="20000"/>
              </a:spcBef>
              <a:buFont typeface="Arial" panose="020B0604020202020204" pitchFamily="34" charset="0"/>
              <a:buNone/>
              <a:defRPr sz="10900" kern="1200">
                <a:solidFill>
                  <a:schemeClr val="tx1">
                    <a:tint val="75000"/>
                  </a:schemeClr>
                </a:solidFill>
                <a:latin typeface="+mn-lt"/>
                <a:ea typeface="+mn-ea"/>
                <a:cs typeface="+mn-cs"/>
              </a:defRPr>
            </a:lvl3pPr>
            <a:lvl4pPr marL="6233785" indent="0" algn="ctr" defTabSz="4155857"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4pPr>
            <a:lvl5pPr marL="8311713" indent="0" algn="ctr" defTabSz="4155857"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5pPr>
            <a:lvl6pPr marL="10389641" indent="0" algn="ctr" defTabSz="4155857"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6pPr>
            <a:lvl7pPr marL="12467570" indent="0" algn="ctr" defTabSz="4155857"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7pPr>
            <a:lvl8pPr marL="14545498" indent="0" algn="ctr" defTabSz="4155857"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8pPr>
            <a:lvl9pPr marL="16623426" indent="0" algn="ctr" defTabSz="4155857" rtl="0" eaLnBrk="1" latinLnBrk="0" hangingPunct="1">
              <a:spcBef>
                <a:spcPct val="20000"/>
              </a:spcBef>
              <a:buFont typeface="Arial" panose="020B0604020202020204" pitchFamily="34" charset="0"/>
              <a:buNone/>
              <a:defRPr sz="9100" kern="1200">
                <a:solidFill>
                  <a:schemeClr val="tx1">
                    <a:tint val="75000"/>
                  </a:schemeClr>
                </a:solidFill>
                <a:latin typeface="+mn-lt"/>
                <a:ea typeface="+mn-ea"/>
                <a:cs typeface="+mn-cs"/>
              </a:defRPr>
            </a:lvl9pPr>
          </a:lstStyle>
          <a:p>
            <a:r>
              <a:rPr lang="en-US" sz="4000" dirty="0" smtClean="0">
                <a:solidFill>
                  <a:schemeClr val="tx1">
                    <a:lumMod val="75000"/>
                    <a:lumOff val="25000"/>
                  </a:schemeClr>
                </a:solidFill>
                <a:latin typeface="Arial" panose="020B0604020202020204" pitchFamily="34" charset="0"/>
                <a:cs typeface="Arial" panose="020B0604020202020204" pitchFamily="34" charset="0"/>
              </a:rPr>
              <a:t>Irina </a:t>
            </a:r>
            <a:r>
              <a:rPr lang="en-US" sz="4000" dirty="0" err="1" smtClean="0">
                <a:solidFill>
                  <a:schemeClr val="tx1">
                    <a:lumMod val="75000"/>
                    <a:lumOff val="25000"/>
                  </a:schemeClr>
                </a:solidFill>
                <a:latin typeface="Arial" panose="020B0604020202020204" pitchFamily="34" charset="0"/>
                <a:cs typeface="Arial" panose="020B0604020202020204" pitchFamily="34" charset="0"/>
              </a:rPr>
              <a:t>Mizeva</a:t>
            </a:r>
            <a:r>
              <a:rPr lang="en-US" sz="4000" dirty="0" smtClean="0">
                <a:solidFill>
                  <a:schemeClr val="tx1">
                    <a:lumMod val="75000"/>
                    <a:lumOff val="25000"/>
                  </a:schemeClr>
                </a:solidFill>
                <a:latin typeface="Arial" panose="020B0604020202020204" pitchFamily="34" charset="0"/>
                <a:cs typeface="Arial" panose="020B0604020202020204" pitchFamily="34" charset="0"/>
              </a:rPr>
              <a:t>, Darya </a:t>
            </a:r>
            <a:r>
              <a:rPr lang="en-US" sz="4000" dirty="0" err="1" smtClean="0">
                <a:solidFill>
                  <a:schemeClr val="tx1">
                    <a:lumMod val="75000"/>
                    <a:lumOff val="25000"/>
                  </a:schemeClr>
                </a:solidFill>
                <a:latin typeface="Arial" panose="020B0604020202020204" pitchFamily="34" charset="0"/>
                <a:cs typeface="Arial" panose="020B0604020202020204" pitchFamily="34" charset="0"/>
              </a:rPr>
              <a:t>Airikh</a:t>
            </a:r>
            <a:endParaRPr lang="en-US" sz="4000" dirty="0" smtClean="0">
              <a:solidFill>
                <a:schemeClr val="tx1">
                  <a:lumMod val="75000"/>
                  <a:lumOff val="25000"/>
                </a:schemeClr>
              </a:solidFill>
              <a:latin typeface="Arial" panose="020B0604020202020204" pitchFamily="34" charset="0"/>
              <a:cs typeface="Arial" panose="020B0604020202020204" pitchFamily="34" charset="0"/>
            </a:endParaRPr>
          </a:p>
          <a:p>
            <a:r>
              <a:rPr lang="en-US" sz="4000" dirty="0" smtClean="0">
                <a:solidFill>
                  <a:schemeClr val="tx1">
                    <a:lumMod val="75000"/>
                    <a:lumOff val="25000"/>
                  </a:schemeClr>
                </a:solidFill>
                <a:latin typeface="Arial" panose="020B0604020202020204" pitchFamily="34" charset="0"/>
                <a:cs typeface="Arial" panose="020B0604020202020204" pitchFamily="34" charset="0"/>
              </a:rPr>
              <a:t>Institute of continuous media mechanics, Perm, Russia</a:t>
            </a:r>
            <a:endParaRPr lang="ru-RU" sz="4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77" name="Прямоугольник 76"/>
          <p:cNvSpPr/>
          <p:nvPr/>
        </p:nvSpPr>
        <p:spPr>
          <a:xfrm>
            <a:off x="1141495" y="32475585"/>
            <a:ext cx="28021796" cy="8956298"/>
          </a:xfrm>
          <a:prstGeom prst="rect">
            <a:avLst/>
          </a:prstGeom>
        </p:spPr>
        <p:txBody>
          <a:bodyPr wrap="square">
            <a:spAutoFit/>
          </a:bodyPr>
          <a:lstStyle/>
          <a:p>
            <a:r>
              <a:rPr lang="en-US" sz="4800" dirty="0"/>
              <a:t>Healthy and DM1 subjects demonstrated similar two phase reaction on the local heating. Significant difference between these two groups is founded only in the second phase of vasodilation which is caused by NO synthesis. This fact indirectly proves the dysfunction of endothelium of subjects with DM1 without vascular complications. The similar results was obtained in [Khan F. </a:t>
            </a:r>
            <a:r>
              <a:rPr lang="en-US" sz="4800" dirty="0" smtClean="0"/>
              <a:t>2012], in [Sun </a:t>
            </a:r>
            <a:r>
              <a:rPr lang="en-US" sz="4800" dirty="0"/>
              <a:t>P</a:t>
            </a:r>
            <a:r>
              <a:rPr lang="en-US" sz="4800" dirty="0" smtClean="0"/>
              <a:t>. 2012 ] </a:t>
            </a:r>
            <a:r>
              <a:rPr lang="en-US" sz="4800" dirty="0"/>
              <a:t>it was suggested that early impairment of low-frequency flow motion (a measure of endothelium-dependent microvascular regulation) correlates closely with the presence of </a:t>
            </a:r>
            <a:r>
              <a:rPr lang="en-US" sz="4800" dirty="0" err="1"/>
              <a:t>sudomotor</a:t>
            </a:r>
            <a:r>
              <a:rPr lang="en-US" sz="4800" dirty="0"/>
              <a:t> dysfunction as a manifestation of autonomic neuropathy. The study is limited by poor statistic of the groups and it will be useful to study together results of physiological tests and endothelial function markers. We plan to study contribution of microvascular tone regulation mechanisms separately using the wavelet analysis of the LDF signals </a:t>
            </a:r>
            <a:r>
              <a:rPr lang="en-US" sz="4800" dirty="0" smtClean="0"/>
              <a:t>[</a:t>
            </a:r>
            <a:r>
              <a:rPr lang="en-US" sz="4800" dirty="0" err="1" smtClean="0"/>
              <a:t>Tankanag</a:t>
            </a:r>
            <a:r>
              <a:rPr lang="en-US" sz="4800" dirty="0" smtClean="0"/>
              <a:t> </a:t>
            </a:r>
            <a:r>
              <a:rPr lang="en-US" sz="4800" dirty="0"/>
              <a:t>A. and </a:t>
            </a:r>
            <a:r>
              <a:rPr lang="en-US" sz="4800" dirty="0" err="1"/>
              <a:t>Chemeris</a:t>
            </a:r>
            <a:r>
              <a:rPr lang="en-US" sz="4800" dirty="0"/>
              <a:t> N. </a:t>
            </a:r>
            <a:r>
              <a:rPr lang="en-US" sz="4800" dirty="0" smtClean="0"/>
              <a:t>2008, </a:t>
            </a:r>
            <a:r>
              <a:rPr lang="en-US" sz="4800" dirty="0" err="1" smtClean="0"/>
              <a:t>Mizeva</a:t>
            </a:r>
            <a:r>
              <a:rPr lang="en-US" sz="4800" dirty="0" smtClean="0"/>
              <a:t> </a:t>
            </a:r>
            <a:r>
              <a:rPr lang="en-US" sz="4800" dirty="0"/>
              <a:t>I.A., </a:t>
            </a:r>
            <a:r>
              <a:rPr lang="en-US" sz="4800" dirty="0" err="1"/>
              <a:t>Vetrova</a:t>
            </a:r>
            <a:r>
              <a:rPr lang="en-US" sz="4800" dirty="0"/>
              <a:t> D.V. </a:t>
            </a:r>
            <a:r>
              <a:rPr lang="en-US" sz="4800" dirty="0" smtClean="0"/>
              <a:t>2014, </a:t>
            </a:r>
            <a:r>
              <a:rPr lang="en-US" sz="4800" dirty="0" err="1" smtClean="0"/>
              <a:t>Stefanovska</a:t>
            </a:r>
            <a:r>
              <a:rPr lang="en-US" sz="4800" dirty="0" smtClean="0"/>
              <a:t> </a:t>
            </a:r>
            <a:r>
              <a:rPr lang="en-US" sz="4800" dirty="0"/>
              <a:t>A. </a:t>
            </a:r>
            <a:r>
              <a:rPr lang="en-US" sz="4800" dirty="0" err="1"/>
              <a:t>Bracic</a:t>
            </a:r>
            <a:r>
              <a:rPr lang="en-US" sz="4800" dirty="0"/>
              <a:t>  M. and </a:t>
            </a:r>
            <a:r>
              <a:rPr lang="en-US" sz="4800" dirty="0" err="1"/>
              <a:t>Kvernmo</a:t>
            </a:r>
            <a:r>
              <a:rPr lang="en-US" sz="4800" dirty="0"/>
              <a:t> H. </a:t>
            </a:r>
            <a:r>
              <a:rPr lang="en-US" sz="4800" dirty="0" smtClean="0"/>
              <a:t>1999] </a:t>
            </a:r>
          </a:p>
          <a:p>
            <a:endParaRPr lang="en-US" sz="4800" dirty="0"/>
          </a:p>
          <a:p>
            <a:r>
              <a:rPr lang="en-US" sz="4800" dirty="0" smtClean="0"/>
              <a:t>This  </a:t>
            </a:r>
            <a:r>
              <a:rPr lang="en-US" sz="4800" dirty="0"/>
              <a:t>work  was  supported  by  the  Russian  Science Foundation under project No 14-15-00809.)</a:t>
            </a:r>
          </a:p>
        </p:txBody>
      </p:sp>
      <p:pic>
        <p:nvPicPr>
          <p:cNvPr id="79" name="Picture 2" descr="C:\Irina\Work\Laboratory\сайт\em_eng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083" y="61645"/>
            <a:ext cx="3887570" cy="486846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s://www.icmm.ru/images/logo_6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550440" y="542449"/>
            <a:ext cx="3273634" cy="3706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899576" y="5071564"/>
            <a:ext cx="16526411" cy="12280285"/>
          </a:xfrm>
          <a:prstGeom prst="rect">
            <a:avLst/>
          </a:prstGeom>
          <a:noFill/>
        </p:spPr>
        <p:txBody>
          <a:bodyPr wrap="square" rtlCol="0">
            <a:spAutoFit/>
          </a:bodyPr>
          <a:lstStyle/>
          <a:p>
            <a:r>
              <a:rPr lang="en-US" sz="4400" dirty="0"/>
              <a:t>Microcirculation plays a significant role in the diabetic complications development, especially in diabetic neuropathy </a:t>
            </a:r>
            <a:r>
              <a:rPr lang="en-US" sz="4400" dirty="0" smtClean="0"/>
              <a:t>and diabetic </a:t>
            </a:r>
            <a:r>
              <a:rPr lang="en-US" sz="4400" dirty="0"/>
              <a:t>foot syndrome.  We  present  the  results  of  experiments  examining  the  human  skin  microcirculatory  response  to  local  heating  obtained  by  laser  Doppler  </a:t>
            </a:r>
            <a:r>
              <a:rPr lang="en-US" sz="4400" dirty="0" err="1"/>
              <a:t>flowmetry</a:t>
            </a:r>
            <a:r>
              <a:rPr lang="en-US" sz="4400" dirty="0"/>
              <a:t> (LDF) of health subjects and patients with diabetes mellitus (DM1</a:t>
            </a:r>
            <a:r>
              <a:rPr lang="en-US" sz="4400" dirty="0" smtClean="0"/>
              <a:t>). One </a:t>
            </a:r>
            <a:r>
              <a:rPr lang="en-US" sz="4400" dirty="0"/>
              <a:t>of the approach of LDF study is based on the determination of the average skin perfusion and its changes in response to physiological tests </a:t>
            </a:r>
            <a:r>
              <a:rPr lang="en-US" sz="4400" dirty="0" smtClean="0"/>
              <a:t>[</a:t>
            </a:r>
            <a:r>
              <a:rPr lang="fr-FR" sz="4400" dirty="0"/>
              <a:t>Roustit M., Cracowski J. 2012 </a:t>
            </a:r>
            <a:r>
              <a:rPr lang="en-US" sz="4400" dirty="0" smtClean="0"/>
              <a:t>]. </a:t>
            </a:r>
            <a:r>
              <a:rPr lang="en-US" sz="4400" dirty="0"/>
              <a:t>To the best of our knowledge, the issue of changing skin perfusion in response to local heating is nowadays elucidated in sufficient detail </a:t>
            </a:r>
            <a:r>
              <a:rPr lang="en-US" sz="4400" dirty="0" smtClean="0"/>
              <a:t>[</a:t>
            </a:r>
            <a:r>
              <a:rPr lang="fi-FI" sz="4400" dirty="0"/>
              <a:t>Johson M., Kellog D.  2010</a:t>
            </a:r>
            <a:r>
              <a:rPr lang="en-US" sz="4400" dirty="0" smtClean="0"/>
              <a:t>] </a:t>
            </a:r>
            <a:r>
              <a:rPr lang="en-US" sz="4400" dirty="0"/>
              <a:t>and it depends on the regime of heating (rate, maximum value). The perfusion -- time curve demonstrates several phases observed during the physiological test. Fast increasing of the blood flow for the first few minutes after heater turning on is associated with the axon-reflex,  on prolonged heating at the same temperature, the LDF signal has a local minimum, accompanied by an increase of the perfusion, driven by another physiological mechanism -- local synthesis of vasodilator agent NO).</a:t>
            </a:r>
            <a:endParaRPr lang="ru-RU" sz="4400" dirty="0"/>
          </a:p>
        </p:txBody>
      </p:sp>
      <p:pic>
        <p:nvPicPr>
          <p:cNvPr id="3" name="Picture 2" descr="Fig1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97606" y="6853157"/>
            <a:ext cx="12038025" cy="4155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9804843" y="11224514"/>
            <a:ext cx="10150536" cy="769441"/>
          </a:xfrm>
          <a:prstGeom prst="rect">
            <a:avLst/>
          </a:prstGeom>
          <a:noFill/>
        </p:spPr>
        <p:txBody>
          <a:bodyPr wrap="none" rtlCol="0">
            <a:spAutoFit/>
          </a:bodyPr>
          <a:lstStyle/>
          <a:p>
            <a:r>
              <a:rPr lang="en-US" sz="4400" dirty="0" smtClean="0"/>
              <a:t>Axon-reflex           NO </a:t>
            </a:r>
            <a:r>
              <a:rPr lang="en-US" sz="4400" dirty="0"/>
              <a:t>mediated </a:t>
            </a:r>
            <a:r>
              <a:rPr lang="en-US" sz="4400" dirty="0" smtClean="0"/>
              <a:t>vasodilation</a:t>
            </a:r>
            <a:endParaRPr lang="ru-RU" sz="4400" dirty="0"/>
          </a:p>
        </p:txBody>
      </p:sp>
      <p:sp>
        <p:nvSpPr>
          <p:cNvPr id="56" name="TextBox 55"/>
          <p:cNvSpPr txBox="1"/>
          <p:nvPr/>
        </p:nvSpPr>
        <p:spPr>
          <a:xfrm>
            <a:off x="875708" y="17521728"/>
            <a:ext cx="5836919" cy="1200329"/>
          </a:xfrm>
          <a:prstGeom prst="rect">
            <a:avLst/>
          </a:prstGeom>
          <a:noFill/>
        </p:spPr>
        <p:txBody>
          <a:bodyPr wrap="none" rtlCol="0">
            <a:spAutoFit/>
          </a:bodyPr>
          <a:lstStyle/>
          <a:p>
            <a:r>
              <a:rPr lang="en-US" sz="7200" dirty="0" smtClean="0"/>
              <a:t>Measurements</a:t>
            </a:r>
            <a:endParaRPr lang="ru-RU" sz="7200" dirty="0"/>
          </a:p>
        </p:txBody>
      </p:sp>
      <p:graphicFrame>
        <p:nvGraphicFramePr>
          <p:cNvPr id="15" name="Таблица 14"/>
          <p:cNvGraphicFramePr>
            <a:graphicFrameLocks noGrp="1"/>
          </p:cNvGraphicFramePr>
          <p:nvPr>
            <p:extLst>
              <p:ext uri="{D42A27DB-BD31-4B8C-83A1-F6EECF244321}">
                <p14:modId xmlns:p14="http://schemas.microsoft.com/office/powerpoint/2010/main" val="2385991107"/>
              </p:ext>
            </p:extLst>
          </p:nvPr>
        </p:nvGraphicFramePr>
        <p:xfrm>
          <a:off x="19761806" y="19114689"/>
          <a:ext cx="9997756" cy="12496800"/>
        </p:xfrm>
        <a:graphic>
          <a:graphicData uri="http://schemas.openxmlformats.org/drawingml/2006/table">
            <a:tbl>
              <a:tblPr firstRow="1" bandRow="1">
                <a:tableStyleId>{5C22544A-7EE6-4342-B048-85BDC9FD1C3A}</a:tableStyleId>
              </a:tblPr>
              <a:tblGrid>
                <a:gridCol w="3784233"/>
                <a:gridCol w="2408456"/>
                <a:gridCol w="1944216"/>
                <a:gridCol w="1860851"/>
              </a:tblGrid>
              <a:tr h="1342885">
                <a:tc>
                  <a:txBody>
                    <a:bodyPr/>
                    <a:lstStyle/>
                    <a:p>
                      <a:r>
                        <a:rPr lang="en-US" sz="4400" dirty="0" smtClean="0"/>
                        <a:t>Parameter</a:t>
                      </a:r>
                      <a:endParaRPr lang="ru-RU" sz="4400" dirty="0"/>
                    </a:p>
                  </a:txBody>
                  <a:tcPr/>
                </a:tc>
                <a:tc>
                  <a:txBody>
                    <a:bodyPr/>
                    <a:lstStyle/>
                    <a:p>
                      <a:r>
                        <a:rPr lang="en-US" sz="4400" dirty="0" smtClean="0"/>
                        <a:t>Control Group</a:t>
                      </a:r>
                      <a:endParaRPr lang="ru-RU" sz="4400" dirty="0"/>
                    </a:p>
                  </a:txBody>
                  <a:tcPr/>
                </a:tc>
                <a:tc>
                  <a:txBody>
                    <a:bodyPr/>
                    <a:lstStyle/>
                    <a:p>
                      <a:r>
                        <a:rPr lang="en-US" sz="4400" dirty="0" smtClean="0"/>
                        <a:t>DM1</a:t>
                      </a:r>
                      <a:endParaRPr lang="ru-RU" sz="4400" dirty="0"/>
                    </a:p>
                  </a:txBody>
                  <a:tcPr/>
                </a:tc>
                <a:tc>
                  <a:txBody>
                    <a:bodyPr/>
                    <a:lstStyle/>
                    <a:p>
                      <a:r>
                        <a:rPr lang="en-US" sz="4400" dirty="0" smtClean="0"/>
                        <a:t>p</a:t>
                      </a:r>
                      <a:endParaRPr lang="ru-RU" sz="4400" dirty="0"/>
                    </a:p>
                  </a:txBody>
                  <a:tcPr/>
                </a:tc>
              </a:tr>
              <a:tr h="718287">
                <a:tc>
                  <a:txBody>
                    <a:bodyPr/>
                    <a:lstStyle/>
                    <a:p>
                      <a:r>
                        <a:rPr lang="en-US" sz="4400" dirty="0" smtClean="0"/>
                        <a:t>N</a:t>
                      </a:r>
                      <a:endParaRPr lang="ru-RU" sz="4400" dirty="0"/>
                    </a:p>
                  </a:txBody>
                  <a:tcPr/>
                </a:tc>
                <a:tc>
                  <a:txBody>
                    <a:bodyPr/>
                    <a:lstStyle/>
                    <a:p>
                      <a:r>
                        <a:rPr lang="en-US" sz="4400" dirty="0" smtClean="0"/>
                        <a:t>12</a:t>
                      </a:r>
                      <a:endParaRPr lang="ru-RU" sz="4400" dirty="0"/>
                    </a:p>
                  </a:txBody>
                  <a:tcPr/>
                </a:tc>
                <a:tc>
                  <a:txBody>
                    <a:bodyPr/>
                    <a:lstStyle/>
                    <a:p>
                      <a:r>
                        <a:rPr lang="en-US" sz="4400" dirty="0" smtClean="0"/>
                        <a:t>8</a:t>
                      </a:r>
                      <a:endParaRPr lang="ru-RU" sz="4400" dirty="0"/>
                    </a:p>
                  </a:txBody>
                  <a:tcPr/>
                </a:tc>
                <a:tc>
                  <a:txBody>
                    <a:bodyPr/>
                    <a:lstStyle/>
                    <a:p>
                      <a:endParaRPr lang="ru-RU" sz="4400" dirty="0"/>
                    </a:p>
                  </a:txBody>
                  <a:tcPr/>
                </a:tc>
              </a:tr>
              <a:tr h="718287">
                <a:tc>
                  <a:txBody>
                    <a:bodyPr/>
                    <a:lstStyle/>
                    <a:p>
                      <a:r>
                        <a:rPr lang="en-US" sz="4400" dirty="0" smtClean="0"/>
                        <a:t>Age</a:t>
                      </a:r>
                      <a:endParaRPr lang="ru-RU" sz="4400" dirty="0"/>
                    </a:p>
                  </a:txBody>
                  <a:tcPr/>
                </a:tc>
                <a:tc>
                  <a:txBody>
                    <a:bodyPr/>
                    <a:lstStyle/>
                    <a:p>
                      <a:endParaRPr lang="ru-RU" sz="4400" dirty="0"/>
                    </a:p>
                  </a:txBody>
                  <a:tcPr/>
                </a:tc>
                <a:tc>
                  <a:txBody>
                    <a:bodyPr/>
                    <a:lstStyle/>
                    <a:p>
                      <a:endParaRPr lang="ru-RU" sz="4400" dirty="0"/>
                    </a:p>
                  </a:txBody>
                  <a:tcPr/>
                </a:tc>
                <a:tc>
                  <a:txBody>
                    <a:bodyPr/>
                    <a:lstStyle/>
                    <a:p>
                      <a:endParaRPr lang="ru-RU" sz="4400" dirty="0"/>
                    </a:p>
                  </a:txBody>
                  <a:tcPr/>
                </a:tc>
              </a:tr>
              <a:tr h="718287">
                <a:tc>
                  <a:txBody>
                    <a:bodyPr/>
                    <a:lstStyle/>
                    <a:p>
                      <a:pPr marL="0" marR="0" indent="0" algn="l" defTabSz="4155857" rtl="0" eaLnBrk="1" fontAlgn="auto" latinLnBrk="0" hangingPunct="1">
                        <a:lnSpc>
                          <a:spcPct val="100000"/>
                        </a:lnSpc>
                        <a:spcBef>
                          <a:spcPts val="0"/>
                        </a:spcBef>
                        <a:spcAft>
                          <a:spcPts val="0"/>
                        </a:spcAft>
                        <a:buClrTx/>
                        <a:buSzTx/>
                        <a:buFontTx/>
                        <a:buNone/>
                        <a:tabLst/>
                        <a:defRPr/>
                      </a:pPr>
                      <a:r>
                        <a:rPr lang="en-US" sz="4400" dirty="0" err="1" smtClean="0"/>
                        <a:t>P</a:t>
                      </a:r>
                      <a:r>
                        <a:rPr lang="en-US" sz="4400" baseline="-25000" dirty="0" err="1" smtClean="0"/>
                        <a:t>baseline</a:t>
                      </a:r>
                      <a:r>
                        <a:rPr lang="en-US" sz="4400" baseline="-25000" dirty="0" smtClean="0"/>
                        <a:t> </a:t>
                      </a:r>
                      <a:r>
                        <a:rPr lang="en-US" sz="4400" baseline="0" dirty="0" smtClean="0"/>
                        <a:t>, </a:t>
                      </a:r>
                      <a:r>
                        <a:rPr lang="en-US" sz="4400" dirty="0" err="1" smtClean="0"/>
                        <a:t>p.u</a:t>
                      </a:r>
                      <a:r>
                        <a:rPr lang="en-US" sz="4400" dirty="0" smtClean="0"/>
                        <a:t>. </a:t>
                      </a:r>
                      <a:endParaRPr lang="ru-RU" sz="4400" dirty="0" smtClean="0"/>
                    </a:p>
                  </a:txBody>
                  <a:tcPr/>
                </a:tc>
                <a:tc>
                  <a:txBody>
                    <a:bodyPr/>
                    <a:lstStyle/>
                    <a:p>
                      <a:r>
                        <a:rPr lang="en-US" sz="4400" dirty="0" smtClean="0"/>
                        <a:t>9.5±0.75 </a:t>
                      </a:r>
                      <a:endParaRPr lang="ru-RU" sz="4400" dirty="0"/>
                    </a:p>
                  </a:txBody>
                  <a:tcPr/>
                </a:tc>
                <a:tc>
                  <a:txBody>
                    <a:bodyPr/>
                    <a:lstStyle/>
                    <a:p>
                      <a:r>
                        <a:rPr lang="en-US" sz="4400" dirty="0" smtClean="0"/>
                        <a:t>7.5±1.4 </a:t>
                      </a:r>
                      <a:endParaRPr lang="ru-RU" sz="4400" dirty="0"/>
                    </a:p>
                  </a:txBody>
                  <a:tcPr/>
                </a:tc>
                <a:tc>
                  <a:txBody>
                    <a:bodyPr/>
                    <a:lstStyle/>
                    <a:p>
                      <a:r>
                        <a:rPr lang="en-US" sz="4400" dirty="0" smtClean="0"/>
                        <a:t>p=0.3</a:t>
                      </a:r>
                      <a:endParaRPr lang="ru-RU" sz="4400" dirty="0"/>
                    </a:p>
                  </a:txBody>
                  <a:tcPr/>
                </a:tc>
              </a:tr>
              <a:tr h="718287">
                <a:tc>
                  <a:txBody>
                    <a:bodyPr/>
                    <a:lstStyle/>
                    <a:p>
                      <a:r>
                        <a:rPr lang="en-US" sz="4400" dirty="0" err="1" smtClean="0"/>
                        <a:t>P</a:t>
                      </a:r>
                      <a:r>
                        <a:rPr lang="en-US" sz="4400" baseline="-25000" dirty="0" err="1" smtClean="0"/>
                        <a:t>axon</a:t>
                      </a:r>
                      <a:r>
                        <a:rPr lang="en-US" sz="4400" baseline="-25000" dirty="0" smtClean="0"/>
                        <a:t> reflex</a:t>
                      </a:r>
                      <a:r>
                        <a:rPr lang="en-US" sz="4400" baseline="0" dirty="0" smtClean="0"/>
                        <a:t>, </a:t>
                      </a:r>
                      <a:r>
                        <a:rPr lang="en-US" sz="4400" baseline="0" dirty="0" err="1" smtClean="0"/>
                        <a:t>p.u</a:t>
                      </a:r>
                      <a:r>
                        <a:rPr lang="en-US" sz="4400" baseline="0" dirty="0" smtClean="0"/>
                        <a:t>.</a:t>
                      </a:r>
                      <a:endParaRPr lang="ru-RU" sz="4400" dirty="0"/>
                    </a:p>
                  </a:txBody>
                  <a:tcPr/>
                </a:tc>
                <a:tc>
                  <a:txBody>
                    <a:bodyPr/>
                    <a:lstStyle/>
                    <a:p>
                      <a:r>
                        <a:rPr lang="en-US" sz="4400" dirty="0" smtClean="0"/>
                        <a:t>190±90 </a:t>
                      </a:r>
                      <a:endParaRPr lang="ru-RU" sz="4400" dirty="0"/>
                    </a:p>
                  </a:txBody>
                  <a:tcPr/>
                </a:tc>
                <a:tc>
                  <a:txBody>
                    <a:bodyPr/>
                    <a:lstStyle/>
                    <a:p>
                      <a:pPr marL="0" marR="0" indent="0" algn="l" defTabSz="4155857" rtl="0" eaLnBrk="1" fontAlgn="auto" latinLnBrk="0" hangingPunct="1">
                        <a:lnSpc>
                          <a:spcPct val="100000"/>
                        </a:lnSpc>
                        <a:spcBef>
                          <a:spcPts val="0"/>
                        </a:spcBef>
                        <a:spcAft>
                          <a:spcPts val="0"/>
                        </a:spcAft>
                        <a:buClrTx/>
                        <a:buSzTx/>
                        <a:buFontTx/>
                        <a:buNone/>
                        <a:tabLst/>
                        <a:defRPr/>
                      </a:pPr>
                      <a:r>
                        <a:rPr lang="en-US" sz="4400" dirty="0" smtClean="0"/>
                        <a:t>110±50</a:t>
                      </a:r>
                      <a:endParaRPr lang="ru-RU" sz="4400" dirty="0" smtClean="0"/>
                    </a:p>
                  </a:txBody>
                  <a:tcPr/>
                </a:tc>
                <a:tc>
                  <a:txBody>
                    <a:bodyPr/>
                    <a:lstStyle/>
                    <a:p>
                      <a:r>
                        <a:rPr lang="en-US" sz="4400" b="1" i="0" dirty="0" smtClean="0">
                          <a:solidFill>
                            <a:srgbClr val="FF0000"/>
                          </a:solidFill>
                        </a:rPr>
                        <a:t>p=0.06</a:t>
                      </a:r>
                      <a:endParaRPr lang="ru-RU" sz="4400" b="1" i="0" dirty="0">
                        <a:solidFill>
                          <a:srgbClr val="FF0000"/>
                        </a:solidFill>
                      </a:endParaRPr>
                    </a:p>
                  </a:txBody>
                  <a:tcPr/>
                </a:tc>
              </a:tr>
              <a:tr h="718287">
                <a:tc>
                  <a:txBody>
                    <a:bodyPr/>
                    <a:lstStyle/>
                    <a:p>
                      <a:pPr marL="0" marR="0" indent="0" algn="l" defTabSz="4155857" rtl="0" eaLnBrk="1" fontAlgn="auto" latinLnBrk="0" hangingPunct="1">
                        <a:lnSpc>
                          <a:spcPct val="100000"/>
                        </a:lnSpc>
                        <a:spcBef>
                          <a:spcPts val="0"/>
                        </a:spcBef>
                        <a:spcAft>
                          <a:spcPts val="0"/>
                        </a:spcAft>
                        <a:buClrTx/>
                        <a:buSzTx/>
                        <a:buFontTx/>
                        <a:buNone/>
                        <a:tabLst/>
                        <a:defRPr/>
                      </a:pPr>
                      <a:r>
                        <a:rPr lang="en-US" sz="4400" dirty="0" smtClean="0"/>
                        <a:t>P</a:t>
                      </a:r>
                      <a:r>
                        <a:rPr lang="en-US" sz="4400" baseline="-25000" dirty="0" smtClean="0"/>
                        <a:t>NO</a:t>
                      </a:r>
                      <a:r>
                        <a:rPr lang="en-US" sz="4400" baseline="0" dirty="0" smtClean="0"/>
                        <a:t>,</a:t>
                      </a:r>
                      <a:r>
                        <a:rPr lang="en-US" sz="4400" baseline="-25000" dirty="0" smtClean="0"/>
                        <a:t> </a:t>
                      </a:r>
                      <a:r>
                        <a:rPr lang="en-US" sz="4400" baseline="0" dirty="0" err="1" smtClean="0"/>
                        <a:t>p.u</a:t>
                      </a:r>
                      <a:r>
                        <a:rPr lang="en-US" sz="4400" baseline="0" dirty="0" smtClean="0"/>
                        <a:t>.</a:t>
                      </a:r>
                      <a:endParaRPr lang="ru-RU" sz="4400" baseline="0" dirty="0" smtClean="0"/>
                    </a:p>
                  </a:txBody>
                  <a:tcPr/>
                </a:tc>
                <a:tc>
                  <a:txBody>
                    <a:bodyPr/>
                    <a:lstStyle/>
                    <a:p>
                      <a:r>
                        <a:rPr lang="en-US" sz="4400" dirty="0" smtClean="0"/>
                        <a:t>250±100 </a:t>
                      </a:r>
                      <a:endParaRPr lang="ru-RU" sz="4400" dirty="0"/>
                    </a:p>
                  </a:txBody>
                  <a:tcPr/>
                </a:tc>
                <a:tc>
                  <a:txBody>
                    <a:bodyPr/>
                    <a:lstStyle/>
                    <a:p>
                      <a:r>
                        <a:rPr lang="en-US" sz="4400" dirty="0" smtClean="0"/>
                        <a:t>140±70 </a:t>
                      </a:r>
                      <a:endParaRPr lang="ru-RU" sz="4400" dirty="0"/>
                    </a:p>
                  </a:txBody>
                  <a:tcPr/>
                </a:tc>
                <a:tc>
                  <a:txBody>
                    <a:bodyPr/>
                    <a:lstStyle/>
                    <a:p>
                      <a:r>
                        <a:rPr lang="en-US" sz="4400" b="1" dirty="0" smtClean="0">
                          <a:solidFill>
                            <a:srgbClr val="FF0000"/>
                          </a:solidFill>
                        </a:rPr>
                        <a:t>p=0.03</a:t>
                      </a:r>
                      <a:endParaRPr lang="ru-RU" sz="4400" b="1" dirty="0">
                        <a:solidFill>
                          <a:srgbClr val="FF0000"/>
                        </a:solidFill>
                      </a:endParaRPr>
                    </a:p>
                  </a:txBody>
                  <a:tcPr/>
                </a:tc>
              </a:tr>
              <a:tr h="718287">
                <a:tc>
                  <a:txBody>
                    <a:bodyPr/>
                    <a:lstStyle/>
                    <a:p>
                      <a:pPr marL="0" marR="0" indent="0" algn="l" defTabSz="4155857" rtl="0" eaLnBrk="1" fontAlgn="auto" latinLnBrk="0" hangingPunct="1">
                        <a:lnSpc>
                          <a:spcPct val="100000"/>
                        </a:lnSpc>
                        <a:spcBef>
                          <a:spcPts val="0"/>
                        </a:spcBef>
                        <a:spcAft>
                          <a:spcPts val="0"/>
                        </a:spcAft>
                        <a:buClrTx/>
                        <a:buSzTx/>
                        <a:buFontTx/>
                        <a:buNone/>
                        <a:tabLst/>
                        <a:defRPr/>
                      </a:pPr>
                      <a:r>
                        <a:rPr lang="en-US" sz="4400" dirty="0" smtClean="0"/>
                        <a:t>P</a:t>
                      </a:r>
                      <a:r>
                        <a:rPr lang="en-US" sz="4400" baseline="-25000" dirty="0" smtClean="0"/>
                        <a:t>NO</a:t>
                      </a:r>
                      <a:r>
                        <a:rPr lang="en-US" sz="4400" baseline="0" dirty="0" smtClean="0"/>
                        <a:t>/</a:t>
                      </a:r>
                      <a:r>
                        <a:rPr lang="en-US" sz="4400" dirty="0" err="1" smtClean="0"/>
                        <a:t>P</a:t>
                      </a:r>
                      <a:r>
                        <a:rPr lang="en-US" sz="4400" baseline="-25000" dirty="0" err="1" smtClean="0"/>
                        <a:t>baseline</a:t>
                      </a:r>
                      <a:r>
                        <a:rPr lang="en-US" sz="4400" baseline="-25000" dirty="0" smtClean="0"/>
                        <a:t> </a:t>
                      </a:r>
                      <a:endParaRPr lang="ru-RU" sz="4400" dirty="0"/>
                    </a:p>
                  </a:txBody>
                  <a:tcPr/>
                </a:tc>
                <a:tc>
                  <a:txBody>
                    <a:bodyPr/>
                    <a:lstStyle/>
                    <a:p>
                      <a:r>
                        <a:rPr lang="en-US" sz="4400" dirty="0" smtClean="0"/>
                        <a:t>24±10</a:t>
                      </a:r>
                      <a:endParaRPr lang="ru-RU" sz="4400" dirty="0"/>
                    </a:p>
                  </a:txBody>
                  <a:tcPr/>
                </a:tc>
                <a:tc>
                  <a:txBody>
                    <a:bodyPr/>
                    <a:lstStyle/>
                    <a:p>
                      <a:r>
                        <a:rPr lang="en-US" sz="4400" dirty="0" smtClean="0"/>
                        <a:t>24±8</a:t>
                      </a:r>
                      <a:endParaRPr lang="ru-RU" sz="4400" dirty="0"/>
                    </a:p>
                  </a:txBody>
                  <a:tcPr/>
                </a:tc>
                <a:tc>
                  <a:txBody>
                    <a:bodyPr/>
                    <a:lstStyle/>
                    <a:p>
                      <a:r>
                        <a:rPr lang="en-US" sz="4400" dirty="0" smtClean="0"/>
                        <a:t>p=0.4</a:t>
                      </a:r>
                      <a:endParaRPr lang="ru-RU" sz="4400" dirty="0"/>
                    </a:p>
                  </a:txBody>
                  <a:tcPr/>
                </a:tc>
              </a:tr>
              <a:tr h="718287">
                <a:tc>
                  <a:txBody>
                    <a:bodyPr/>
                    <a:lstStyle/>
                    <a:p>
                      <a:pPr marL="0" marR="0" indent="0" algn="l" defTabSz="4155857" rtl="0" eaLnBrk="1" fontAlgn="auto" latinLnBrk="0" hangingPunct="1">
                        <a:lnSpc>
                          <a:spcPct val="100000"/>
                        </a:lnSpc>
                        <a:spcBef>
                          <a:spcPts val="0"/>
                        </a:spcBef>
                        <a:spcAft>
                          <a:spcPts val="0"/>
                        </a:spcAft>
                        <a:buClrTx/>
                        <a:buSzTx/>
                        <a:buFontTx/>
                        <a:buNone/>
                        <a:tabLst/>
                        <a:defRPr/>
                      </a:pPr>
                      <a:r>
                        <a:rPr lang="en-US" sz="4400" dirty="0" smtClean="0"/>
                        <a:t>P</a:t>
                      </a:r>
                      <a:r>
                        <a:rPr lang="en-US" sz="4400" baseline="-25000" dirty="0" smtClean="0"/>
                        <a:t>NO </a:t>
                      </a:r>
                      <a:r>
                        <a:rPr lang="en-US" sz="4400" baseline="0" dirty="0" smtClean="0"/>
                        <a:t>/</a:t>
                      </a:r>
                      <a:r>
                        <a:rPr lang="en-US" sz="4400" dirty="0" err="1" smtClean="0"/>
                        <a:t>P</a:t>
                      </a:r>
                      <a:r>
                        <a:rPr lang="en-US" sz="4400" baseline="-25000" dirty="0" err="1" smtClean="0"/>
                        <a:t>baseline</a:t>
                      </a:r>
                      <a:r>
                        <a:rPr lang="en-US" sz="4400" baseline="-25000" dirty="0" smtClean="0"/>
                        <a:t> </a:t>
                      </a:r>
                      <a:endParaRPr lang="ru-RU" sz="4400" dirty="0" smtClean="0"/>
                    </a:p>
                  </a:txBody>
                  <a:tcPr/>
                </a:tc>
                <a:tc>
                  <a:txBody>
                    <a:bodyPr/>
                    <a:lstStyle/>
                    <a:p>
                      <a:r>
                        <a:rPr lang="en-US" sz="4400" dirty="0" smtClean="0"/>
                        <a:t>22±9</a:t>
                      </a:r>
                      <a:endParaRPr lang="ru-RU" sz="4400" dirty="0"/>
                    </a:p>
                  </a:txBody>
                  <a:tcPr/>
                </a:tc>
                <a:tc>
                  <a:txBody>
                    <a:bodyPr/>
                    <a:lstStyle/>
                    <a:p>
                      <a:r>
                        <a:rPr lang="en-US" sz="4400" dirty="0" smtClean="0"/>
                        <a:t>21±13</a:t>
                      </a:r>
                      <a:endParaRPr lang="ru-RU" sz="4400" dirty="0"/>
                    </a:p>
                  </a:txBody>
                  <a:tcPr/>
                </a:tc>
                <a:tc>
                  <a:txBody>
                    <a:bodyPr/>
                    <a:lstStyle/>
                    <a:p>
                      <a:r>
                        <a:rPr lang="en-US" sz="4400" dirty="0" smtClean="0"/>
                        <a:t>p=0.7</a:t>
                      </a:r>
                      <a:endParaRPr lang="ru-RU" sz="4400" dirty="0"/>
                    </a:p>
                  </a:txBody>
                  <a:tcPr/>
                </a:tc>
              </a:tr>
              <a:tr h="718287">
                <a:tc>
                  <a:txBody>
                    <a:bodyPr/>
                    <a:lstStyle/>
                    <a:p>
                      <a:pPr marL="0" marR="0" indent="0" algn="l" defTabSz="4155857" rtl="0" eaLnBrk="1" fontAlgn="auto" latinLnBrk="0" hangingPunct="1">
                        <a:lnSpc>
                          <a:spcPct val="100000"/>
                        </a:lnSpc>
                        <a:spcBef>
                          <a:spcPts val="0"/>
                        </a:spcBef>
                        <a:spcAft>
                          <a:spcPts val="0"/>
                        </a:spcAft>
                        <a:buClrTx/>
                        <a:buSzTx/>
                        <a:buFontTx/>
                        <a:buNone/>
                        <a:tabLst/>
                        <a:defRPr/>
                      </a:pPr>
                      <a:r>
                        <a:rPr lang="en-US" sz="4400" dirty="0" smtClean="0"/>
                        <a:t>P</a:t>
                      </a:r>
                      <a:r>
                        <a:rPr lang="en-US" sz="4400" baseline="-25000" dirty="0" smtClean="0"/>
                        <a:t>NO </a:t>
                      </a:r>
                      <a:r>
                        <a:rPr lang="en-US" sz="4400" baseline="0" dirty="0" smtClean="0"/>
                        <a:t>/</a:t>
                      </a:r>
                      <a:r>
                        <a:rPr lang="en-US" sz="4400" dirty="0" err="1" smtClean="0"/>
                        <a:t>P</a:t>
                      </a:r>
                      <a:r>
                        <a:rPr lang="en-US" sz="4400" baseline="-25000" dirty="0" err="1" smtClean="0"/>
                        <a:t>axon</a:t>
                      </a:r>
                      <a:r>
                        <a:rPr lang="en-US" sz="4400" baseline="-25000" dirty="0" smtClean="0"/>
                        <a:t> </a:t>
                      </a:r>
                      <a:endParaRPr lang="ru-RU" sz="4400" dirty="0" smtClean="0"/>
                    </a:p>
                  </a:txBody>
                  <a:tcPr/>
                </a:tc>
                <a:tc>
                  <a:txBody>
                    <a:bodyPr/>
                    <a:lstStyle/>
                    <a:p>
                      <a:endParaRPr lang="ru-RU" sz="4400" dirty="0"/>
                    </a:p>
                  </a:txBody>
                  <a:tcPr/>
                </a:tc>
                <a:tc>
                  <a:txBody>
                    <a:bodyPr/>
                    <a:lstStyle/>
                    <a:p>
                      <a:endParaRPr lang="ru-RU" sz="4400" dirty="0"/>
                    </a:p>
                  </a:txBody>
                  <a:tcPr/>
                </a:tc>
                <a:tc>
                  <a:txBody>
                    <a:bodyPr/>
                    <a:lstStyle/>
                    <a:p>
                      <a:endParaRPr lang="ru-RU" sz="4400" dirty="0"/>
                    </a:p>
                  </a:txBody>
                  <a:tcPr/>
                </a:tc>
              </a:tr>
              <a:tr h="1342885">
                <a:tc>
                  <a:txBody>
                    <a:bodyPr/>
                    <a:lstStyle/>
                    <a:p>
                      <a:pPr marL="0" marR="0" indent="0" algn="l" defTabSz="4155857" rtl="0" eaLnBrk="1" fontAlgn="auto" latinLnBrk="0" hangingPunct="1">
                        <a:lnSpc>
                          <a:spcPct val="100000"/>
                        </a:lnSpc>
                        <a:spcBef>
                          <a:spcPts val="0"/>
                        </a:spcBef>
                        <a:spcAft>
                          <a:spcPts val="0"/>
                        </a:spcAft>
                        <a:buClrTx/>
                        <a:buSzTx/>
                        <a:buFontTx/>
                        <a:buNone/>
                        <a:tabLst/>
                        <a:defRPr/>
                      </a:pPr>
                      <a:r>
                        <a:rPr lang="en-US" sz="4400" dirty="0" smtClean="0"/>
                        <a:t>C (P</a:t>
                      </a:r>
                      <a:r>
                        <a:rPr lang="en-US" sz="4400" baseline="-25000" dirty="0" smtClean="0"/>
                        <a:t>NO </a:t>
                      </a:r>
                      <a:r>
                        <a:rPr lang="en-US" sz="4400" baseline="0" dirty="0" smtClean="0"/>
                        <a:t>,</a:t>
                      </a:r>
                      <a:r>
                        <a:rPr lang="en-US" sz="4400" dirty="0" err="1" smtClean="0"/>
                        <a:t>P</a:t>
                      </a:r>
                      <a:r>
                        <a:rPr lang="en-US" sz="4400" baseline="-25000" dirty="0" err="1" smtClean="0"/>
                        <a:t>baseline</a:t>
                      </a:r>
                      <a:r>
                        <a:rPr lang="en-US" sz="4400" dirty="0" smtClean="0"/>
                        <a:t>)</a:t>
                      </a:r>
                      <a:endParaRPr lang="ru-RU" sz="4400" dirty="0" smtClean="0"/>
                    </a:p>
                  </a:txBody>
                  <a:tcPr/>
                </a:tc>
                <a:tc>
                  <a:txBody>
                    <a:bodyPr/>
                    <a:lstStyle/>
                    <a:p>
                      <a:r>
                        <a:rPr lang="en-US" sz="4400" dirty="0" smtClean="0"/>
                        <a:t>-0.46 </a:t>
                      </a:r>
                    </a:p>
                    <a:p>
                      <a:r>
                        <a:rPr lang="en-US" sz="4400" dirty="0" smtClean="0"/>
                        <a:t>p=0.26</a:t>
                      </a:r>
                      <a:endParaRPr lang="ru-RU" sz="4400" dirty="0"/>
                    </a:p>
                  </a:txBody>
                  <a:tcPr/>
                </a:tc>
                <a:tc>
                  <a:txBody>
                    <a:bodyPr/>
                    <a:lstStyle/>
                    <a:p>
                      <a:r>
                        <a:rPr lang="en-US" sz="4400" dirty="0" smtClean="0"/>
                        <a:t>-0.65</a:t>
                      </a:r>
                    </a:p>
                    <a:p>
                      <a:r>
                        <a:rPr lang="en-US" sz="4400" dirty="0" smtClean="0"/>
                        <a:t>p=0.09</a:t>
                      </a:r>
                      <a:endParaRPr lang="ru-RU" sz="4400" dirty="0"/>
                    </a:p>
                  </a:txBody>
                  <a:tcPr/>
                </a:tc>
                <a:tc>
                  <a:txBody>
                    <a:bodyPr/>
                    <a:lstStyle/>
                    <a:p>
                      <a:endParaRPr lang="ru-RU" sz="4400" dirty="0"/>
                    </a:p>
                  </a:txBody>
                  <a:tcPr/>
                </a:tc>
              </a:tr>
              <a:tr h="1342885">
                <a:tc>
                  <a:txBody>
                    <a:bodyPr/>
                    <a:lstStyle/>
                    <a:p>
                      <a:pPr marL="0" marR="0" indent="0" algn="l" defTabSz="4155857" rtl="0" eaLnBrk="1" fontAlgn="auto" latinLnBrk="0" hangingPunct="1">
                        <a:lnSpc>
                          <a:spcPct val="100000"/>
                        </a:lnSpc>
                        <a:spcBef>
                          <a:spcPts val="0"/>
                        </a:spcBef>
                        <a:spcAft>
                          <a:spcPts val="0"/>
                        </a:spcAft>
                        <a:buClrTx/>
                        <a:buSzTx/>
                        <a:buFontTx/>
                        <a:buNone/>
                        <a:tabLst/>
                        <a:defRPr/>
                      </a:pPr>
                      <a:r>
                        <a:rPr lang="en-US" sz="4400" dirty="0" smtClean="0"/>
                        <a:t>C (</a:t>
                      </a:r>
                      <a:r>
                        <a:rPr lang="en-US" sz="4400" dirty="0" err="1" smtClean="0"/>
                        <a:t>P</a:t>
                      </a:r>
                      <a:r>
                        <a:rPr lang="en-US" sz="4400" baseline="-25000" dirty="0" err="1" smtClean="0"/>
                        <a:t>axon</a:t>
                      </a:r>
                      <a:r>
                        <a:rPr lang="en-US" sz="4400" baseline="-25000" dirty="0" smtClean="0"/>
                        <a:t> </a:t>
                      </a:r>
                      <a:r>
                        <a:rPr lang="en-US" sz="4400" baseline="0" dirty="0" smtClean="0"/>
                        <a:t>,</a:t>
                      </a:r>
                      <a:r>
                        <a:rPr lang="en-US" sz="4400" dirty="0" err="1" smtClean="0"/>
                        <a:t>P</a:t>
                      </a:r>
                      <a:r>
                        <a:rPr lang="en-US" sz="4400" baseline="-25000" dirty="0" err="1" smtClean="0"/>
                        <a:t>baseline</a:t>
                      </a:r>
                      <a:r>
                        <a:rPr lang="en-US" sz="4400" dirty="0" smtClean="0"/>
                        <a:t>)</a:t>
                      </a:r>
                      <a:endParaRPr lang="ru-RU" sz="4400" dirty="0" smtClean="0"/>
                    </a:p>
                  </a:txBody>
                  <a:tcPr/>
                </a:tc>
                <a:tc>
                  <a:txBody>
                    <a:bodyPr/>
                    <a:lstStyle/>
                    <a:p>
                      <a:r>
                        <a:rPr lang="en-US" sz="4400" dirty="0" smtClean="0"/>
                        <a:t>-0.44</a:t>
                      </a:r>
                    </a:p>
                    <a:p>
                      <a:r>
                        <a:rPr lang="en-US" sz="4400" dirty="0" smtClean="0"/>
                        <a:t> </a:t>
                      </a:r>
                      <a:endParaRPr lang="ru-RU" sz="4400" dirty="0"/>
                    </a:p>
                  </a:txBody>
                  <a:tcPr/>
                </a:tc>
                <a:tc>
                  <a:txBody>
                    <a:bodyPr/>
                    <a:lstStyle/>
                    <a:p>
                      <a:r>
                        <a:rPr lang="en-US" sz="4400" dirty="0" smtClean="0"/>
                        <a:t>-0.40</a:t>
                      </a:r>
                    </a:p>
                    <a:p>
                      <a:endParaRPr lang="ru-RU" sz="4400" dirty="0"/>
                    </a:p>
                  </a:txBody>
                  <a:tcPr/>
                </a:tc>
                <a:tc>
                  <a:txBody>
                    <a:bodyPr/>
                    <a:lstStyle/>
                    <a:p>
                      <a:endParaRPr lang="ru-RU" sz="4400" dirty="0"/>
                    </a:p>
                  </a:txBody>
                  <a:tcPr/>
                </a:tc>
              </a:tr>
              <a:tr h="1342885">
                <a:tc>
                  <a:txBody>
                    <a:bodyPr/>
                    <a:lstStyle/>
                    <a:p>
                      <a:pPr marL="0" marR="0" indent="0" algn="l" defTabSz="4155857" rtl="0" eaLnBrk="1" fontAlgn="auto" latinLnBrk="0" hangingPunct="1">
                        <a:lnSpc>
                          <a:spcPct val="100000"/>
                        </a:lnSpc>
                        <a:spcBef>
                          <a:spcPts val="0"/>
                        </a:spcBef>
                        <a:spcAft>
                          <a:spcPts val="0"/>
                        </a:spcAft>
                        <a:buClrTx/>
                        <a:buSzTx/>
                        <a:buFontTx/>
                        <a:buNone/>
                        <a:tabLst/>
                        <a:defRPr/>
                      </a:pPr>
                      <a:r>
                        <a:rPr lang="en-US" sz="4400" dirty="0" smtClean="0"/>
                        <a:t>C (P</a:t>
                      </a:r>
                      <a:r>
                        <a:rPr lang="en-US" sz="4400" baseline="-25000" dirty="0" smtClean="0"/>
                        <a:t>NO </a:t>
                      </a:r>
                      <a:r>
                        <a:rPr lang="en-US" sz="4400" baseline="0" dirty="0" smtClean="0"/>
                        <a:t>,</a:t>
                      </a:r>
                      <a:r>
                        <a:rPr lang="en-US" sz="4400" dirty="0" err="1" smtClean="0"/>
                        <a:t>P</a:t>
                      </a:r>
                      <a:r>
                        <a:rPr lang="en-US" sz="4400" baseline="-25000" dirty="0" err="1" smtClean="0"/>
                        <a:t>axon</a:t>
                      </a:r>
                      <a:r>
                        <a:rPr lang="en-US" sz="4400" dirty="0" smtClean="0"/>
                        <a:t>)</a:t>
                      </a:r>
                      <a:endParaRPr lang="ru-RU" sz="4400" dirty="0" smtClean="0"/>
                    </a:p>
                  </a:txBody>
                  <a:tcPr/>
                </a:tc>
                <a:tc>
                  <a:txBody>
                    <a:bodyPr/>
                    <a:lstStyle/>
                    <a:p>
                      <a:r>
                        <a:rPr lang="en-US" sz="4400" dirty="0" smtClean="0"/>
                        <a:t>0.96,</a:t>
                      </a:r>
                      <a:r>
                        <a:rPr lang="en-US" sz="4400" baseline="0" dirty="0" smtClean="0"/>
                        <a:t> p=0.003</a:t>
                      </a:r>
                      <a:endParaRPr lang="ru-RU" sz="4400" dirty="0"/>
                    </a:p>
                  </a:txBody>
                  <a:tcPr/>
                </a:tc>
                <a:tc>
                  <a:txBody>
                    <a:bodyPr/>
                    <a:lstStyle/>
                    <a:p>
                      <a:r>
                        <a:rPr lang="en-US" sz="4400" dirty="0" smtClean="0"/>
                        <a:t>0.96</a:t>
                      </a:r>
                    </a:p>
                    <a:p>
                      <a:r>
                        <a:rPr lang="en-US" sz="4400" dirty="0" smtClean="0"/>
                        <a:t>p=0.002</a:t>
                      </a:r>
                      <a:endParaRPr lang="ru-RU" sz="4400" dirty="0"/>
                    </a:p>
                  </a:txBody>
                  <a:tcPr/>
                </a:tc>
                <a:tc>
                  <a:txBody>
                    <a:bodyPr/>
                    <a:lstStyle/>
                    <a:p>
                      <a:endParaRPr lang="ru-RU" sz="4400" dirty="0"/>
                    </a:p>
                  </a:txBody>
                  <a:tcPr/>
                </a:tc>
              </a:tr>
            </a:tbl>
          </a:graphicData>
        </a:graphic>
      </p:graphicFrame>
      <p:sp>
        <p:nvSpPr>
          <p:cNvPr id="65" name="TextBox 64"/>
          <p:cNvSpPr txBox="1"/>
          <p:nvPr/>
        </p:nvSpPr>
        <p:spPr>
          <a:xfrm>
            <a:off x="19514219" y="17521728"/>
            <a:ext cx="2858283" cy="1200329"/>
          </a:xfrm>
          <a:prstGeom prst="rect">
            <a:avLst/>
          </a:prstGeom>
          <a:noFill/>
        </p:spPr>
        <p:txBody>
          <a:bodyPr wrap="none" rtlCol="0">
            <a:spAutoFit/>
          </a:bodyPr>
          <a:lstStyle/>
          <a:p>
            <a:r>
              <a:rPr lang="en-US" sz="7200" dirty="0" smtClean="0"/>
              <a:t>Results</a:t>
            </a:r>
            <a:endParaRPr lang="ru-RU" sz="7200" dirty="0"/>
          </a:p>
        </p:txBody>
      </p:sp>
      <p:sp>
        <p:nvSpPr>
          <p:cNvPr id="16" name="TextBox 15"/>
          <p:cNvSpPr txBox="1"/>
          <p:nvPr/>
        </p:nvSpPr>
        <p:spPr>
          <a:xfrm>
            <a:off x="1022287" y="18726104"/>
            <a:ext cx="17987876" cy="13249781"/>
          </a:xfrm>
          <a:prstGeom prst="rect">
            <a:avLst/>
          </a:prstGeom>
          <a:noFill/>
        </p:spPr>
        <p:txBody>
          <a:bodyPr wrap="square" rtlCol="0">
            <a:spAutoFit/>
          </a:bodyPr>
          <a:lstStyle/>
          <a:p>
            <a:r>
              <a:rPr lang="en-US" sz="4500" dirty="0" smtClean="0"/>
              <a:t>Control group (12 healthy volunteers)</a:t>
            </a:r>
          </a:p>
          <a:p>
            <a:r>
              <a:rPr lang="en-US" sz="4500" dirty="0" smtClean="0"/>
              <a:t>Subjects with DM1 (8), the </a:t>
            </a:r>
            <a:r>
              <a:rPr lang="en-US" sz="4500" dirty="0"/>
              <a:t>diagnosis </a:t>
            </a:r>
            <a:r>
              <a:rPr lang="en-US" sz="4500" dirty="0" smtClean="0"/>
              <a:t>was </a:t>
            </a:r>
            <a:r>
              <a:rPr lang="en-US" sz="4500" dirty="0"/>
              <a:t>clinically identified, the duration of the disease was longer than 5 years. Subjects were caffeine free for 12 hours before start of the test and were for 15 minutes under comfort laboratory conditions. For the analysis of blood flow changes in the skin area exposed to heating, a two-channel laser Doppler flow </a:t>
            </a:r>
            <a:r>
              <a:rPr lang="en-US" sz="4500" dirty="0" smtClean="0"/>
              <a:t>meter. </a:t>
            </a:r>
            <a:r>
              <a:rPr lang="en-US" sz="4500" dirty="0"/>
              <a:t>A skin heater unit </a:t>
            </a:r>
            <a:r>
              <a:rPr lang="en-US" sz="4500" dirty="0" smtClean="0"/>
              <a:t>was </a:t>
            </a:r>
            <a:r>
              <a:rPr lang="en-US" sz="4500" dirty="0"/>
              <a:t>mounted on the volar site of the forearm of the left </a:t>
            </a:r>
            <a:r>
              <a:rPr lang="en-US" sz="4500" dirty="0" smtClean="0"/>
              <a:t>hand. Measurements </a:t>
            </a:r>
            <a:r>
              <a:rPr lang="en-US" sz="4500" dirty="0"/>
              <a:t>of temperature and LDF were recorded continuously. During the first 10 minutes the heating element was turned off, and recordings of the basal blood flow were made. In the eleventh minute the heating element was turned on (heating to </a:t>
            </a:r>
            <a:r>
              <a:rPr lang="en-US" sz="4500" dirty="0" smtClean="0"/>
              <a:t>40°C </a:t>
            </a:r>
            <a:r>
              <a:rPr lang="en-US" sz="4500" dirty="0"/>
              <a:t>during 1 minute was performed gradually - </a:t>
            </a:r>
            <a:r>
              <a:rPr lang="en-US" sz="4500" dirty="0" smtClean="0"/>
              <a:t>1</a:t>
            </a:r>
            <a:r>
              <a:rPr lang="en-US" sz="4500" dirty="0"/>
              <a:t>°</a:t>
            </a:r>
            <a:r>
              <a:rPr lang="en-US" sz="4500" dirty="0" smtClean="0"/>
              <a:t>C </a:t>
            </a:r>
            <a:r>
              <a:rPr lang="en-US" sz="4500" dirty="0"/>
              <a:t>per 15 seconds). Then at the temperature of </a:t>
            </a:r>
            <a:r>
              <a:rPr lang="en-US" sz="4500" dirty="0" smtClean="0"/>
              <a:t>40°C </a:t>
            </a:r>
            <a:r>
              <a:rPr lang="en-US" sz="4500" dirty="0"/>
              <a:t>the perfusion parameters were recorded during 40 minutes. 50 minutes after the start of the experiment the heating element was turned off, and the cooling phase was recorded during 15 minutes. For the statistical analysis we apply moving average procedure to data with the scale of averaging 5 s. After this procedure we obtain smooth curve for LDF, and find maximum value of LDF in the phase of axon-reflex and mean value during plateau phase. Mann-Whitney test was used to compare intergroup results.</a:t>
            </a:r>
            <a:endParaRPr lang="ru-RU" sz="4500" dirty="0"/>
          </a:p>
        </p:txBody>
      </p:sp>
      <p:sp>
        <p:nvSpPr>
          <p:cNvPr id="17" name="TextBox 16"/>
          <p:cNvSpPr txBox="1"/>
          <p:nvPr/>
        </p:nvSpPr>
        <p:spPr>
          <a:xfrm>
            <a:off x="18487213" y="7121799"/>
            <a:ext cx="1459054" cy="646331"/>
          </a:xfrm>
          <a:prstGeom prst="rect">
            <a:avLst/>
          </a:prstGeom>
          <a:noFill/>
        </p:spPr>
        <p:txBody>
          <a:bodyPr wrap="none" rtlCol="0">
            <a:spAutoFit/>
          </a:bodyPr>
          <a:lstStyle/>
          <a:p>
            <a:r>
              <a:rPr lang="en-US" sz="3600" b="1" dirty="0" smtClean="0">
                <a:solidFill>
                  <a:schemeClr val="accent1"/>
                </a:solidFill>
              </a:rPr>
              <a:t>Health</a:t>
            </a:r>
            <a:endParaRPr lang="ru-RU" sz="3600" b="1" dirty="0">
              <a:solidFill>
                <a:schemeClr val="accent1"/>
              </a:solidFill>
            </a:endParaRPr>
          </a:p>
        </p:txBody>
      </p:sp>
      <p:pic>
        <p:nvPicPr>
          <p:cNvPr id="1028" name="Picture 4" descr="C:\Irina\Work\My papers\2016\Lancaster\Diab.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99870" y="12339286"/>
            <a:ext cx="12005252" cy="414181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23114619" y="15905034"/>
            <a:ext cx="1157689" cy="584775"/>
          </a:xfrm>
          <a:prstGeom prst="rect">
            <a:avLst/>
          </a:prstGeom>
          <a:solidFill>
            <a:schemeClr val="bg1"/>
          </a:solidFill>
        </p:spPr>
        <p:txBody>
          <a:bodyPr wrap="none" rtlCol="0">
            <a:spAutoFit/>
          </a:bodyPr>
          <a:lstStyle/>
          <a:p>
            <a:r>
              <a:rPr lang="en-US" sz="3200" dirty="0" smtClean="0"/>
              <a:t>t, min</a:t>
            </a:r>
            <a:endParaRPr lang="ru-RU" sz="3200" dirty="0"/>
          </a:p>
        </p:txBody>
      </p:sp>
      <p:sp>
        <p:nvSpPr>
          <p:cNvPr id="81" name="TextBox 80"/>
          <p:cNvSpPr txBox="1"/>
          <p:nvPr/>
        </p:nvSpPr>
        <p:spPr>
          <a:xfrm>
            <a:off x="23402831" y="10435642"/>
            <a:ext cx="1157689" cy="584775"/>
          </a:xfrm>
          <a:prstGeom prst="rect">
            <a:avLst/>
          </a:prstGeom>
          <a:solidFill>
            <a:schemeClr val="bg1"/>
          </a:solidFill>
        </p:spPr>
        <p:txBody>
          <a:bodyPr wrap="none" rtlCol="0">
            <a:spAutoFit/>
          </a:bodyPr>
          <a:lstStyle/>
          <a:p>
            <a:r>
              <a:rPr lang="en-US" sz="3200" dirty="0" smtClean="0"/>
              <a:t>t, min</a:t>
            </a:r>
            <a:endParaRPr lang="ru-RU" sz="3200" dirty="0"/>
          </a:p>
        </p:txBody>
      </p:sp>
      <p:sp>
        <p:nvSpPr>
          <p:cNvPr id="19" name="Стрелка вниз 18"/>
          <p:cNvSpPr/>
          <p:nvPr/>
        </p:nvSpPr>
        <p:spPr>
          <a:xfrm>
            <a:off x="20763340" y="11997390"/>
            <a:ext cx="504056" cy="1331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2" name="Стрелка вниз 81"/>
          <p:cNvSpPr/>
          <p:nvPr/>
        </p:nvSpPr>
        <p:spPr>
          <a:xfrm flipV="1">
            <a:off x="20755711" y="9208290"/>
            <a:ext cx="504056" cy="19570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3" name="Стрелка вниз 82"/>
          <p:cNvSpPr/>
          <p:nvPr/>
        </p:nvSpPr>
        <p:spPr>
          <a:xfrm flipV="1">
            <a:off x="25850923" y="9208290"/>
            <a:ext cx="504056" cy="19570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Стрелка вниз 83"/>
          <p:cNvSpPr/>
          <p:nvPr/>
        </p:nvSpPr>
        <p:spPr>
          <a:xfrm>
            <a:off x="25850923" y="12016602"/>
            <a:ext cx="504056" cy="1331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5" name="TextBox 84"/>
          <p:cNvSpPr txBox="1"/>
          <p:nvPr/>
        </p:nvSpPr>
        <p:spPr>
          <a:xfrm>
            <a:off x="18487213" y="12655858"/>
            <a:ext cx="1455911" cy="646331"/>
          </a:xfrm>
          <a:prstGeom prst="rect">
            <a:avLst/>
          </a:prstGeom>
          <a:noFill/>
        </p:spPr>
        <p:txBody>
          <a:bodyPr wrap="none" rtlCol="0">
            <a:spAutoFit/>
          </a:bodyPr>
          <a:lstStyle/>
          <a:p>
            <a:r>
              <a:rPr lang="en-US" sz="3600" b="1" dirty="0" err="1" smtClean="0">
                <a:solidFill>
                  <a:schemeClr val="accent1"/>
                </a:solidFill>
              </a:rPr>
              <a:t>Diabet</a:t>
            </a:r>
            <a:endParaRPr lang="ru-RU" sz="3600" b="1" dirty="0">
              <a:solidFill>
                <a:schemeClr val="accent1"/>
              </a:solidFill>
            </a:endParaRPr>
          </a:p>
        </p:txBody>
      </p:sp>
    </p:spTree>
    <p:extLst>
      <p:ext uri="{BB962C8B-B14F-4D97-AF65-F5344CB8AC3E}">
        <p14:creationId xmlns:p14="http://schemas.microsoft.com/office/powerpoint/2010/main" val="4091104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4958</TotalTime>
  <Words>766</Words>
  <Application>Microsoft Office PowerPoint</Application>
  <PresentationFormat>Custom</PresentationFormat>
  <Paragraphs>58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Тема Office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samsung</dc:creator>
  <cp:lastModifiedBy>Ticcinelli, Valentina</cp:lastModifiedBy>
  <cp:revision>35</cp:revision>
  <dcterms:created xsi:type="dcterms:W3CDTF">2016-03-30T11:30:18Z</dcterms:created>
  <dcterms:modified xsi:type="dcterms:W3CDTF">2016-04-21T17:22:40Z</dcterms:modified>
</cp:coreProperties>
</file>