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43463" cy="42484675"/>
  <p:notesSz cx="6858000" cy="9144000"/>
  <p:defaultTextStyle>
    <a:defPPr>
      <a:defRPr lang="ru-RU"/>
    </a:defPPr>
    <a:lvl1pPr marL="0" algn="l" defTabSz="415585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77928" algn="l" defTabSz="415585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55857" algn="l" defTabSz="415585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33785" algn="l" defTabSz="415585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11713" algn="l" defTabSz="415585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389641" algn="l" defTabSz="415585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467570" algn="l" defTabSz="415585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545498" algn="l" defTabSz="415585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23426" algn="l" defTabSz="415585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026" y="2466"/>
      </p:cViewPr>
      <p:guideLst>
        <p:guide orient="horz" pos="13381"/>
        <p:guide pos="95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8260" y="13197789"/>
            <a:ext cx="25706944" cy="91066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36520" y="24074649"/>
            <a:ext cx="21170424" cy="108571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7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55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33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11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8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67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45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23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1F3C-5A32-47F2-9F3F-4C0D5D3D38DA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5722-8C6D-4853-8D08-CF2B25543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22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1F3C-5A32-47F2-9F3F-4C0D5D3D38DA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5722-8C6D-4853-8D08-CF2B25543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19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1926511" y="1701360"/>
            <a:ext cx="6804779" cy="362496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12173" y="1701360"/>
            <a:ext cx="19910280" cy="362496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1F3C-5A32-47F2-9F3F-4C0D5D3D38DA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5722-8C6D-4853-8D08-CF2B25543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02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1F3C-5A32-47F2-9F3F-4C0D5D3D38DA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5722-8C6D-4853-8D08-CF2B25543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54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025" y="27300340"/>
            <a:ext cx="25706944" cy="8437929"/>
          </a:xfrm>
        </p:spPr>
        <p:txBody>
          <a:bodyPr anchor="t"/>
          <a:lstStyle>
            <a:lvl1pPr algn="l">
              <a:defRPr sz="18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89025" y="18006821"/>
            <a:ext cx="25706944" cy="9293520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77928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55857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3378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1171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38964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46757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54549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234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1F3C-5A32-47F2-9F3F-4C0D5D3D38DA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5722-8C6D-4853-8D08-CF2B25543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56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12173" y="9913094"/>
            <a:ext cx="13357529" cy="28037922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373761" y="9913094"/>
            <a:ext cx="13357529" cy="28037922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1F3C-5A32-47F2-9F3F-4C0D5D3D38DA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5722-8C6D-4853-8D08-CF2B25543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35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2173" y="9509883"/>
            <a:ext cx="13362782" cy="3963266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77928" indent="0">
              <a:buNone/>
              <a:defRPr sz="9100" b="1"/>
            </a:lvl2pPr>
            <a:lvl3pPr marL="4155857" indent="0">
              <a:buNone/>
              <a:defRPr sz="8200" b="1"/>
            </a:lvl3pPr>
            <a:lvl4pPr marL="6233785" indent="0">
              <a:buNone/>
              <a:defRPr sz="7300" b="1"/>
            </a:lvl4pPr>
            <a:lvl5pPr marL="8311713" indent="0">
              <a:buNone/>
              <a:defRPr sz="7300" b="1"/>
            </a:lvl5pPr>
            <a:lvl6pPr marL="10389641" indent="0">
              <a:buNone/>
              <a:defRPr sz="7300" b="1"/>
            </a:lvl6pPr>
            <a:lvl7pPr marL="12467570" indent="0">
              <a:buNone/>
              <a:defRPr sz="7300" b="1"/>
            </a:lvl7pPr>
            <a:lvl8pPr marL="14545498" indent="0">
              <a:buNone/>
              <a:defRPr sz="7300" b="1"/>
            </a:lvl8pPr>
            <a:lvl9pPr marL="16623426" indent="0">
              <a:buNone/>
              <a:defRPr sz="7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12173" y="13473149"/>
            <a:ext cx="13362782" cy="24477863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5363261" y="9509883"/>
            <a:ext cx="13368031" cy="3963266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77928" indent="0">
              <a:buNone/>
              <a:defRPr sz="9100" b="1"/>
            </a:lvl2pPr>
            <a:lvl3pPr marL="4155857" indent="0">
              <a:buNone/>
              <a:defRPr sz="8200" b="1"/>
            </a:lvl3pPr>
            <a:lvl4pPr marL="6233785" indent="0">
              <a:buNone/>
              <a:defRPr sz="7300" b="1"/>
            </a:lvl4pPr>
            <a:lvl5pPr marL="8311713" indent="0">
              <a:buNone/>
              <a:defRPr sz="7300" b="1"/>
            </a:lvl5pPr>
            <a:lvl6pPr marL="10389641" indent="0">
              <a:buNone/>
              <a:defRPr sz="7300" b="1"/>
            </a:lvl6pPr>
            <a:lvl7pPr marL="12467570" indent="0">
              <a:buNone/>
              <a:defRPr sz="7300" b="1"/>
            </a:lvl7pPr>
            <a:lvl8pPr marL="14545498" indent="0">
              <a:buNone/>
              <a:defRPr sz="7300" b="1"/>
            </a:lvl8pPr>
            <a:lvl9pPr marL="16623426" indent="0">
              <a:buNone/>
              <a:defRPr sz="7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5363261" y="13473149"/>
            <a:ext cx="13368031" cy="24477863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1F3C-5A32-47F2-9F3F-4C0D5D3D38DA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5722-8C6D-4853-8D08-CF2B25543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9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1F3C-5A32-47F2-9F3F-4C0D5D3D38DA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5722-8C6D-4853-8D08-CF2B25543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8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1F3C-5A32-47F2-9F3F-4C0D5D3D38DA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5722-8C6D-4853-8D08-CF2B25543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06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2175" y="1691520"/>
            <a:ext cx="9949891" cy="719879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24354" y="1691523"/>
            <a:ext cx="16906936" cy="36259493"/>
          </a:xfrm>
        </p:spPr>
        <p:txBody>
          <a:bodyPr/>
          <a:lstStyle>
            <a:lvl1pPr>
              <a:defRPr sz="14500"/>
            </a:lvl1pPr>
            <a:lvl2pPr>
              <a:defRPr sz="12700"/>
            </a:lvl2pPr>
            <a:lvl3pPr>
              <a:defRPr sz="109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12175" y="8890315"/>
            <a:ext cx="9949891" cy="29060701"/>
          </a:xfrm>
        </p:spPr>
        <p:txBody>
          <a:bodyPr/>
          <a:lstStyle>
            <a:lvl1pPr marL="0" indent="0">
              <a:buNone/>
              <a:defRPr sz="6400"/>
            </a:lvl1pPr>
            <a:lvl2pPr marL="2077928" indent="0">
              <a:buNone/>
              <a:defRPr sz="5500"/>
            </a:lvl2pPr>
            <a:lvl3pPr marL="4155857" indent="0">
              <a:buNone/>
              <a:defRPr sz="4500"/>
            </a:lvl3pPr>
            <a:lvl4pPr marL="6233785" indent="0">
              <a:buNone/>
              <a:defRPr sz="4100"/>
            </a:lvl4pPr>
            <a:lvl5pPr marL="8311713" indent="0">
              <a:buNone/>
              <a:defRPr sz="4100"/>
            </a:lvl5pPr>
            <a:lvl6pPr marL="10389641" indent="0">
              <a:buNone/>
              <a:defRPr sz="4100"/>
            </a:lvl6pPr>
            <a:lvl7pPr marL="12467570" indent="0">
              <a:buNone/>
              <a:defRPr sz="4100"/>
            </a:lvl7pPr>
            <a:lvl8pPr marL="14545498" indent="0">
              <a:buNone/>
              <a:defRPr sz="4100"/>
            </a:lvl8pPr>
            <a:lvl9pPr marL="16623426" indent="0">
              <a:buNone/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1F3C-5A32-47F2-9F3F-4C0D5D3D38DA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5722-8C6D-4853-8D08-CF2B25543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40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7930" y="29739273"/>
            <a:ext cx="18146078" cy="3510889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927930" y="3796084"/>
            <a:ext cx="18146078" cy="25490805"/>
          </a:xfrm>
        </p:spPr>
        <p:txBody>
          <a:bodyPr/>
          <a:lstStyle>
            <a:lvl1pPr marL="0" indent="0">
              <a:buNone/>
              <a:defRPr sz="14500"/>
            </a:lvl1pPr>
            <a:lvl2pPr marL="2077928" indent="0">
              <a:buNone/>
              <a:defRPr sz="12700"/>
            </a:lvl2pPr>
            <a:lvl3pPr marL="4155857" indent="0">
              <a:buNone/>
              <a:defRPr sz="10900"/>
            </a:lvl3pPr>
            <a:lvl4pPr marL="6233785" indent="0">
              <a:buNone/>
              <a:defRPr sz="9100"/>
            </a:lvl4pPr>
            <a:lvl5pPr marL="8311713" indent="0">
              <a:buNone/>
              <a:defRPr sz="9100"/>
            </a:lvl5pPr>
            <a:lvl6pPr marL="10389641" indent="0">
              <a:buNone/>
              <a:defRPr sz="9100"/>
            </a:lvl6pPr>
            <a:lvl7pPr marL="12467570" indent="0">
              <a:buNone/>
              <a:defRPr sz="9100"/>
            </a:lvl7pPr>
            <a:lvl8pPr marL="14545498" indent="0">
              <a:buNone/>
              <a:defRPr sz="9100"/>
            </a:lvl8pPr>
            <a:lvl9pPr marL="16623426" indent="0">
              <a:buNone/>
              <a:defRPr sz="9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27930" y="33250162"/>
            <a:ext cx="18146078" cy="4986046"/>
          </a:xfrm>
        </p:spPr>
        <p:txBody>
          <a:bodyPr/>
          <a:lstStyle>
            <a:lvl1pPr marL="0" indent="0">
              <a:buNone/>
              <a:defRPr sz="6400"/>
            </a:lvl1pPr>
            <a:lvl2pPr marL="2077928" indent="0">
              <a:buNone/>
              <a:defRPr sz="5500"/>
            </a:lvl2pPr>
            <a:lvl3pPr marL="4155857" indent="0">
              <a:buNone/>
              <a:defRPr sz="4500"/>
            </a:lvl3pPr>
            <a:lvl4pPr marL="6233785" indent="0">
              <a:buNone/>
              <a:defRPr sz="4100"/>
            </a:lvl4pPr>
            <a:lvl5pPr marL="8311713" indent="0">
              <a:buNone/>
              <a:defRPr sz="4100"/>
            </a:lvl5pPr>
            <a:lvl6pPr marL="10389641" indent="0">
              <a:buNone/>
              <a:defRPr sz="4100"/>
            </a:lvl6pPr>
            <a:lvl7pPr marL="12467570" indent="0">
              <a:buNone/>
              <a:defRPr sz="4100"/>
            </a:lvl7pPr>
            <a:lvl8pPr marL="14545498" indent="0">
              <a:buNone/>
              <a:defRPr sz="4100"/>
            </a:lvl8pPr>
            <a:lvl9pPr marL="16623426" indent="0">
              <a:buNone/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1F3C-5A32-47F2-9F3F-4C0D5D3D38DA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5722-8C6D-4853-8D08-CF2B25543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26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2173" y="1701357"/>
            <a:ext cx="27219117" cy="7080779"/>
          </a:xfrm>
          <a:prstGeom prst="rect">
            <a:avLst/>
          </a:prstGeom>
        </p:spPr>
        <p:txBody>
          <a:bodyPr vert="horz" lIns="415586" tIns="207793" rIns="415586" bIns="20779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2173" y="9913094"/>
            <a:ext cx="27219117" cy="28037922"/>
          </a:xfrm>
          <a:prstGeom prst="rect">
            <a:avLst/>
          </a:prstGeom>
        </p:spPr>
        <p:txBody>
          <a:bodyPr vert="horz" lIns="415586" tIns="207793" rIns="415586" bIns="20779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12173" y="39377003"/>
            <a:ext cx="7056808" cy="2261916"/>
          </a:xfrm>
          <a:prstGeom prst="rect">
            <a:avLst/>
          </a:prstGeom>
        </p:spPr>
        <p:txBody>
          <a:bodyPr vert="horz" lIns="415586" tIns="207793" rIns="415586" bIns="207793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A1F3C-5A32-47F2-9F3F-4C0D5D3D38DA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333183" y="39377003"/>
            <a:ext cx="9577097" cy="2261916"/>
          </a:xfrm>
          <a:prstGeom prst="rect">
            <a:avLst/>
          </a:prstGeom>
        </p:spPr>
        <p:txBody>
          <a:bodyPr vert="horz" lIns="415586" tIns="207793" rIns="415586" bIns="207793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1674482" y="39377003"/>
            <a:ext cx="7056808" cy="2261916"/>
          </a:xfrm>
          <a:prstGeom prst="rect">
            <a:avLst/>
          </a:prstGeom>
        </p:spPr>
        <p:txBody>
          <a:bodyPr vert="horz" lIns="415586" tIns="207793" rIns="415586" bIns="207793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C5722-8C6D-4853-8D08-CF2B25543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3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55857" rtl="0" eaLnBrk="1" latinLnBrk="0" hangingPunct="1">
        <a:spcBef>
          <a:spcPct val="0"/>
        </a:spcBef>
        <a:buNone/>
        <a:defRPr sz="20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58446" indent="-1558446" algn="l" defTabSz="415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500" kern="1200">
          <a:solidFill>
            <a:schemeClr val="tx1"/>
          </a:solidFill>
          <a:latin typeface="+mn-lt"/>
          <a:ea typeface="+mn-ea"/>
          <a:cs typeface="+mn-cs"/>
        </a:defRPr>
      </a:lvl1pPr>
      <a:lvl2pPr marL="3376633" indent="-1298705" algn="l" defTabSz="4155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194821" indent="-1038964" algn="l" defTabSz="415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272749" indent="-1038964" algn="l" defTabSz="4155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50677" indent="-1038964" algn="l" defTabSz="4155857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8606" indent="-1038964" algn="l" defTabSz="415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06534" indent="-1038964" algn="l" defTabSz="415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584462" indent="-1038964" algn="l" defTabSz="415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662390" indent="-1038964" algn="l" defTabSz="415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15585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77928" algn="l" defTabSz="415585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55857" algn="l" defTabSz="415585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33785" algn="l" defTabSz="415585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11713" algn="l" defTabSz="415585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89641" algn="l" defTabSz="415585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467570" algn="l" defTabSz="415585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545498" algn="l" defTabSz="415585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23426" algn="l" defTabSz="415585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wmf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wmf"/><Relationship Id="rId16" Type="http://schemas.openxmlformats.org/officeDocument/2006/relationships/image" Target="../media/image13.wmf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5.wmf"/><Relationship Id="rId5" Type="http://schemas.openxmlformats.org/officeDocument/2006/relationships/image" Target="../media/image4.png"/><Relationship Id="rId15" Type="http://schemas.openxmlformats.org/officeDocument/2006/relationships/image" Target="../media/image12.wmf"/><Relationship Id="rId23" Type="http://schemas.openxmlformats.org/officeDocument/2006/relationships/image" Target="../media/image19.png"/><Relationship Id="rId10" Type="http://schemas.openxmlformats.org/officeDocument/2006/relationships/image" Target="../media/image4.wmf"/><Relationship Id="rId19" Type="http://schemas.openxmlformats.org/officeDocument/2006/relationships/image" Target="../media/image16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1.wmf"/><Relationship Id="rId2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/>
          <p:cNvSpPr/>
          <p:nvPr/>
        </p:nvSpPr>
        <p:spPr>
          <a:xfrm>
            <a:off x="26282971" y="304404"/>
            <a:ext cx="3721702" cy="4168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771157" y="34563817"/>
            <a:ext cx="29298619" cy="73448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14544378" y="23526107"/>
            <a:ext cx="15525399" cy="110377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4545667" y="12241337"/>
            <a:ext cx="15459006" cy="110450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94658" y="12241337"/>
            <a:ext cx="13400357" cy="110450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92139" y="4896521"/>
            <a:ext cx="29212534" cy="70399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530290" y="357258"/>
            <a:ext cx="19816577" cy="3134175"/>
          </a:xfrm>
          <a:prstGeom prst="rect">
            <a:avLst/>
          </a:prstGeom>
        </p:spPr>
        <p:txBody>
          <a:bodyPr vert="horz" lIns="415586" tIns="207793" rIns="415586" bIns="207793" rtlCol="0" anchor="ctr">
            <a:normAutofit fontScale="55000" lnSpcReduction="20000"/>
          </a:bodyPr>
          <a:lstStyle>
            <a:lvl1pPr algn="ctr" defTabSz="4155857" rtl="0" eaLnBrk="1" latinLnBrk="0" hangingPunct="1">
              <a:spcBef>
                <a:spcPct val="0"/>
              </a:spcBef>
              <a:buNone/>
              <a:defRPr sz="20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Rounded MT Bold" panose="020F0704030504030204" pitchFamily="34" charset="0"/>
              </a:rPr>
              <a:t>Skin blood flow oscillations during cold pressor test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73876" y="3168329"/>
            <a:ext cx="20117007" cy="1962358"/>
          </a:xfrm>
          <a:prstGeom prst="rect">
            <a:avLst/>
          </a:prstGeom>
        </p:spPr>
        <p:txBody>
          <a:bodyPr vert="horz" lIns="415586" tIns="207793" rIns="415586" bIns="207793" rtlCol="0">
            <a:noAutofit/>
          </a:bodyPr>
          <a:lstStyle>
            <a:lvl1pPr marL="0" indent="0" algn="ctr" defTabSz="41558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77928" indent="0" algn="ctr" defTabSz="41558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155857" indent="0" algn="ctr" defTabSz="41558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33785" indent="0" algn="ctr" defTabSz="41558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311713" indent="0" algn="ctr" defTabSz="41558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389641" indent="0" algn="ctr" defTabSz="41558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467570" indent="0" algn="ctr" defTabSz="41558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545498" indent="0" algn="ctr" defTabSz="41558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623426" indent="0" algn="ctr" defTabSz="41558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Irina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Mizeva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Peter Frick, Sergey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Podtaev</a:t>
            </a:r>
            <a:endParaRPr 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continuous media mechanics, Perm, Russia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Irina\Work\My papers\2016\2a\Fig1a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39" y="16444325"/>
            <a:ext cx="9433049" cy="32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Irina\Work\My papers\2016\2a\Fig1b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39" y="19916429"/>
            <a:ext cx="9433048" cy="327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08163" y="4968529"/>
            <a:ext cx="1857806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Laser Doppler </a:t>
            </a:r>
            <a:r>
              <a:rPr lang="en-US" sz="4400" dirty="0" err="1" smtClean="0"/>
              <a:t>flowmetry</a:t>
            </a:r>
            <a:r>
              <a:rPr lang="en-US" sz="4400" dirty="0" smtClean="0"/>
              <a:t> </a:t>
            </a:r>
            <a:r>
              <a:rPr lang="en-US" sz="4400" dirty="0"/>
              <a:t>(LDF) has become an attractive technique for the </a:t>
            </a:r>
            <a:r>
              <a:rPr lang="en-US" sz="4400" dirty="0" err="1" smtClean="0"/>
              <a:t>intravital</a:t>
            </a:r>
            <a:r>
              <a:rPr lang="en-US" sz="4400" dirty="0" smtClean="0"/>
              <a:t> </a:t>
            </a:r>
            <a:r>
              <a:rPr lang="en-US" sz="4400" dirty="0"/>
              <a:t>studies of cutaneous blood ow. It enables simple, real-time monitoring of </a:t>
            </a:r>
            <a:r>
              <a:rPr lang="en-US" sz="4400" dirty="0" smtClean="0"/>
              <a:t>the relative </a:t>
            </a:r>
            <a:r>
              <a:rPr lang="en-US" sz="4400" dirty="0"/>
              <a:t>changes of red blood cell </a:t>
            </a:r>
            <a:r>
              <a:rPr lang="en-US" sz="4400" dirty="0" smtClean="0"/>
              <a:t>flux </a:t>
            </a:r>
            <a:r>
              <a:rPr lang="en-US" sz="4400" dirty="0"/>
              <a:t>in cutaneous microvascular bed, which </a:t>
            </a:r>
            <a:r>
              <a:rPr lang="en-US" sz="4400" dirty="0" smtClean="0"/>
              <a:t>consists </a:t>
            </a:r>
            <a:r>
              <a:rPr lang="en-US" sz="4400" dirty="0"/>
              <a:t>of nutritive capillaries and deeper elements of the skin vascular tree. </a:t>
            </a:r>
            <a:r>
              <a:rPr lang="en-US" sz="4400" dirty="0" smtClean="0"/>
              <a:t>LDF signals </a:t>
            </a:r>
            <a:r>
              <a:rPr lang="en-US" sz="4400" dirty="0"/>
              <a:t>beside the average, slowly varying component, also includes an </a:t>
            </a:r>
            <a:r>
              <a:rPr lang="en-US" sz="4400" dirty="0" smtClean="0"/>
              <a:t>oscillating component [</a:t>
            </a:r>
            <a:r>
              <a:rPr lang="en-US" sz="4400" dirty="0" err="1" smtClean="0"/>
              <a:t>Aalkjer</a:t>
            </a:r>
            <a:r>
              <a:rPr lang="en-US" sz="4400" dirty="0" smtClean="0"/>
              <a:t> </a:t>
            </a:r>
            <a:r>
              <a:rPr lang="en-US" sz="4400" dirty="0"/>
              <a:t>C</a:t>
            </a:r>
            <a:r>
              <a:rPr lang="en-US" sz="4400" dirty="0" smtClean="0"/>
              <a:t>. et al 2011], </a:t>
            </a:r>
            <a:r>
              <a:rPr lang="en-US" sz="4400" dirty="0"/>
              <a:t>which </a:t>
            </a:r>
            <a:r>
              <a:rPr lang="en-US" sz="4400" dirty="0" smtClean="0"/>
              <a:t>reflects </a:t>
            </a:r>
            <a:r>
              <a:rPr lang="en-US" sz="4400" dirty="0"/>
              <a:t>the cardiac, respiratory, neurogenic, myogenic and </a:t>
            </a:r>
            <a:r>
              <a:rPr lang="en-US" sz="4400" dirty="0" smtClean="0"/>
              <a:t>endothelial </a:t>
            </a:r>
            <a:r>
              <a:rPr lang="en-US" sz="4400" dirty="0"/>
              <a:t>activities </a:t>
            </a:r>
            <a:r>
              <a:rPr lang="en-US" sz="4400" dirty="0" smtClean="0"/>
              <a:t>[</a:t>
            </a:r>
            <a:r>
              <a:rPr lang="it-IT" sz="4400" dirty="0" smtClean="0"/>
              <a:t>Rossi M. et al 2008, </a:t>
            </a:r>
            <a:r>
              <a:rPr lang="en-US" sz="4400" dirty="0" err="1" smtClean="0"/>
              <a:t>Stefanovska</a:t>
            </a:r>
            <a:r>
              <a:rPr lang="en-US" sz="4400" dirty="0" smtClean="0"/>
              <a:t> A. et al 1999]. </a:t>
            </a:r>
            <a:r>
              <a:rPr lang="en-US" sz="4400" dirty="0"/>
              <a:t>However, in the majority of clinical studies, the </a:t>
            </a:r>
            <a:r>
              <a:rPr lang="en-US" sz="4400" dirty="0" smtClean="0"/>
              <a:t>pulsations are </a:t>
            </a:r>
            <a:r>
              <a:rPr lang="en-US" sz="4400" dirty="0"/>
              <a:t>typically smoothed by data preprocessing and only the mean blood </a:t>
            </a:r>
            <a:r>
              <a:rPr lang="en-US" sz="4400" dirty="0" smtClean="0"/>
              <a:t>flow </a:t>
            </a:r>
            <a:r>
              <a:rPr lang="en-US" sz="4400" dirty="0"/>
              <a:t>is </a:t>
            </a:r>
            <a:r>
              <a:rPr lang="en-US" sz="4400" dirty="0" smtClean="0"/>
              <a:t>taken into </a:t>
            </a:r>
            <a:r>
              <a:rPr lang="en-US" sz="4400" dirty="0"/>
              <a:t>consideration.</a:t>
            </a:r>
            <a:endParaRPr lang="ru-RU" sz="4400" dirty="0"/>
          </a:p>
        </p:txBody>
      </p:sp>
      <p:pic>
        <p:nvPicPr>
          <p:cNvPr id="10" name="Picture 1" descr="C:\Users\samsung\Downloads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6939" y="5184553"/>
            <a:ext cx="9880408" cy="653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59876" y="12241337"/>
            <a:ext cx="58369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Measurements</a:t>
            </a:r>
            <a:endParaRPr lang="ru-RU" sz="7200" dirty="0"/>
          </a:p>
        </p:txBody>
      </p:sp>
      <p:sp>
        <p:nvSpPr>
          <p:cNvPr id="12" name="TextBox 11"/>
          <p:cNvSpPr txBox="1"/>
          <p:nvPr/>
        </p:nvSpPr>
        <p:spPr>
          <a:xfrm>
            <a:off x="952829" y="13393465"/>
            <a:ext cx="130167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14 subjects (6 males, 8 females), 35±5 years</a:t>
            </a:r>
          </a:p>
          <a:p>
            <a:r>
              <a:rPr lang="en-US" sz="4400" dirty="0" smtClean="0"/>
              <a:t>Contralateral pressor test: </a:t>
            </a:r>
          </a:p>
          <a:p>
            <a:r>
              <a:rPr lang="en-US" sz="4400" dirty="0" smtClean="0"/>
              <a:t>23 minutes (10 basal, 3 contralateral cooling, 10 after cooling) </a:t>
            </a:r>
            <a:endParaRPr lang="ru-RU" sz="4400" dirty="0"/>
          </a:p>
        </p:txBody>
      </p:sp>
      <p:sp>
        <p:nvSpPr>
          <p:cNvPr id="31" name="TextBox 30"/>
          <p:cNvSpPr txBox="1"/>
          <p:nvPr/>
        </p:nvSpPr>
        <p:spPr>
          <a:xfrm>
            <a:off x="14617675" y="12313345"/>
            <a:ext cx="141761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Wavelet coefficient envelope analysis</a:t>
            </a:r>
            <a:endParaRPr lang="ru-RU" sz="7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4329643" y="14473585"/>
                <a:ext cx="9217024" cy="1891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𝑊</m:t>
                      </m:r>
                      <m:d>
                        <m:d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4000" i="1">
                              <a:latin typeface="Cambria Math"/>
                            </a:rPr>
                            <m:t>ν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4000" i="1">
                              <a:latin typeface="Cambria Math"/>
                            </a:rPr>
                            <m:t>τ</m:t>
                          </m:r>
                        </m:e>
                      </m:d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4000" i="1">
                          <a:latin typeface="Cambria Math"/>
                        </a:rPr>
                        <m:t>ν</m:t>
                      </m:r>
                      <m:nary>
                        <m:naryPr>
                          <m:limLoc m:val="undOvr"/>
                          <m:ctrlPr>
                            <a:rPr lang="el-GR" sz="4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4000" i="1">
                              <a:latin typeface="Cambria Math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brk m:alnAt="24"/>
                            </m:rPr>
                            <a:rPr lang="en-US" sz="40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l-GR" sz="40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4000" i="1">
                              <a:latin typeface="Cambria Math"/>
                            </a:rPr>
                            <m:t>ψ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4000" i="1">
                              <a:latin typeface="Cambria Math"/>
                            </a:rPr>
                            <m:t>τ</m:t>
                          </m:r>
                        </m:e>
                      </m:d>
                      <m:r>
                        <a:rPr lang="en-US" sz="4000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9643" y="14473585"/>
                <a:ext cx="9217024" cy="18913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5121731" y="16417801"/>
                <a:ext cx="9314281" cy="1969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4000" i="1">
                                  <a:latin typeface="Cambria Math"/>
                                </a:rPr>
                                <m:t>ψ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l-GR" sz="4000" i="1">
                          <a:latin typeface="Cambria Math"/>
                        </a:rPr>
                        <m:t>ν</m:t>
                      </m:r>
                      <m:nary>
                        <m:naryPr>
                          <m:limLoc m:val="undOvr"/>
                          <m:ctrlPr>
                            <a:rPr lang="el-GR" sz="400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𝑊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4000" i="1">
                              <a:latin typeface="Cambria Math"/>
                            </a:rPr>
                            <m:t>ν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4000" i="1">
                              <a:latin typeface="Cambria Math"/>
                            </a:rPr>
                            <m:t>τ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) </m:t>
                          </m:r>
                        </m:e>
                      </m:nary>
                      <m:r>
                        <m:rPr>
                          <m:sty m:val="p"/>
                        </m:rPr>
                        <a:rPr lang="el-GR" sz="4000" i="1">
                          <a:latin typeface="Cambria Math"/>
                        </a:rPr>
                        <m:t>ψ</m:t>
                      </m:r>
                      <m:d>
                        <m:d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4000" i="1">
                              <a:latin typeface="Cambria Math"/>
                            </a:rPr>
                            <m:t>ν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4000" i="1">
                              <a:latin typeface="Cambria Math"/>
                            </a:rPr>
                            <m:t>τ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sz="4000" i="1">
                          <a:latin typeface="Cambria Math"/>
                        </a:rPr>
                        <m:t>ν</m:t>
                      </m:r>
                      <m:r>
                        <a:rPr lang="en-US" sz="4000" b="0" i="1" smtClean="0">
                          <a:latin typeface="Cambria Math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l-GR" sz="4000" i="1">
                          <a:latin typeface="Cambria Math"/>
                        </a:rPr>
                        <m:t>τ</m:t>
                      </m:r>
                      <m:r>
                        <a:rPr lang="en-US" sz="4000" b="0" i="1" smtClean="0">
                          <a:latin typeface="Cambria Math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l-GR" sz="4000" i="1">
                          <a:latin typeface="Cambria Math"/>
                        </a:rPr>
                        <m:t>ν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1731" y="16417801"/>
                <a:ext cx="9314281" cy="19697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5121731" y="20882297"/>
                <a:ext cx="6541534" cy="1105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0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4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4000" i="1">
                                <a:latin typeface="Cambria Math"/>
                              </a:rPr>
                              <m:t>ψ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l-GR" sz="4000" i="1">
                        <a:latin typeface="Cambria Math"/>
                      </a:rPr>
                      <m:t>ν</m:t>
                    </m:r>
                    <m:nary>
                      <m:naryPr>
                        <m:limLoc m:val="undOvr"/>
                        <m:ctrlPr>
                          <a:rPr lang="el-GR" sz="4000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l-GR" sz="4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l-GR" sz="4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  <m:e>
                        <m:r>
                          <a:rPr lang="en-US" sz="4000" b="0" i="1" smtClean="0">
                            <a:latin typeface="Cambria Math"/>
                          </a:rPr>
                          <m:t>|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𝑊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4000" i="1">
                                <a:latin typeface="Cambria Math"/>
                              </a:rPr>
                              <m:t>ν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sz="4000" i="1">
                                <a:latin typeface="Cambria Math"/>
                              </a:rPr>
                              <m:t>τ</m:t>
                            </m:r>
                          </m:e>
                        </m:d>
                        <m:r>
                          <a:rPr lang="en-US" sz="4000" b="0" i="1" smtClean="0">
                            <a:latin typeface="Cambria Math"/>
                          </a:rPr>
                          <m:t>| </m:t>
                        </m:r>
                      </m:e>
                    </m:nary>
                    <m:r>
                      <m:rPr>
                        <m:sty m:val="p"/>
                      </m:rPr>
                      <a:rPr lang="el-GR" sz="4000" i="1">
                        <a:latin typeface="Cambria Math"/>
                      </a:rPr>
                      <m:t>ν</m:t>
                    </m:r>
                    <m:r>
                      <a:rPr lang="en-US" sz="4000" b="0" i="1" smtClean="0">
                        <a:latin typeface="Cambria Math"/>
                      </a:rPr>
                      <m:t> </m:t>
                    </m:r>
                    <m:r>
                      <a:rPr lang="en-US" sz="4000" b="0" i="1" smtClean="0">
                        <a:latin typeface="Cambria Math"/>
                      </a:rPr>
                      <m:t>𝑑</m:t>
                    </m:r>
                    <m:r>
                      <m:rPr>
                        <m:sty m:val="p"/>
                      </m:rPr>
                      <a:rPr lang="el-GR" sz="4000" i="1">
                        <a:latin typeface="Cambria Math"/>
                      </a:rPr>
                      <m:t>ν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1731" y="20882297"/>
                <a:ext cx="6541534" cy="1105431"/>
              </a:xfrm>
              <a:prstGeom prst="rect">
                <a:avLst/>
              </a:prstGeom>
              <a:blipFill rotWithShape="1">
                <a:blip r:embed="rId7"/>
                <a:stretch>
                  <a:fillRect l="-3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5409763" y="13609489"/>
                <a:ext cx="12380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𝑓</m:t>
                      </m:r>
                      <m:r>
                        <a:rPr lang="en-US" sz="4000" b="0" i="1" smtClean="0">
                          <a:latin typeface="Cambria Math"/>
                        </a:rPr>
                        <m:t>(</m:t>
                      </m:r>
                      <m:r>
                        <a:rPr lang="en-US" sz="4000" b="0" i="1" smtClean="0">
                          <a:latin typeface="Cambria Math"/>
                        </a:rPr>
                        <m:t>𝑡</m:t>
                      </m:r>
                      <m:r>
                        <a:rPr lang="en-US" sz="4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9763" y="13609489"/>
                <a:ext cx="1238096" cy="7078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7281971" y="13365589"/>
            <a:ext cx="26035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- signal</a:t>
            </a:r>
            <a:endParaRPr lang="ru-RU" sz="6600" dirty="0"/>
          </a:p>
        </p:txBody>
      </p:sp>
      <p:sp>
        <p:nvSpPr>
          <p:cNvPr id="47" name="TextBox 46"/>
          <p:cNvSpPr txBox="1"/>
          <p:nvPr/>
        </p:nvSpPr>
        <p:spPr>
          <a:xfrm>
            <a:off x="25264816" y="16777841"/>
            <a:ext cx="15942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IWC</a:t>
            </a:r>
            <a:endParaRPr lang="ru-RU" sz="6600" dirty="0"/>
          </a:p>
        </p:txBody>
      </p:sp>
      <p:sp>
        <p:nvSpPr>
          <p:cNvPr id="48" name="TextBox 47"/>
          <p:cNvSpPr txBox="1"/>
          <p:nvPr/>
        </p:nvSpPr>
        <p:spPr>
          <a:xfrm>
            <a:off x="22765791" y="20810289"/>
            <a:ext cx="17945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WCE</a:t>
            </a:r>
            <a:endParaRPr lang="ru-RU"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5166693" y="18578041"/>
                <a:ext cx="4995598" cy="1891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4000" i="1" smtClean="0">
                              <a:latin typeface="Cambria Math"/>
                            </a:rPr>
                            <m:t>ψ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4000" b="0" i="1" smtClean="0">
                              <a:latin typeface="Cambria Math"/>
                            </a:rPr>
                            <m:t>π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/>
                                </a:rPr>
                                <m:t>|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4000" b="0" i="1" smtClean="0">
                                      <a:latin typeface="Cambria Math"/>
                                    </a:rPr>
                                    <m:t>ψ</m:t>
                                  </m:r>
                                </m:e>
                              </m:acc>
                              <m:r>
                                <a:rPr lang="en-US" sz="4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l-GR" sz="4000" b="0" i="1" smtClean="0">
                                  <a:latin typeface="Cambria Math"/>
                                </a:rPr>
                                <m:t>ν</m:t>
                              </m:r>
                              <m:r>
                                <a:rPr lang="en-US" sz="4000" b="0" i="1" smtClean="0">
                                  <a:latin typeface="Cambria Math"/>
                                </a:rPr>
                                <m:t>)|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l-GR" sz="4000" b="0" i="1" smtClean="0">
                                  <a:latin typeface="Cambria Math"/>
                                </a:rPr>
                                <m:t>ν</m:t>
                              </m:r>
                              <m:r>
                                <a:rPr lang="en-US" sz="4000" b="0" i="1" smtClean="0">
                                  <a:latin typeface="Cambria Math"/>
                                </a:rPr>
                                <m:t>|</m:t>
                              </m:r>
                            </m:den>
                          </m:f>
                        </m:e>
                      </m:nary>
                      <m:r>
                        <a:rPr lang="en-US" sz="4000" b="0" i="1" smtClean="0">
                          <a:latin typeface="Cambria Math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l-GR" sz="4000" b="0" i="1" smtClean="0">
                          <a:latin typeface="Cambria Math"/>
                        </a:rPr>
                        <m:t>ν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6693" y="18578041"/>
                <a:ext cx="4995598" cy="189135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Прямоугольник 53"/>
          <p:cNvSpPr/>
          <p:nvPr/>
        </p:nvSpPr>
        <p:spPr>
          <a:xfrm>
            <a:off x="14861653" y="22322457"/>
            <a:ext cx="132935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/>
              <a:t>Podtaev</a:t>
            </a:r>
            <a:r>
              <a:rPr lang="en-US" sz="4400" dirty="0"/>
              <a:t> S., </a:t>
            </a:r>
            <a:r>
              <a:rPr lang="en-US" sz="4400" dirty="0" err="1"/>
              <a:t>Stepanov</a:t>
            </a:r>
            <a:r>
              <a:rPr lang="en-US" sz="4400" dirty="0"/>
              <a:t> R., </a:t>
            </a:r>
            <a:r>
              <a:rPr lang="en-US" sz="4400" dirty="0" err="1"/>
              <a:t>Smirnova</a:t>
            </a:r>
            <a:r>
              <a:rPr lang="en-US" sz="4400" dirty="0"/>
              <a:t> E., and E. Loran, </a:t>
            </a:r>
            <a:r>
              <a:rPr lang="en-US" sz="4400" dirty="0" smtClean="0"/>
              <a:t>2015</a:t>
            </a:r>
            <a:endParaRPr lang="ru-RU" sz="44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71158" y="23546593"/>
            <a:ext cx="13447355" cy="110172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771158" y="23546593"/>
            <a:ext cx="28582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Results</a:t>
            </a:r>
            <a:endParaRPr lang="ru-RU" sz="7200" dirty="0"/>
          </a:p>
        </p:txBody>
      </p:sp>
      <p:pic>
        <p:nvPicPr>
          <p:cNvPr id="58" name="Picture 3" descr="C:\Irina\Work\My papers\2016\2a\Fig2a.ep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06" y="24698721"/>
            <a:ext cx="9762531" cy="353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C:\Irina\Work\My papers\2016\2a\Fig4a.ep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209" y="30099321"/>
            <a:ext cx="4679586" cy="456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7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94"/>
          <a:stretch/>
        </p:blipFill>
        <p:spPr bwMode="auto">
          <a:xfrm>
            <a:off x="10297197" y="20234225"/>
            <a:ext cx="3822686" cy="219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584" y="17885837"/>
            <a:ext cx="3492027" cy="123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4" descr="C:\Irina\Work\My papers\2016\111\Fig8.ep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06" y="29955305"/>
            <a:ext cx="4692083" cy="457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" descr="C:\Irina\Work\My papers\2016\CTMVR\WC_cr.ep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7393" y="24554704"/>
            <a:ext cx="5284606" cy="347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C:\Irina\Work\My papers\2016\CTMVR\WPh_cr.ep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379" y="24554704"/>
            <a:ext cx="4968552" cy="335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8136955" y="23762617"/>
            <a:ext cx="59877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Example of 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IWT</a:t>
            </a:r>
            <a:r>
              <a:rPr lang="en-US" sz="4400" dirty="0" smtClean="0"/>
              <a:t> and </a:t>
            </a:r>
            <a:r>
              <a:rPr lang="en-US" sz="4400" b="1" dirty="0" smtClean="0">
                <a:solidFill>
                  <a:srgbClr val="FF0000"/>
                </a:solidFill>
              </a:rPr>
              <a:t>WCE</a:t>
            </a:r>
            <a:endParaRPr lang="ru-RU" sz="4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008163" y="28155105"/>
                <a:ext cx="6679418" cy="1950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Example of scatter diagram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4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4000" b="1" dirty="0" smtClean="0">
                    <a:solidFill>
                      <a:srgbClr val="00B050"/>
                    </a:solidFill>
                  </a:rPr>
                  <a:t>before cooling</a:t>
                </a:r>
                <a:r>
                  <a:rPr lang="en-US" sz="4000" b="1" dirty="0" smtClean="0"/>
                  <a:t>,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 during cooling </a:t>
                </a:r>
                <a:r>
                  <a:rPr lang="en-US" sz="4000" b="1" dirty="0" smtClean="0"/>
                  <a:t>and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4000" b="1" dirty="0" smtClean="0">
                    <a:solidFill>
                      <a:srgbClr val="0070C0"/>
                    </a:solidFill>
                  </a:rPr>
                  <a:t>after cooling</a:t>
                </a:r>
                <a:endParaRPr lang="ru-RU" sz="4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163" y="28155105"/>
                <a:ext cx="6679418" cy="1950086"/>
              </a:xfrm>
              <a:prstGeom prst="rect">
                <a:avLst/>
              </a:prstGeom>
              <a:blipFill rotWithShape="1">
                <a:blip r:embed="rId17"/>
                <a:stretch>
                  <a:fillRect l="-3193" t="-5625" r="-3741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8071119" y="28155105"/>
            <a:ext cx="61865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Dimensionless scatter diagram for all measurements</a:t>
            </a:r>
            <a:endParaRPr lang="ru-RU" sz="4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4760402" y="23654090"/>
                <a:ext cx="15309375" cy="781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/>
                  <a:t>Wavelet cross correlation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4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4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/>
                          </a:rPr>
                          <m:t>𝑃</m:t>
                        </m:r>
                        <m:r>
                          <a:rPr lang="en-US" sz="4400" b="0" i="1" smtClean="0"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en-US" sz="4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 smtClean="0">
                    <a:solidFill>
                      <a:srgbClr val="0070C0"/>
                    </a:solidFill>
                  </a:rPr>
                  <a:t>before </a:t>
                </a:r>
                <a:r>
                  <a:rPr lang="en-US" sz="4400" dirty="0" smtClean="0"/>
                  <a:t>and</a:t>
                </a:r>
                <a:r>
                  <a:rPr lang="en-US" sz="44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during cooling</a:t>
                </a:r>
                <a:endParaRPr lang="ru-RU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0402" y="23654090"/>
                <a:ext cx="15309375" cy="781624"/>
              </a:xfrm>
              <a:prstGeom prst="rect">
                <a:avLst/>
              </a:prstGeom>
              <a:blipFill rotWithShape="1">
                <a:blip r:embed="rId18"/>
                <a:stretch>
                  <a:fillRect t="-13281" b="-3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" t="4203" r="4856" b="6500"/>
          <a:stretch/>
        </p:blipFill>
        <p:spPr bwMode="auto">
          <a:xfrm>
            <a:off x="15320788" y="29669071"/>
            <a:ext cx="7491674" cy="417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14905707" y="28033736"/>
            <a:ext cx="14026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Box whisker diagram for linear correlation analysis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620254" y="28887379"/>
            <a:ext cx="9700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fingertip            	                         dorsal part</a:t>
            </a:r>
            <a:endParaRPr lang="ru-RU" sz="4000" b="1" dirty="0"/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" r="20448" b="8516"/>
          <a:stretch/>
        </p:blipFill>
        <p:spPr bwMode="auto">
          <a:xfrm>
            <a:off x="22650663" y="29669071"/>
            <a:ext cx="6119952" cy="417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771158" y="34635825"/>
                <a:ext cx="29233516" cy="747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/>
                  <a:t>By means of WCE we </a:t>
                </a:r>
                <a:r>
                  <a:rPr lang="en-US" sz="4000" dirty="0"/>
                  <a:t>traced variations of amplitude </a:t>
                </a:r>
                <a:r>
                  <a:rPr lang="en-US" sz="4000" dirty="0" smtClean="0"/>
                  <a:t>of pulsations in </a:t>
                </a:r>
                <a:r>
                  <a:rPr lang="en-US" sz="4000" dirty="0"/>
                  <a:t>four frequency bands, corresponding to cardiac, respiratory, </a:t>
                </a:r>
                <a:r>
                  <a:rPr lang="en-US" sz="4000" dirty="0" smtClean="0"/>
                  <a:t>myogenic and </a:t>
                </a:r>
                <a:r>
                  <a:rPr lang="en-US" sz="4000" dirty="0"/>
                  <a:t>neurogenic </a:t>
                </a:r>
                <a:r>
                  <a:rPr lang="en-US" sz="4000" dirty="0" smtClean="0"/>
                  <a:t>activities. </a:t>
                </a:r>
                <a:r>
                  <a:rPr lang="en-US" sz="4000" dirty="0"/>
                  <a:t>It is obtained, that while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4000" dirty="0" smtClean="0"/>
                  <a:t> always decreases </a:t>
                </a:r>
                <a:r>
                  <a:rPr lang="en-US" sz="4000" dirty="0"/>
                  <a:t>during cooling, the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4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sz="4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 smtClean="0"/>
                  <a:t>in four </a:t>
                </a:r>
                <a:r>
                  <a:rPr lang="en-US" sz="4000" dirty="0"/>
                  <a:t>frequency </a:t>
                </a:r>
                <a:r>
                  <a:rPr lang="en-US" sz="4000" dirty="0" smtClean="0"/>
                  <a:t>bands demonstrates </a:t>
                </a:r>
                <a:r>
                  <a:rPr lang="en-US" sz="4000" dirty="0"/>
                  <a:t>a multidirectional </a:t>
                </a:r>
                <a:r>
                  <a:rPr lang="en-US" sz="4000" dirty="0" smtClean="0"/>
                  <a:t>reaction. </a:t>
                </a:r>
                <a:r>
                  <a:rPr lang="en-US" sz="4000" dirty="0"/>
                  <a:t>It is established that the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4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sz="4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 smtClean="0"/>
                  <a:t>is </a:t>
                </a:r>
                <a:r>
                  <a:rPr lang="en-US" sz="4000" dirty="0"/>
                  <a:t>nonlinearly related </a:t>
                </a:r>
                <a:r>
                  <a:rPr lang="en-US" sz="4000" dirty="0" smtClean="0"/>
                  <a:t>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4000" dirty="0" smtClean="0"/>
                  <a:t>. </a:t>
                </a:r>
                <a:r>
                  <a:rPr lang="en-US" sz="4000" dirty="0"/>
                  <a:t>Under low perfusion, </a:t>
                </a:r>
                <a:r>
                  <a:rPr lang="en-US" sz="4000" dirty="0" smtClean="0"/>
                  <a:t>the amplitude </a:t>
                </a:r>
                <a:r>
                  <a:rPr lang="en-US" sz="4000" dirty="0"/>
                  <a:t>of pulsation is proportional to its mean value, and this dependence </a:t>
                </a:r>
                <a:r>
                  <a:rPr lang="en-US" sz="4000" dirty="0" smtClean="0"/>
                  <a:t>the same </a:t>
                </a:r>
                <a:r>
                  <a:rPr lang="en-US" sz="4000" dirty="0"/>
                  <a:t>linear law for both sides of the arm - glabrous and non glabrous skin. </a:t>
                </a:r>
                <a:r>
                  <a:rPr lang="en-US" sz="4000" dirty="0" smtClean="0"/>
                  <a:t>Such low </a:t>
                </a:r>
                <a:r>
                  <a:rPr lang="en-US" sz="4000" dirty="0"/>
                  <a:t>and moderate perfusion is in the basal conditions on the dorsal part of </a:t>
                </a:r>
                <a:r>
                  <a:rPr lang="en-US" sz="4000" dirty="0" smtClean="0"/>
                  <a:t>the hand </a:t>
                </a:r>
                <a:r>
                  <a:rPr lang="en-US" sz="4000" dirty="0"/>
                  <a:t>and under cooling conditions on the </a:t>
                </a:r>
                <a:r>
                  <a:rPr lang="en-US" sz="4000" dirty="0" smtClean="0"/>
                  <a:t>fingertip</a:t>
                </a:r>
                <a:r>
                  <a:rPr lang="en-US" sz="4000" dirty="0"/>
                  <a:t>. As perfusion increases, </a:t>
                </a:r>
                <a:r>
                  <a:rPr lang="en-US" sz="4000" dirty="0" smtClean="0"/>
                  <a:t>the amplitude </a:t>
                </a:r>
                <a:r>
                  <a:rPr lang="en-US" sz="4000" dirty="0"/>
                  <a:t>of pulsations becomes lower, oscillating component converges to zero </a:t>
                </a:r>
                <a:r>
                  <a:rPr lang="en-US" sz="4000" dirty="0" smtClean="0"/>
                  <a:t>at high </a:t>
                </a:r>
                <a:r>
                  <a:rPr lang="en-US" sz="4000" dirty="0"/>
                  <a:t>perfusion. The type of reaction is </a:t>
                </a:r>
                <a:r>
                  <a:rPr lang="en-US" sz="4000" dirty="0" smtClean="0"/>
                  <a:t>defined </a:t>
                </a:r>
                <a:r>
                  <a:rPr lang="en-US" sz="4000" dirty="0"/>
                  <a:t>by the initial perfusion in </a:t>
                </a:r>
                <a:r>
                  <a:rPr lang="en-US" sz="4000" dirty="0" smtClean="0"/>
                  <a:t>basal state </a:t>
                </a:r>
                <a:r>
                  <a:rPr lang="en-US" sz="4000" dirty="0"/>
                  <a:t>and the degree of vasoconstriction caused by cooling. This relation </a:t>
                </a:r>
                <a:r>
                  <a:rPr lang="en-US" sz="4000" dirty="0" smtClean="0"/>
                  <a:t>manifests itself </a:t>
                </a:r>
                <a:r>
                  <a:rPr lang="en-US" sz="4000" dirty="0"/>
                  <a:t>as a positive correlation an</a:t>
                </a:r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sz="4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 smtClean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4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4000" dirty="0"/>
                  <a:t> under </a:t>
                </a:r>
                <a:r>
                  <a:rPr lang="en-US" sz="4000" dirty="0" smtClean="0"/>
                  <a:t>moderate perfusion </a:t>
                </a:r>
                <a:r>
                  <a:rPr lang="en-US" sz="4000" dirty="0"/>
                  <a:t>(</a:t>
                </a:r>
                <a:r>
                  <a:rPr lang="en-US" sz="4000" i="1" dirty="0"/>
                  <a:t>&lt; </a:t>
                </a:r>
                <a:r>
                  <a:rPr lang="en-US" sz="4000" dirty="0" smtClean="0"/>
                  <a:t>300</a:t>
                </a:r>
                <a:r>
                  <a:rPr lang="en-US" sz="4000" i="1" dirty="0" smtClean="0"/>
                  <a:t>p.u.</a:t>
                </a:r>
                <a:r>
                  <a:rPr lang="en-US" sz="4000" dirty="0" smtClean="0"/>
                  <a:t>) </a:t>
                </a:r>
                <a:r>
                  <a:rPr lang="en-US" sz="4000" dirty="0"/>
                  <a:t>and its autocorrelation for high perfusion. Using </a:t>
                </a:r>
                <a:r>
                  <a:rPr lang="en-US" sz="4000" dirty="0" smtClean="0"/>
                  <a:t>wavelets correlation </a:t>
                </a:r>
                <a:r>
                  <a:rPr lang="en-US" sz="4000" dirty="0"/>
                  <a:t>analysis, we demonstrated that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sz="4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4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sz="4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 smtClean="0"/>
                  <a:t> are </a:t>
                </a:r>
                <a:r>
                  <a:rPr lang="en-US" sz="4000" dirty="0"/>
                  <a:t>noticeably correlated in phase under low perfusion, while it is in </a:t>
                </a:r>
                <a:r>
                  <a:rPr lang="en-US" sz="4000" dirty="0" err="1" smtClean="0"/>
                  <a:t>contraphase</a:t>
                </a:r>
                <a:r>
                  <a:rPr lang="en-US" sz="4000" dirty="0" smtClean="0"/>
                  <a:t> under </a:t>
                </a:r>
                <a:r>
                  <a:rPr lang="en-US" sz="4000" dirty="0"/>
                  <a:t>high perfusion</a:t>
                </a:r>
                <a:r>
                  <a:rPr lang="en-US" sz="4000" dirty="0" smtClean="0"/>
                  <a:t>. In </a:t>
                </a:r>
                <a:r>
                  <a:rPr lang="en-US" sz="4000" dirty="0"/>
                  <a:t>the majority of measurements, the perfusion of the </a:t>
                </a:r>
                <a:r>
                  <a:rPr lang="en-US" sz="4000" dirty="0" err="1"/>
                  <a:t>acral</a:t>
                </a:r>
                <a:r>
                  <a:rPr lang="en-US" sz="4000" dirty="0"/>
                  <a:t> skin was high, &gt; </a:t>
                </a:r>
                <a:r>
                  <a:rPr lang="en-US" sz="4000" dirty="0" smtClean="0"/>
                  <a:t>300p.u</a:t>
                </a:r>
                <a:r>
                  <a:rPr lang="en-US" sz="4000" dirty="0"/>
                  <a:t>., and the low amplitude of pulsations was observed. We assume that these </a:t>
                </a:r>
                <a:r>
                  <a:rPr lang="en-US" sz="4000" dirty="0" smtClean="0"/>
                  <a:t>weak oscillations </a:t>
                </a:r>
                <a:r>
                  <a:rPr lang="en-US" sz="4000" dirty="0"/>
                  <a:t>of the LDF signal are provided by the large input of capillary blood </a:t>
                </a:r>
                <a:r>
                  <a:rPr lang="en-US" sz="4000" dirty="0" smtClean="0"/>
                  <a:t>flow the </a:t>
                </a:r>
                <a:r>
                  <a:rPr lang="en-US" sz="4000" dirty="0"/>
                  <a:t>LDF signal. The blood </a:t>
                </a:r>
                <a:r>
                  <a:rPr lang="en-US" sz="4000" dirty="0" smtClean="0"/>
                  <a:t>flow </a:t>
                </a:r>
                <a:r>
                  <a:rPr lang="en-US" sz="4000" dirty="0"/>
                  <a:t>in the capillaries is stationary with a low </a:t>
                </a:r>
                <a:r>
                  <a:rPr lang="en-US" sz="4000" dirty="0" smtClean="0"/>
                  <a:t>oscillating component, </a:t>
                </a:r>
                <a:r>
                  <a:rPr lang="en-US" sz="4000" dirty="0"/>
                  <a:t>so the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4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4000" dirty="0"/>
                  <a:t> in the resulting LDF signal becomes low</a:t>
                </a:r>
                <a:r>
                  <a:rPr lang="en-US" sz="4000" dirty="0" smtClean="0"/>
                  <a:t>.</a:t>
                </a:r>
                <a:endParaRPr lang="en-US" sz="4000" dirty="0"/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58" y="34635825"/>
                <a:ext cx="29233516" cy="7478970"/>
              </a:xfrm>
              <a:prstGeom prst="rect">
                <a:avLst/>
              </a:prstGeom>
              <a:blipFill rotWithShape="1">
                <a:blip r:embed="rId21"/>
                <a:stretch>
                  <a:fillRect l="-751" t="-1467" r="-959" b="-2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" name="Picture 2" descr="C:\Irina\Work\Laboratory\сайт\em_engl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83" y="61645"/>
            <a:ext cx="3860752" cy="48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icmm.ru/images/logo_60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0440" y="542449"/>
            <a:ext cx="3273634" cy="37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1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709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Ticcinelli, Valentina</cp:lastModifiedBy>
  <cp:revision>21</cp:revision>
  <dcterms:created xsi:type="dcterms:W3CDTF">2016-03-30T11:30:18Z</dcterms:created>
  <dcterms:modified xsi:type="dcterms:W3CDTF">2016-04-21T17:22:17Z</dcterms:modified>
</cp:coreProperties>
</file>